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29" r:id="rId2"/>
  </p:sldMasterIdLst>
  <p:notesMasterIdLst>
    <p:notesMasterId r:id="rId90"/>
  </p:notesMasterIdLst>
  <p:sldIdLst>
    <p:sldId id="732" r:id="rId3"/>
    <p:sldId id="733" r:id="rId4"/>
    <p:sldId id="737" r:id="rId5"/>
    <p:sldId id="734" r:id="rId6"/>
    <p:sldId id="571" r:id="rId7"/>
    <p:sldId id="687" r:id="rId8"/>
    <p:sldId id="724" r:id="rId9"/>
    <p:sldId id="718" r:id="rId10"/>
    <p:sldId id="634" r:id="rId11"/>
    <p:sldId id="755" r:id="rId12"/>
    <p:sldId id="738" r:id="rId13"/>
    <p:sldId id="735" r:id="rId14"/>
    <p:sldId id="640" r:id="rId15"/>
    <p:sldId id="641" r:id="rId16"/>
    <p:sldId id="751" r:id="rId17"/>
    <p:sldId id="648" r:id="rId18"/>
    <p:sldId id="750" r:id="rId19"/>
    <p:sldId id="736" r:id="rId20"/>
    <p:sldId id="645" r:id="rId21"/>
    <p:sldId id="754" r:id="rId22"/>
    <p:sldId id="757" r:id="rId23"/>
    <p:sldId id="649" r:id="rId24"/>
    <p:sldId id="669" r:id="rId25"/>
    <p:sldId id="647" r:id="rId26"/>
    <p:sldId id="739" r:id="rId27"/>
    <p:sldId id="740" r:id="rId28"/>
    <p:sldId id="652" r:id="rId29"/>
    <p:sldId id="719" r:id="rId30"/>
    <p:sldId id="653" r:id="rId31"/>
    <p:sldId id="655" r:id="rId32"/>
    <p:sldId id="656" r:id="rId33"/>
    <p:sldId id="728" r:id="rId34"/>
    <p:sldId id="663" r:id="rId35"/>
    <p:sldId id="659" r:id="rId36"/>
    <p:sldId id="664" r:id="rId37"/>
    <p:sldId id="741" r:id="rId38"/>
    <p:sldId id="742" r:id="rId39"/>
    <p:sldId id="752" r:id="rId40"/>
    <p:sldId id="665" r:id="rId41"/>
    <p:sldId id="715" r:id="rId42"/>
    <p:sldId id="667" r:id="rId43"/>
    <p:sldId id="660" r:id="rId44"/>
    <p:sldId id="661" r:id="rId45"/>
    <p:sldId id="668" r:id="rId46"/>
    <p:sldId id="693" r:id="rId47"/>
    <p:sldId id="702" r:id="rId48"/>
    <p:sldId id="698" r:id="rId49"/>
    <p:sldId id="673" r:id="rId50"/>
    <p:sldId id="674" r:id="rId51"/>
    <p:sldId id="675" r:id="rId52"/>
    <p:sldId id="677" r:id="rId53"/>
    <p:sldId id="676" r:id="rId54"/>
    <p:sldId id="678" r:id="rId55"/>
    <p:sldId id="679" r:id="rId56"/>
    <p:sldId id="743" r:id="rId57"/>
    <p:sldId id="680" r:id="rId58"/>
    <p:sldId id="681" r:id="rId59"/>
    <p:sldId id="682" r:id="rId60"/>
    <p:sldId id="683" r:id="rId61"/>
    <p:sldId id="684" r:id="rId62"/>
    <p:sldId id="685" r:id="rId63"/>
    <p:sldId id="691" r:id="rId64"/>
    <p:sldId id="744" r:id="rId65"/>
    <p:sldId id="692" r:id="rId66"/>
    <p:sldId id="745" r:id="rId67"/>
    <p:sldId id="746" r:id="rId68"/>
    <p:sldId id="749" r:id="rId69"/>
    <p:sldId id="747" r:id="rId70"/>
    <p:sldId id="695" r:id="rId71"/>
    <p:sldId id="696" r:id="rId72"/>
    <p:sldId id="697" r:id="rId73"/>
    <p:sldId id="699" r:id="rId74"/>
    <p:sldId id="700" r:id="rId75"/>
    <p:sldId id="701" r:id="rId76"/>
    <p:sldId id="703" r:id="rId77"/>
    <p:sldId id="707" r:id="rId78"/>
    <p:sldId id="708" r:id="rId79"/>
    <p:sldId id="730" r:id="rId80"/>
    <p:sldId id="709" r:id="rId81"/>
    <p:sldId id="710" r:id="rId82"/>
    <p:sldId id="711" r:id="rId83"/>
    <p:sldId id="712" r:id="rId84"/>
    <p:sldId id="727" r:id="rId85"/>
    <p:sldId id="753" r:id="rId86"/>
    <p:sldId id="670" r:id="rId87"/>
    <p:sldId id="686" r:id="rId88"/>
    <p:sldId id="731" r:id="rId8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F75D5F41-8893-43DD-97BB-809B3585F3A8}">
          <p14:sldIdLst>
            <p14:sldId id="732"/>
            <p14:sldId id="733"/>
            <p14:sldId id="737"/>
            <p14:sldId id="734"/>
            <p14:sldId id="571"/>
            <p14:sldId id="687"/>
            <p14:sldId id="724"/>
            <p14:sldId id="718"/>
            <p14:sldId id="634"/>
            <p14:sldId id="755"/>
            <p14:sldId id="738"/>
            <p14:sldId id="735"/>
            <p14:sldId id="640"/>
            <p14:sldId id="641"/>
            <p14:sldId id="751"/>
            <p14:sldId id="648"/>
            <p14:sldId id="750"/>
            <p14:sldId id="736"/>
            <p14:sldId id="645"/>
            <p14:sldId id="754"/>
            <p14:sldId id="757"/>
            <p14:sldId id="649"/>
            <p14:sldId id="669"/>
            <p14:sldId id="647"/>
            <p14:sldId id="739"/>
            <p14:sldId id="740"/>
            <p14:sldId id="652"/>
            <p14:sldId id="719"/>
            <p14:sldId id="653"/>
            <p14:sldId id="655"/>
            <p14:sldId id="656"/>
            <p14:sldId id="728"/>
            <p14:sldId id="663"/>
            <p14:sldId id="659"/>
            <p14:sldId id="664"/>
            <p14:sldId id="741"/>
            <p14:sldId id="742"/>
            <p14:sldId id="752"/>
            <p14:sldId id="665"/>
            <p14:sldId id="715"/>
            <p14:sldId id="667"/>
            <p14:sldId id="660"/>
            <p14:sldId id="661"/>
            <p14:sldId id="668"/>
            <p14:sldId id="693"/>
            <p14:sldId id="702"/>
            <p14:sldId id="698"/>
            <p14:sldId id="673"/>
            <p14:sldId id="674"/>
            <p14:sldId id="675"/>
            <p14:sldId id="677"/>
            <p14:sldId id="676"/>
            <p14:sldId id="678"/>
            <p14:sldId id="679"/>
            <p14:sldId id="743"/>
            <p14:sldId id="680"/>
            <p14:sldId id="681"/>
            <p14:sldId id="682"/>
            <p14:sldId id="683"/>
            <p14:sldId id="684"/>
            <p14:sldId id="685"/>
            <p14:sldId id="691"/>
            <p14:sldId id="744"/>
            <p14:sldId id="692"/>
            <p14:sldId id="745"/>
            <p14:sldId id="746"/>
            <p14:sldId id="749"/>
            <p14:sldId id="747"/>
            <p14:sldId id="695"/>
            <p14:sldId id="696"/>
            <p14:sldId id="697"/>
            <p14:sldId id="699"/>
            <p14:sldId id="700"/>
            <p14:sldId id="701"/>
            <p14:sldId id="703"/>
            <p14:sldId id="707"/>
            <p14:sldId id="708"/>
            <p14:sldId id="730"/>
            <p14:sldId id="709"/>
            <p14:sldId id="710"/>
            <p14:sldId id="711"/>
            <p14:sldId id="712"/>
            <p14:sldId id="727"/>
            <p14:sldId id="753"/>
            <p14:sldId id="670"/>
            <p14:sldId id="686"/>
            <p14:sldId id="731"/>
          </p14:sldIdLst>
        </p14:section>
      </p14:sectionLst>
    </p:ex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benson@cisco.com" initials="" lastIdx="9" clrIdx="0">
    <p:extLst>
      <p:ext uri="{19B8F6BF-5375-455C-9EA6-DF929625EA0E}">
        <p15:presenceInfo xmlns:p15="http://schemas.microsoft.com/office/powerpoint/2012/main" userId="S-1-5-21-1708537768-1303643608-725345543-3059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464646"/>
    <a:srgbClr val="FCFCFC"/>
    <a:srgbClr val="367187"/>
    <a:srgbClr val="024C90"/>
    <a:srgbClr val="2790BF"/>
    <a:srgbClr val="004C69"/>
    <a:srgbClr val="31808B"/>
    <a:srgbClr val="357EBA"/>
    <a:srgbClr val="026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1" autoAdjust="0"/>
    <p:restoredTop sz="80835" autoAdjust="0"/>
  </p:normalViewPr>
  <p:slideViewPr>
    <p:cSldViewPr snapToGrid="0" showGuides="1">
      <p:cViewPr varScale="1">
        <p:scale>
          <a:sx n="78" d="100"/>
          <a:sy n="78" d="100"/>
        </p:scale>
        <p:origin x="744" y="56"/>
      </p:cViewPr>
      <p:guideLst>
        <p:guide orient="horz" pos="1620"/>
        <p:guide pos="336"/>
      </p:guideLst>
    </p:cSldViewPr>
  </p:slideViewPr>
  <p:outlineViewPr>
    <p:cViewPr>
      <p:scale>
        <a:sx n="33" d="100"/>
        <a:sy n="33" d="100"/>
      </p:scale>
      <p:origin x="0" y="0"/>
    </p:cViewPr>
  </p:outlineViewPr>
  <p:notesTextViewPr>
    <p:cViewPr>
      <p:scale>
        <a:sx n="1" d="1"/>
        <a:sy n="1" d="1"/>
      </p:scale>
      <p:origin x="0" y="0"/>
    </p:cViewPr>
  </p:notesTextViewPr>
  <p:sorterViewPr>
    <p:cViewPr>
      <p:scale>
        <a:sx n="111" d="100"/>
        <a:sy n="111" d="100"/>
      </p:scale>
      <p:origin x="0" y="-97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5/24/2018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andboxapicem.cisco.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netacad.com/group/resources/emerging-tech-workshop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etacad.com/group/resources/emerging-tech-workshop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andboxapicem.cisco.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a:p>
        </p:txBody>
      </p:sp>
    </p:spTree>
    <p:extLst>
      <p:ext uri="{BB962C8B-B14F-4D97-AF65-F5344CB8AC3E}">
        <p14:creationId xmlns:p14="http://schemas.microsoft.com/office/powerpoint/2010/main" val="398782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As shown here, in </a:t>
            </a:r>
            <a:r>
              <a:rPr lang="en-US" sz="1300"/>
              <a:t>the OpenFlow</a:t>
            </a:r>
            <a:r>
              <a:rPr lang="en-US" sz="1300" dirty="0"/>
              <a:t>-</a:t>
            </a:r>
            <a:r>
              <a:rPr lang="en-US" sz="1300"/>
              <a:t>based </a:t>
            </a:r>
            <a:r>
              <a:rPr lang="en-US" sz="1300" dirty="0"/>
              <a:t>SDN model, </a:t>
            </a:r>
            <a:r>
              <a:rPr lang="en-US" sz="1300"/>
              <a:t>the application plane </a:t>
            </a:r>
            <a:r>
              <a:rPr lang="en-US" sz="1300" dirty="0"/>
              <a:t>interacts with the </a:t>
            </a:r>
            <a:r>
              <a:rPr lang="en-US" sz="1300"/>
              <a:t>control plane, in </a:t>
            </a:r>
            <a:r>
              <a:rPr lang="en-US" sz="1300" dirty="0"/>
              <a:t>the form of the </a:t>
            </a:r>
            <a:r>
              <a:rPr lang="en-US" sz="1300" dirty="0" err="1"/>
              <a:t>OpenFlow</a:t>
            </a:r>
            <a:r>
              <a:rPr lang="en-US" sz="1300" dirty="0"/>
              <a:t> based </a:t>
            </a:r>
            <a:r>
              <a:rPr lang="en-US" sz="1300"/>
              <a:t>SDN controller. The application plane communicates using </a:t>
            </a:r>
            <a:r>
              <a:rPr lang="en-US" sz="1300" dirty="0"/>
              <a:t>a northbound REST API. The REST API uses standard protocols and methods to instruct the controller on how to direct traffic flow. A southbound </a:t>
            </a:r>
            <a:r>
              <a:rPr lang="en-US" sz="1300" dirty="0" err="1"/>
              <a:t>OpenFlow</a:t>
            </a:r>
            <a:r>
              <a:rPr lang="en-US" sz="1300" dirty="0"/>
              <a:t> based API extends from the controller "south" to the </a:t>
            </a:r>
            <a:r>
              <a:rPr lang="en-US" sz="1300" dirty="0" err="1"/>
              <a:t>OpenFlow</a:t>
            </a:r>
            <a:r>
              <a:rPr lang="en-US" sz="1300" dirty="0"/>
              <a:t> data plane, which corresponds to the physical network </a:t>
            </a:r>
            <a:r>
              <a:rPr lang="en-US" sz="1300"/>
              <a:t>topology.</a:t>
            </a:r>
          </a:p>
          <a:p>
            <a:pPr defTabSz="495376">
              <a:defRPr/>
            </a:pPr>
            <a:endParaRPr lang="en-US" sz="1300" dirty="0"/>
          </a:p>
          <a:p>
            <a:pPr defTabSz="495376">
              <a:defRPr/>
            </a:pPr>
            <a:r>
              <a:rPr lang="en-US" sz="1300"/>
              <a:t>While </a:t>
            </a:r>
            <a:r>
              <a:rPr lang="en-US" sz="1300" dirty="0"/>
              <a:t>there are some use cases for using </a:t>
            </a:r>
            <a:r>
              <a:rPr lang="en-US" sz="1300"/>
              <a:t>an OpenFlow-based centralized </a:t>
            </a:r>
            <a:r>
              <a:rPr lang="en-US" sz="1300" dirty="0"/>
              <a:t>control plane (Data Center), with </a:t>
            </a:r>
            <a:r>
              <a:rPr lang="en-US" sz="1300"/>
              <a:t>the growth of the network</a:t>
            </a:r>
            <a:r>
              <a:rPr lang="en-US" sz="1300" baseline="0"/>
              <a:t> </a:t>
            </a:r>
            <a:r>
              <a:rPr lang="en-US" sz="1300"/>
              <a:t>infrastructure </a:t>
            </a:r>
            <a:r>
              <a:rPr lang="en-US" sz="1300" dirty="0"/>
              <a:t>and the number of connected devices, a fully centralized control plane might not scale to the desired levels with </a:t>
            </a:r>
            <a:r>
              <a:rPr lang="en-US" sz="1300"/>
              <a:t>consistent performance. In this case,</a:t>
            </a:r>
            <a:r>
              <a:rPr lang="en-US" sz="1200" kern="1200" baseline="0">
                <a:solidFill>
                  <a:schemeClr val="tx1"/>
                </a:solidFill>
                <a:effectLst/>
                <a:latin typeface="+mn-lt"/>
                <a:ea typeface="+mn-ea"/>
                <a:cs typeface="+mn-cs"/>
              </a:rPr>
              <a:t> </a:t>
            </a:r>
            <a:r>
              <a:rPr lang="en-US" sz="1300"/>
              <a:t>a fully centralized control plane can become a performance bottleneck</a:t>
            </a:r>
            <a:r>
              <a:rPr lang="en-US" sz="1300" dirty="0"/>
              <a:t>.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a:p>
        </p:txBody>
      </p:sp>
    </p:spTree>
    <p:extLst>
      <p:ext uri="{BB962C8B-B14F-4D97-AF65-F5344CB8AC3E}">
        <p14:creationId xmlns:p14="http://schemas.microsoft.com/office/powerpoint/2010/main" val="1250165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400" dirty="0"/>
              <a:t>A different SDN approach is represented by the graphic you see here from Cisco with the APIC or APIC-EM SDN controllers</a:t>
            </a:r>
            <a:r>
              <a:rPr lang="en-US" dirty="0">
                <a:latin typeface="Arial" charset="0"/>
                <a:cs typeface="Arial" charset="0"/>
              </a:rPr>
              <a:t>. These controllers</a:t>
            </a:r>
            <a:r>
              <a:rPr lang="en-US" sz="1400" dirty="0"/>
              <a:t> that create abstraction </a:t>
            </a:r>
            <a:r>
              <a:rPr lang="en-US" dirty="0">
                <a:latin typeface="Arial" charset="0"/>
                <a:cs typeface="Arial" charset="0"/>
              </a:rPr>
              <a:t>from </a:t>
            </a:r>
            <a:r>
              <a:rPr lang="en-US" sz="1400" dirty="0"/>
              <a:t>of the physical network fabric at the bottom to </a:t>
            </a:r>
            <a:r>
              <a:rPr lang="en-US" dirty="0">
                <a:latin typeface="Arial" charset="0"/>
                <a:cs typeface="Arial" charset="0"/>
              </a:rPr>
              <a:t>applications </a:t>
            </a:r>
            <a:r>
              <a:rPr lang="en-US" sz="1400" dirty="0"/>
              <a:t>application at the top.</a:t>
            </a:r>
          </a:p>
          <a:p>
            <a:endParaRPr lang="en-US" sz="1400" dirty="0"/>
          </a:p>
          <a:p>
            <a:endParaRPr lang="en-US" dirty="0">
              <a:latin typeface="Arial" charset="0"/>
              <a:cs typeface="Arial" charset="0"/>
            </a:endParaRPr>
          </a:p>
          <a:p>
            <a:r>
              <a:rPr lang="en-US" sz="1400" dirty="0"/>
              <a:t>In this case, the </a:t>
            </a:r>
            <a:r>
              <a:rPr lang="en-US" dirty="0">
                <a:latin typeface="Arial" charset="0"/>
                <a:cs typeface="Arial" charset="0"/>
              </a:rPr>
              <a:t>control plane </a:t>
            </a:r>
            <a:r>
              <a:rPr lang="en-US" sz="1400" dirty="0"/>
              <a:t>Control Plane does not need to be decoupled from the </a:t>
            </a:r>
            <a:r>
              <a:rPr lang="en-US" dirty="0">
                <a:latin typeface="Arial" charset="0"/>
                <a:cs typeface="Arial" charset="0"/>
              </a:rPr>
              <a:t>data plane. The control plane </a:t>
            </a:r>
            <a:r>
              <a:rPr lang="en-US" sz="1400" dirty="0"/>
              <a:t>Data Plane and still resides in every device</a:t>
            </a:r>
            <a:r>
              <a:rPr lang="en-US" dirty="0">
                <a:latin typeface="Arial" charset="0"/>
                <a:cs typeface="Arial" charset="0"/>
              </a:rPr>
              <a:t>, which provides</a:t>
            </a:r>
            <a:r>
              <a:rPr lang="en-US" sz="1400" dirty="0"/>
              <a:t> providing local distributed intelligence where it is needed. This approach removes the potential for the controller to become the bottleneck of the network</a:t>
            </a:r>
            <a:r>
              <a:rPr lang="en-US" dirty="0">
                <a:latin typeface="Arial" charset="0"/>
                <a:cs typeface="Arial" charset="0"/>
              </a:rPr>
              <a:t>. This supports </a:t>
            </a:r>
            <a:r>
              <a:rPr lang="en-US" sz="1400" dirty="0"/>
              <a:t>, supporting greater resiliency, availability</a:t>
            </a:r>
            <a:r>
              <a:rPr lang="en-US" dirty="0">
                <a:latin typeface="Arial" charset="0"/>
                <a:cs typeface="Arial" charset="0"/>
              </a:rPr>
              <a:t>,</a:t>
            </a:r>
            <a:r>
              <a:rPr lang="en-US" sz="1400" dirty="0"/>
              <a:t> and scalability, by </a:t>
            </a:r>
            <a:r>
              <a:rPr lang="en-US" dirty="0">
                <a:latin typeface="Arial" charset="0"/>
                <a:cs typeface="Arial" charset="0"/>
              </a:rPr>
              <a:t>taking advantage of </a:t>
            </a:r>
            <a:r>
              <a:rPr lang="en-US" sz="1400" dirty="0"/>
              <a:t>leveraging the existing intelligence </a:t>
            </a:r>
            <a:r>
              <a:rPr lang="en-US" dirty="0">
                <a:latin typeface="Arial" charset="0"/>
                <a:cs typeface="Arial" charset="0"/>
              </a:rPr>
              <a:t>of </a:t>
            </a:r>
            <a:r>
              <a:rPr lang="en-US" sz="1400" dirty="0"/>
              <a:t>out to the devices, using established networking protocols. Existing network devices such as routers and switches continue to be used to build scalable and high performance distributed networks. </a:t>
            </a:r>
          </a:p>
          <a:p>
            <a:endParaRPr lang="en-US" sz="1400" dirty="0"/>
          </a:p>
          <a:p>
            <a:endParaRPr lang="en-US" dirty="0">
              <a:latin typeface="Arial" charset="0"/>
              <a:cs typeface="Arial" charset="0"/>
            </a:endParaRPr>
          </a:p>
          <a:p>
            <a:r>
              <a:rPr lang="en-US" dirty="0">
                <a:latin typeface="Arial" charset="0"/>
                <a:cs typeface="Arial" charset="0"/>
              </a:rPr>
              <a:t>In </a:t>
            </a:r>
            <a:r>
              <a:rPr lang="en-US" sz="1400" dirty="0"/>
              <a:t>At the </a:t>
            </a:r>
            <a:r>
              <a:rPr lang="en-US" dirty="0" err="1">
                <a:latin typeface="Arial" charset="0"/>
                <a:cs typeface="Arial" charset="0"/>
              </a:rPr>
              <a:t>past</a:t>
            </a:r>
            <a:r>
              <a:rPr lang="en-US" sz="1400" dirty="0" err="1"/>
              <a:t>same</a:t>
            </a:r>
            <a:r>
              <a:rPr lang="en-US" sz="1400" dirty="0"/>
              <a:t> time, what network staff have had to do in the past is spend a lot of time on the infrastructure at the bottom </a:t>
            </a:r>
            <a:r>
              <a:rPr lang="en-US" dirty="0">
                <a:latin typeface="Arial" charset="0"/>
                <a:cs typeface="Arial" charset="0"/>
              </a:rPr>
              <a:t>of the diagram </a:t>
            </a:r>
            <a:r>
              <a:rPr lang="en-US" sz="1400" dirty="0"/>
              <a:t>(point to bottom part of graphic) -- the switches and the routers -- connecting them together to build a network architecture. Where people really need to be spending their time -- what digital business thrives on -- is this application layer </a:t>
            </a:r>
            <a:r>
              <a:rPr lang="en-US" dirty="0">
                <a:latin typeface="Arial" charset="0"/>
                <a:cs typeface="Arial" charset="0"/>
              </a:rPr>
              <a:t>at </a:t>
            </a:r>
            <a:r>
              <a:rPr lang="en-US" sz="1400" dirty="0"/>
              <a:t>on the top </a:t>
            </a:r>
            <a:r>
              <a:rPr lang="en-US" dirty="0">
                <a:latin typeface="Arial" charset="0"/>
                <a:cs typeface="Arial" charset="0"/>
              </a:rPr>
              <a:t>of the diagram </a:t>
            </a:r>
            <a:r>
              <a:rPr lang="en-US" sz="1400" dirty="0"/>
              <a:t>(point to top layer of graphic).</a:t>
            </a:r>
          </a:p>
          <a:p>
            <a:endParaRPr lang="en-US" sz="1400" dirty="0"/>
          </a:p>
          <a:p>
            <a:endParaRPr lang="en-US" dirty="0">
              <a:latin typeface="Arial" charset="0"/>
              <a:cs typeface="Arial" charset="0"/>
            </a:endParaRPr>
          </a:p>
          <a:p>
            <a:r>
              <a:rPr lang="en-US" sz="1400" dirty="0"/>
              <a:t>The SDN controller in this case is very important, because it reconciles the two</a:t>
            </a:r>
            <a:r>
              <a:rPr lang="en-US" dirty="0">
                <a:latin typeface="Arial" charset="0"/>
                <a:cs typeface="Arial" charset="0"/>
              </a:rPr>
              <a:t> organizational needs</a:t>
            </a:r>
            <a:r>
              <a:rPr lang="en-US" sz="1400" dirty="0"/>
              <a:t>. It presents the </a:t>
            </a:r>
            <a:r>
              <a:rPr lang="en-US" sz="1400" b="1" dirty="0"/>
              <a:t>application layer with abstractions of the network </a:t>
            </a:r>
            <a:r>
              <a:rPr lang="en-US" dirty="0">
                <a:latin typeface="Arial" charset="0"/>
                <a:cs typeface="Arial" charset="0"/>
              </a:rPr>
              <a:t>that is </a:t>
            </a:r>
            <a:r>
              <a:rPr lang="en-US" sz="1400" b="1" dirty="0"/>
              <a:t>that’s underneath</a:t>
            </a:r>
            <a:r>
              <a:rPr lang="en-US" sz="1400" dirty="0"/>
              <a:t>. </a:t>
            </a:r>
            <a:r>
              <a:rPr lang="en-US" dirty="0">
                <a:latin typeface="Arial" charset="0"/>
                <a:cs typeface="Arial" charset="0"/>
              </a:rPr>
              <a:t>Because </a:t>
            </a:r>
            <a:r>
              <a:rPr lang="en-US" sz="1400" dirty="0"/>
              <a:t>And because of </a:t>
            </a:r>
            <a:r>
              <a:rPr lang="en-US" dirty="0" err="1">
                <a:latin typeface="Arial" charset="0"/>
                <a:cs typeface="Arial" charset="0"/>
              </a:rPr>
              <a:t>this</a:t>
            </a:r>
            <a:r>
              <a:rPr lang="en-US" sz="1400" dirty="0" err="1"/>
              <a:t>that</a:t>
            </a:r>
            <a:r>
              <a:rPr lang="en-US" sz="1400" dirty="0"/>
              <a:t>, applications can very easily consume network services, which has never been possible in the past. This is critical because the digital enterprise is entirely </a:t>
            </a:r>
            <a:r>
              <a:rPr lang="en-US" sz="1400" u="sng" dirty="0"/>
              <a:t>application driven</a:t>
            </a:r>
            <a:r>
              <a:rPr lang="en-US" sz="1400" dirty="0"/>
              <a:t>. These software applications control orchestration, automation, collaboration, policy</a:t>
            </a:r>
            <a:r>
              <a:rPr lang="en-US" dirty="0">
                <a:latin typeface="Arial" charset="0"/>
                <a:cs typeface="Arial" charset="0"/>
              </a:rPr>
              <a:t>,</a:t>
            </a:r>
            <a:r>
              <a:rPr lang="en-US" sz="1400" dirty="0"/>
              <a:t> and security so that the network staff can work with the abstract</a:t>
            </a:r>
            <a:r>
              <a:rPr lang="en-US" dirty="0">
                <a:latin typeface="Arial" charset="0"/>
                <a:cs typeface="Arial" charset="0"/>
              </a:rPr>
              <a:t> and </a:t>
            </a:r>
            <a:r>
              <a:rPr lang="en-US" sz="1400" dirty="0"/>
              <a:t>, easy to use representation of the network fabric.</a:t>
            </a:r>
          </a:p>
          <a:p>
            <a:endParaRPr lang="en-US" sz="1400" dirty="0"/>
          </a:p>
          <a:p>
            <a:endParaRPr lang="en-US" dirty="0">
              <a:latin typeface="Arial" charset="0"/>
              <a:cs typeface="Arial" charset="0"/>
            </a:endParaRPr>
          </a:p>
          <a:p>
            <a:r>
              <a:rPr lang="en-US" sz="1400" dirty="0"/>
              <a:t>And just as with PC and smartphone apps, opening up the software environment to third-party developers encourages innovation and growth. </a:t>
            </a:r>
            <a:r>
              <a:rPr lang="en-US" sz="1400" dirty="0" err="1"/>
              <a:t>DevNet</a:t>
            </a:r>
            <a:r>
              <a:rPr lang="en-US" sz="1400" dirty="0"/>
              <a:t> is a prime resource for facilitating relationships between Cisco and developers. Here then is the need for developers of network applications that interact with the SDN controller, through REST APIs, which we will learn more about shortly, to realize business needs in the operation of the physical infrastructure.</a:t>
            </a:r>
            <a:endParaRPr lang="en-US" dirty="0">
              <a:latin typeface="Arial" charset="0"/>
              <a:cs typeface="Arial" charset="0"/>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18C489C-8577-7041-8A91-EB1752F316D3}" type="slidenum">
              <a:rPr lang="en-US" sz="1200">
                <a:solidFill>
                  <a:srgbClr val="000000"/>
                </a:solidFill>
                <a:cs typeface="Arial" charset="0"/>
              </a:rPr>
              <a:pPr/>
              <a:t>16</a:t>
            </a:fld>
            <a:endParaRPr lang="en-US" sz="1200">
              <a:solidFill>
                <a:srgbClr val="000000"/>
              </a:solidFill>
              <a:cs typeface="Arial" charset="0"/>
            </a:endParaRPr>
          </a:p>
        </p:txBody>
      </p:sp>
    </p:spTree>
    <p:extLst>
      <p:ext uri="{BB962C8B-B14F-4D97-AF65-F5344CB8AC3E}">
        <p14:creationId xmlns:p14="http://schemas.microsoft.com/office/powerpoint/2010/main" val="100201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As shown here, the Cisco APIC-EM SDN controller communicates with the Physical Topology using standard Southbound API protocols such as SNMP, SSH and Telnet </a:t>
            </a:r>
            <a:r>
              <a:rPr lang="en-US" sz="1200" kern="1200" baseline="0" dirty="0">
                <a:solidFill>
                  <a:schemeClr val="tx1"/>
                </a:solidFill>
                <a:effectLst/>
                <a:latin typeface="+mn-lt"/>
                <a:ea typeface="+mn-ea"/>
                <a:cs typeface="+mn-cs"/>
              </a:rPr>
              <a:t>rather than a protocol like OpenFlow. This </a:t>
            </a:r>
            <a:r>
              <a:rPr lang="en-US" sz="1300" dirty="0"/>
              <a:t>and exposes an easy to use abstraction of the network fabric to </a:t>
            </a:r>
            <a:r>
              <a:rPr lang="en-US" sz="1200" kern="1200" baseline="0" dirty="0">
                <a:solidFill>
                  <a:schemeClr val="tx1"/>
                </a:solidFill>
                <a:effectLst/>
                <a:latin typeface="+mn-lt"/>
                <a:ea typeface="+mn-ea"/>
                <a:cs typeface="+mn-cs"/>
              </a:rPr>
              <a:t>applications </a:t>
            </a:r>
            <a:r>
              <a:rPr lang="en-US" sz="1300" dirty="0"/>
              <a:t>Applications using a standard REST API interface. Having such network abstraction in place removes the need for the network staff to configure and manage every single networking device (routers, switches, access points, wireless controllers, etc.) one by one</a:t>
            </a:r>
            <a:r>
              <a:rPr lang="en-US" sz="1200" kern="1200" baseline="0" dirty="0">
                <a:solidFill>
                  <a:schemeClr val="tx1"/>
                </a:solidFill>
                <a:effectLst/>
                <a:latin typeface="+mn-lt"/>
                <a:ea typeface="+mn-ea"/>
                <a:cs typeface="+mn-cs"/>
              </a:rPr>
              <a:t>. Instead,</a:t>
            </a:r>
            <a:r>
              <a:rPr lang="en-US" sz="1300" dirty="0"/>
              <a:t> and instead they can concentrate on </a:t>
            </a:r>
            <a:r>
              <a:rPr lang="en-US" sz="1200" kern="1200" baseline="0" dirty="0">
                <a:solidFill>
                  <a:schemeClr val="tx1"/>
                </a:solidFill>
                <a:effectLst/>
                <a:latin typeface="+mn-lt"/>
                <a:ea typeface="+mn-ea"/>
                <a:cs typeface="+mn-cs"/>
              </a:rPr>
              <a:t>innovating network-integrated </a:t>
            </a:r>
            <a:r>
              <a:rPr lang="en-US" sz="1300" dirty="0"/>
              <a:t>the innovations with network integrated applications that accelerate the digital business growth.</a:t>
            </a:r>
            <a:endParaRPr lang="en-US" sz="1200" kern="1200" baseline="0" dirty="0">
              <a:solidFill>
                <a:schemeClr val="tx1"/>
              </a:solidFill>
              <a:effectLst/>
              <a:latin typeface="+mn-lt"/>
              <a:ea typeface="+mn-ea"/>
              <a:cs typeface="+mn-cs"/>
            </a:endParaRPr>
          </a:p>
          <a:p>
            <a:pPr defTabSz="495376">
              <a:defRPr/>
            </a:pPr>
            <a:r>
              <a:rPr lang="en-US" sz="1300" dirty="0"/>
              <a:t> </a:t>
            </a:r>
          </a:p>
          <a:p>
            <a:pPr defTabSz="495376">
              <a:defRPr/>
            </a:pPr>
            <a:r>
              <a:rPr lang="en-US" sz="1300" dirty="0"/>
              <a:t>These application can </a:t>
            </a:r>
            <a:r>
              <a:rPr lang="en-US" sz="1200" kern="1200" baseline="0" dirty="0">
                <a:solidFill>
                  <a:schemeClr val="tx1"/>
                </a:solidFill>
                <a:effectLst/>
                <a:latin typeface="+mn-lt"/>
                <a:ea typeface="+mn-ea"/>
                <a:cs typeface="+mn-cs"/>
              </a:rPr>
              <a:t>run </a:t>
            </a:r>
            <a:r>
              <a:rPr lang="en-US" sz="1300" dirty="0"/>
              <a:t>span from big “all in one” orchestration tools, to simple scripts that </a:t>
            </a:r>
            <a:r>
              <a:rPr lang="en-US" sz="1200" kern="1200" baseline="0" dirty="0">
                <a:solidFill>
                  <a:schemeClr val="tx1"/>
                </a:solidFill>
                <a:effectLst/>
                <a:latin typeface="+mn-lt"/>
                <a:ea typeface="+mn-ea"/>
                <a:cs typeface="+mn-cs"/>
              </a:rPr>
              <a:t>use </a:t>
            </a:r>
            <a:r>
              <a:rPr lang="en-US" sz="1300" dirty="0"/>
              <a:t>using a single API call </a:t>
            </a:r>
            <a:r>
              <a:rPr lang="en-US" sz="1200" kern="1200" baseline="0" dirty="0">
                <a:solidFill>
                  <a:schemeClr val="tx1"/>
                </a:solidFill>
                <a:effectLst/>
                <a:latin typeface="+mn-lt"/>
                <a:ea typeface="+mn-ea"/>
                <a:cs typeface="+mn-cs"/>
              </a:rPr>
              <a:t>to </a:t>
            </a:r>
            <a:r>
              <a:rPr lang="en-US" sz="1300" dirty="0"/>
              <a:t>answer </a:t>
            </a:r>
            <a:r>
              <a:rPr lang="en-US" sz="1200" kern="1200" baseline="0" dirty="0">
                <a:solidFill>
                  <a:schemeClr val="tx1"/>
                </a:solidFill>
                <a:effectLst/>
                <a:latin typeface="+mn-lt"/>
                <a:ea typeface="+mn-ea"/>
                <a:cs typeface="+mn-cs"/>
              </a:rPr>
              <a:t>a </a:t>
            </a:r>
            <a:r>
              <a:rPr lang="en-US" sz="1300" dirty="0"/>
              <a:t>the question </a:t>
            </a:r>
            <a:r>
              <a:rPr lang="en-US" sz="1200" kern="1200" baseline="0" dirty="0">
                <a:solidFill>
                  <a:schemeClr val="tx1"/>
                </a:solidFill>
                <a:effectLst/>
                <a:latin typeface="+mn-lt"/>
                <a:ea typeface="+mn-ea"/>
                <a:cs typeface="+mn-cs"/>
              </a:rPr>
              <a:t>such as, </a:t>
            </a:r>
            <a:r>
              <a:rPr lang="en-US" sz="1300" dirty="0"/>
              <a:t>of “</a:t>
            </a:r>
            <a:r>
              <a:rPr lang="en-US" sz="1200" kern="1200" baseline="0" dirty="0">
                <a:solidFill>
                  <a:schemeClr val="tx1"/>
                </a:solidFill>
                <a:effectLst/>
                <a:latin typeface="+mn-lt"/>
                <a:ea typeface="+mn-ea"/>
                <a:cs typeface="+mn-cs"/>
              </a:rPr>
              <a:t>How </a:t>
            </a:r>
            <a:r>
              <a:rPr lang="en-US" sz="1300" dirty="0"/>
              <a:t>how many computers are connected to our network</a:t>
            </a:r>
            <a:r>
              <a:rPr lang="en-US" sz="1200" kern="1200" baseline="0" dirty="0">
                <a:solidFill>
                  <a:schemeClr val="tx1"/>
                </a:solidFill>
                <a:effectLst/>
                <a:latin typeface="+mn-lt"/>
                <a:ea typeface="+mn-ea"/>
                <a:cs typeface="+mn-cs"/>
              </a:rPr>
              <a:t>?”</a:t>
            </a:r>
            <a:r>
              <a:rPr lang="en-US" sz="1300" dirty="0"/>
              <a:t>. Imagine answering that question with a CCENT level knowledge – from your computer</a:t>
            </a:r>
            <a:r>
              <a:rPr lang="en-US" sz="1200" kern="1200" baseline="0" dirty="0">
                <a:solidFill>
                  <a:schemeClr val="tx1"/>
                </a:solidFill>
                <a:effectLst/>
                <a:latin typeface="+mn-lt"/>
                <a:ea typeface="+mn-ea"/>
                <a:cs typeface="+mn-cs"/>
              </a:rPr>
              <a:t> by </a:t>
            </a:r>
            <a:r>
              <a:rPr lang="en-US" sz="1300" dirty="0"/>
              <a:t>, </a:t>
            </a:r>
            <a:r>
              <a:rPr lang="en-US" sz="1300" dirty="0" err="1"/>
              <a:t>SSHing</a:t>
            </a:r>
            <a:r>
              <a:rPr lang="en-US" sz="1300" dirty="0"/>
              <a:t> to every router and switch (good luck with hundreds of them in a standard enterprise company), </a:t>
            </a:r>
            <a:r>
              <a:rPr lang="en-US" sz="1200" kern="1200" baseline="0" dirty="0">
                <a:solidFill>
                  <a:schemeClr val="tx1"/>
                </a:solidFill>
                <a:effectLst/>
                <a:latin typeface="+mn-lt"/>
                <a:ea typeface="+mn-ea"/>
                <a:cs typeface="+mn-cs"/>
              </a:rPr>
              <a:t>by entering commands at </a:t>
            </a:r>
            <a:r>
              <a:rPr lang="en-US" sz="1300" dirty="0"/>
              <a:t>typing multiple times on the CLI </a:t>
            </a:r>
            <a:r>
              <a:rPr lang="en-US" sz="1200" kern="1200" baseline="0" dirty="0">
                <a:solidFill>
                  <a:schemeClr val="tx1"/>
                </a:solidFill>
                <a:effectLst/>
                <a:latin typeface="+mn-lt"/>
                <a:ea typeface="+mn-ea"/>
                <a:cs typeface="+mn-cs"/>
              </a:rPr>
              <a:t>like </a:t>
            </a:r>
            <a:r>
              <a:rPr lang="en-US" sz="1300" dirty="0"/>
              <a:t>the “show </a:t>
            </a:r>
            <a:r>
              <a:rPr lang="en-US" sz="1300" dirty="0" err="1"/>
              <a:t>ip</a:t>
            </a:r>
            <a:r>
              <a:rPr lang="en-US" sz="1300" dirty="0"/>
              <a:t> route”, “show </a:t>
            </a:r>
            <a:r>
              <a:rPr lang="en-US" sz="1300" dirty="0" err="1"/>
              <a:t>ip</a:t>
            </a:r>
            <a:r>
              <a:rPr lang="en-US" sz="1300" dirty="0"/>
              <a:t> </a:t>
            </a:r>
            <a:r>
              <a:rPr lang="en-US" sz="1300" dirty="0" err="1"/>
              <a:t>arp</a:t>
            </a:r>
            <a:r>
              <a:rPr lang="en-US" sz="1300" dirty="0"/>
              <a:t>”, </a:t>
            </a:r>
            <a:r>
              <a:rPr lang="en-US" sz="1200" kern="1200" baseline="0" dirty="0">
                <a:solidFill>
                  <a:schemeClr val="tx1"/>
                </a:solidFill>
                <a:effectLst/>
                <a:latin typeface="+mn-lt"/>
                <a:ea typeface="+mn-ea"/>
                <a:cs typeface="+mn-cs"/>
              </a:rPr>
              <a:t>and </a:t>
            </a:r>
            <a:r>
              <a:rPr lang="en-US" sz="1300" dirty="0"/>
              <a:t>“show mac address-table</a:t>
            </a:r>
            <a:r>
              <a:rPr lang="en-US" sz="1200" kern="1200" baseline="0" dirty="0">
                <a:solidFill>
                  <a:schemeClr val="tx1"/>
                </a:solidFill>
                <a:effectLst/>
                <a:latin typeface="+mn-lt"/>
                <a:ea typeface="+mn-ea"/>
                <a:cs typeface="+mn-cs"/>
              </a:rPr>
              <a:t>." And </a:t>
            </a:r>
            <a:r>
              <a:rPr lang="en-US" sz="1300" dirty="0"/>
              <a:t>”, etc. commands and then trying to make some sense of all that output </a:t>
            </a:r>
            <a:r>
              <a:rPr lang="en-US" sz="1200" kern="1200" baseline="0" dirty="0">
                <a:solidFill>
                  <a:schemeClr val="tx1"/>
                </a:solidFill>
                <a:effectLst/>
                <a:latin typeface="+mn-lt"/>
                <a:ea typeface="+mn-ea"/>
                <a:cs typeface="+mn-cs"/>
              </a:rPr>
              <a:t>to create </a:t>
            </a:r>
            <a:r>
              <a:rPr lang="en-US" sz="1300" dirty="0"/>
              <a:t>into a meaningful answer </a:t>
            </a:r>
            <a:r>
              <a:rPr lang="en-US" sz="1200" kern="1200" baseline="0" dirty="0">
                <a:solidFill>
                  <a:schemeClr val="tx1"/>
                </a:solidFill>
                <a:effectLst/>
                <a:latin typeface="+mn-lt"/>
                <a:ea typeface="+mn-ea"/>
                <a:cs typeface="+mn-cs"/>
              </a:rPr>
              <a:t>to </a:t>
            </a:r>
            <a:r>
              <a:rPr lang="en-US" sz="1300" dirty="0"/>
              <a:t>for the simple question.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defTabSz="495376">
              <a:defRPr/>
            </a:pPr>
            <a:r>
              <a:rPr lang="en-US" sz="1300" dirty="0"/>
              <a:t>Let’s take a closer look at how we can answer that question programmatically using the APIC-EM APIs.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a:p>
        </p:txBody>
      </p:sp>
    </p:spTree>
    <p:extLst>
      <p:ext uri="{BB962C8B-B14F-4D97-AF65-F5344CB8AC3E}">
        <p14:creationId xmlns:p14="http://schemas.microsoft.com/office/powerpoint/2010/main" val="351068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Cisco Application Policy Infrastructure Controller Enterprise Module (APIC-EM) is an SDN controller. It is a software device that runs on servers. Cisco offers a physical server appliance version as well. It enables the intent-based network paradigm as a central component of Cisco DNA. The APIC-EM concentrates the control plane of the physical network infrastructure.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a:p>
        </p:txBody>
      </p:sp>
    </p:spTree>
    <p:extLst>
      <p:ext uri="{BB962C8B-B14F-4D97-AF65-F5344CB8AC3E}">
        <p14:creationId xmlns:p14="http://schemas.microsoft.com/office/powerpoint/2010/main" val="310623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Use your browser to access the APIC-EM sandbox.</a:t>
            </a:r>
          </a:p>
          <a:p>
            <a:r>
              <a:rPr lang="en-US" sz="1200" kern="1200" dirty="0">
                <a:solidFill>
                  <a:schemeClr val="tx1"/>
                </a:solidFill>
                <a:effectLst/>
                <a:latin typeface="+mn-lt"/>
                <a:ea typeface="+mn-ea"/>
                <a:cs typeface="+mn-cs"/>
              </a:rPr>
              <a:t>There are three</a:t>
            </a:r>
            <a:r>
              <a:rPr lang="en-US" sz="1200" kern="1200" baseline="0" dirty="0">
                <a:solidFill>
                  <a:schemeClr val="tx1"/>
                </a:solidFill>
                <a:effectLst/>
                <a:latin typeface="+mn-lt"/>
                <a:ea typeface="+mn-ea"/>
                <a:cs typeface="+mn-cs"/>
              </a:rPr>
              <a:t> virtualized APIC-EM instances in the DevNet Sandbox. Today we are going to use the </a:t>
            </a:r>
            <a:r>
              <a:rPr lang="en-US" sz="1200" b="0" kern="1200" baseline="0" dirty="0">
                <a:solidFill>
                  <a:schemeClr val="tx1"/>
                </a:solidFill>
                <a:effectLst/>
                <a:latin typeface="+mn-lt"/>
                <a:ea typeface="+mn-ea"/>
                <a:cs typeface="+mn-cs"/>
              </a:rPr>
              <a:t>D</a:t>
            </a:r>
            <a:r>
              <a:rPr lang="en-US" sz="1200" b="0" dirty="0"/>
              <a:t>evNetSBX-NetAcad-APICEM-</a:t>
            </a:r>
            <a:r>
              <a:rPr lang="en-US" sz="1200" b="1" kern="1200" baseline="0" dirty="0">
                <a:solidFill>
                  <a:schemeClr val="tx1"/>
                </a:solidFill>
                <a:effectLst/>
                <a:latin typeface="+mn-lt"/>
                <a:ea typeface="+mn-ea"/>
                <a:cs typeface="+mn-cs"/>
              </a:rPr>
              <a:t>X</a:t>
            </a:r>
            <a:r>
              <a:rPr lang="en-US" sz="1200" kern="1200" baseline="0" dirty="0">
                <a:solidFill>
                  <a:schemeClr val="tx1"/>
                </a:solidFill>
                <a:effectLst/>
                <a:latin typeface="+mn-lt"/>
                <a:ea typeface="+mn-ea"/>
                <a:cs typeface="+mn-cs"/>
              </a:rPr>
              <a:t>.cisco.com instance to play with APIC-EM. The Username and Password is </a:t>
            </a:r>
            <a:r>
              <a:rPr lang="en-US" sz="1200" b="1" kern="1200" baseline="0" dirty="0">
                <a:solidFill>
                  <a:schemeClr val="tx1"/>
                </a:solidFill>
                <a:effectLst/>
                <a:latin typeface="+mn-lt"/>
                <a:ea typeface="+mn-ea"/>
                <a:cs typeface="+mn-cs"/>
              </a:rPr>
              <a:t>{see note bellow}</a:t>
            </a:r>
            <a:r>
              <a:rPr lang="en-US" sz="1200" b="0" kern="1200" baseline="0" dirty="0">
                <a:solidFill>
                  <a:schemeClr val="tx1"/>
                </a:solidFill>
                <a:effectLst/>
                <a:latin typeface="+mn-lt"/>
                <a:ea typeface="+mn-ea"/>
                <a:cs typeface="+mn-cs"/>
              </a:rPr>
              <a:t>. </a:t>
            </a:r>
          </a:p>
          <a:p>
            <a:endParaRPr lang="en-US" sz="1200" b="1"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INSTRUCTOR NOTE: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 </a:t>
            </a:r>
            <a:r>
              <a:rPr lang="en-US" sz="1200" b="1" kern="1200" baseline="0" dirty="0">
                <a:solidFill>
                  <a:schemeClr val="tx1"/>
                </a:solidFill>
                <a:effectLst/>
                <a:latin typeface="+mn-lt"/>
                <a:ea typeface="+mn-ea"/>
                <a:cs typeface="+mn-cs"/>
              </a:rPr>
              <a:t>https://D</a:t>
            </a:r>
            <a:r>
              <a:rPr lang="en-US" sz="1200" b="1" dirty="0"/>
              <a:t>evNetSBX-NetAcad-APICEM-1.cisco.com and </a:t>
            </a:r>
            <a:r>
              <a:rPr lang="en-US" sz="1200" b="1" kern="1200" baseline="0" dirty="0">
                <a:solidFill>
                  <a:schemeClr val="tx1"/>
                </a:solidFill>
                <a:effectLst/>
                <a:latin typeface="+mn-lt"/>
                <a:ea typeface="+mn-ea"/>
                <a:cs typeface="+mn-cs"/>
              </a:rPr>
              <a:t>https://D</a:t>
            </a:r>
            <a:r>
              <a:rPr lang="en-US" sz="1200" b="1" dirty="0"/>
              <a:t>evNetSBX-NetAcad-APICEM-2.cisco.com are primarily for NetAcad Americas and Asia-Pacific </a:t>
            </a:r>
            <a:r>
              <a:rPr lang="en-US" sz="1200" b="1" baseline="0" dirty="0"/>
              <a:t>regions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 </a:t>
            </a:r>
            <a:r>
              <a:rPr lang="en-US" sz="1200" b="1" kern="1200" baseline="0" dirty="0">
                <a:solidFill>
                  <a:schemeClr val="tx1"/>
                </a:solidFill>
                <a:effectLst/>
                <a:latin typeface="+mn-lt"/>
                <a:ea typeface="+mn-ea"/>
                <a:cs typeface="+mn-cs"/>
              </a:rPr>
              <a:t>https://D</a:t>
            </a:r>
            <a:r>
              <a:rPr lang="en-US" sz="1200" b="1" dirty="0"/>
              <a:t>evNetSBX-NetAcad-APICEM-3.cisco.com is primarily for NetAcad Europe,</a:t>
            </a:r>
            <a:r>
              <a:rPr lang="en-US" sz="1200" b="1" baseline="0" dirty="0"/>
              <a:t> Middle East, Africa, Russia </a:t>
            </a:r>
            <a:r>
              <a:rPr lang="en-US" sz="1200" b="1" dirty="0"/>
              <a:t>regions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 </a:t>
            </a:r>
            <a:r>
              <a:rPr lang="en-US" sz="1200" b="1" dirty="0">
                <a:hlinkClick r:id="rId3"/>
              </a:rPr>
              <a:t>SandBoxAPICEM.cisco.com</a:t>
            </a:r>
            <a:r>
              <a:rPr lang="en-US" sz="1200" b="1" dirty="0"/>
              <a:t> is </a:t>
            </a:r>
            <a:r>
              <a:rPr lang="en-US" sz="1200" b="1" kern="1200" dirty="0">
                <a:solidFill>
                  <a:schemeClr val="tx1"/>
                </a:solidFill>
                <a:effectLst/>
                <a:latin typeface="+mn-lt"/>
                <a:ea typeface="+mn-ea"/>
                <a:cs typeface="+mn-cs"/>
              </a:rPr>
              <a:t>primarily All Public DevNet users and for students to use at home</a:t>
            </a:r>
            <a:endParaRPr lang="en-US" sz="1200"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In case any of the instances are down or malfunctioning, try to fallback to another instance and raise a support ticket via a NetAcad Helpdesk agent using the Live Chat.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The Username and Password for the NetAcad instances will change every 3-6 months and is available for Instructors on the Emerging Technologies Workshops resources page on NetAcad.com: </a:t>
            </a:r>
            <a:r>
              <a:rPr lang="en-US" sz="1200" b="1" u="sng" kern="1200" dirty="0">
                <a:solidFill>
                  <a:schemeClr val="tx1"/>
                </a:solidFill>
                <a:effectLst/>
                <a:latin typeface="+mn-lt"/>
                <a:ea typeface="+mn-ea"/>
                <a:cs typeface="+mn-cs"/>
                <a:hlinkClick r:id="rId4"/>
              </a:rPr>
              <a:t>https://www.netacad.com/group/resources/emerging-tech-workshops</a:t>
            </a:r>
            <a:r>
              <a:rPr lang="en-US" sz="1200" b="1" kern="1200" dirty="0">
                <a:solidFill>
                  <a:schemeClr val="tx1"/>
                </a:solidFill>
                <a:effectLst/>
                <a:latin typeface="+mn-lt"/>
                <a:ea typeface="+mn-ea"/>
                <a:cs typeface="+mn-cs"/>
              </a:rPr>
              <a:t>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The Username for the Public DevNet users instance is “devnetuser” with the “Cisco123!” password.</a:t>
            </a:r>
            <a:endParaRPr lang="en-US" sz="1200" b="1" baseline="0" dirty="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44D4B8F-7168-4E65-8903-E8573EE3214E}" type="slidenum">
              <a:rPr lang="en-US" altLang="en-US" sz="1200" smtClean="0">
                <a:latin typeface="Calibri" pitchFamily="34" charset="0"/>
              </a:rPr>
              <a:pPr/>
              <a:t>20</a:t>
            </a:fld>
            <a:endParaRPr lang="en-US" altLang="en-US" sz="1200">
              <a:latin typeface="Calibri" pitchFamily="34" charset="0"/>
            </a:endParaRPr>
          </a:p>
        </p:txBody>
      </p:sp>
    </p:spTree>
    <p:extLst>
      <p:ext uri="{BB962C8B-B14F-4D97-AF65-F5344CB8AC3E}">
        <p14:creationId xmlns:p14="http://schemas.microsoft.com/office/powerpoint/2010/main" val="17815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your browser to access the APIC-EM sandbox by following</a:t>
            </a:r>
            <a:r>
              <a:rPr lang="en-US" sz="1200" kern="1200" baseline="0" dirty="0">
                <a:solidFill>
                  <a:schemeClr val="tx1"/>
                </a:solidFill>
                <a:effectLst/>
                <a:latin typeface="+mn-lt"/>
                <a:ea typeface="+mn-ea"/>
                <a:cs typeface="+mn-cs"/>
              </a:rPr>
              <a:t> the appropriate link</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three</a:t>
            </a:r>
            <a:r>
              <a:rPr lang="en-US" sz="1200" kern="1200" baseline="0" dirty="0">
                <a:solidFill>
                  <a:schemeClr val="tx1"/>
                </a:solidFill>
                <a:effectLst/>
                <a:latin typeface="+mn-lt"/>
                <a:ea typeface="+mn-ea"/>
                <a:cs typeface="+mn-cs"/>
              </a:rPr>
              <a:t> virtualized APIC-EM instances in the DevNet Sandbox. Today we are going to use the </a:t>
            </a:r>
            <a:r>
              <a:rPr lang="en-US" sz="1200" b="0" kern="1200" baseline="0" dirty="0">
                <a:solidFill>
                  <a:schemeClr val="tx1"/>
                </a:solidFill>
                <a:effectLst/>
                <a:latin typeface="+mn-lt"/>
                <a:ea typeface="+mn-ea"/>
                <a:cs typeface="+mn-cs"/>
              </a:rPr>
              <a:t>D</a:t>
            </a:r>
            <a:r>
              <a:rPr lang="en-US" sz="1200" b="0" dirty="0"/>
              <a:t>evNetSBX-NetAcad-APICEM-</a:t>
            </a:r>
            <a:r>
              <a:rPr lang="en-US" sz="1200" b="1" kern="1200" baseline="0" dirty="0">
                <a:solidFill>
                  <a:schemeClr val="tx1"/>
                </a:solidFill>
                <a:effectLst/>
                <a:latin typeface="+mn-lt"/>
                <a:ea typeface="+mn-ea"/>
                <a:cs typeface="+mn-cs"/>
              </a:rPr>
              <a:t>X</a:t>
            </a:r>
            <a:r>
              <a:rPr lang="en-US" sz="1200" kern="1200" baseline="0" dirty="0">
                <a:solidFill>
                  <a:schemeClr val="tx1"/>
                </a:solidFill>
                <a:effectLst/>
                <a:latin typeface="+mn-lt"/>
                <a:ea typeface="+mn-ea"/>
                <a:cs typeface="+mn-cs"/>
              </a:rPr>
              <a:t>.cisco.com instance to play with APIC-EM. The Username and Password is </a:t>
            </a:r>
            <a:r>
              <a:rPr lang="en-US" sz="1200" b="1" kern="1200" baseline="0" dirty="0">
                <a:solidFill>
                  <a:schemeClr val="tx1"/>
                </a:solidFill>
                <a:effectLst/>
                <a:latin typeface="+mn-lt"/>
                <a:ea typeface="+mn-ea"/>
                <a:cs typeface="+mn-cs"/>
              </a:rPr>
              <a:t>{see note bellow}</a:t>
            </a:r>
            <a:r>
              <a:rPr lang="en-US" sz="1200" b="0" kern="1200" baseline="0" dirty="0">
                <a:solidFill>
                  <a:schemeClr val="tx1"/>
                </a:solidFill>
                <a:effectLst/>
                <a:latin typeface="+mn-lt"/>
                <a:ea typeface="+mn-ea"/>
                <a:cs typeface="+mn-cs"/>
              </a:rPr>
              <a:t>. </a:t>
            </a:r>
          </a:p>
          <a:p>
            <a:endParaRPr lang="en-US" sz="1200" b="0"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your browser to access the APIC-EM sandbox by following</a:t>
            </a:r>
            <a:r>
              <a:rPr lang="en-US" sz="1200" kern="1200" baseline="0" dirty="0">
                <a:solidFill>
                  <a:schemeClr val="tx1"/>
                </a:solidFill>
                <a:effectLst/>
                <a:latin typeface="+mn-lt"/>
                <a:ea typeface="+mn-ea"/>
                <a:cs typeface="+mn-cs"/>
              </a:rPr>
              <a:t> the appropriate link</a:t>
            </a:r>
            <a:r>
              <a:rPr lang="en-US" sz="1200" kern="1200" dirty="0">
                <a:solidFill>
                  <a:schemeClr val="tx1"/>
                </a:solidFill>
                <a:effectLst/>
                <a:latin typeface="+mn-lt"/>
                <a:ea typeface="+mn-ea"/>
                <a:cs typeface="+mn-cs"/>
              </a:rPr>
              <a:t>.</a:t>
            </a:r>
          </a:p>
          <a:p>
            <a:endParaRPr lang="en-US" sz="1200" b="1"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INSTRUCTOR NOTE: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 </a:t>
            </a:r>
            <a:r>
              <a:rPr lang="en-US" sz="1200" b="1" u="none" kern="1200" dirty="0">
                <a:solidFill>
                  <a:srgbClr val="00B0F0"/>
                </a:solidFill>
                <a:latin typeface="+mn-lt"/>
                <a:ea typeface="+mn-ea"/>
                <a:cs typeface="+mn-cs"/>
              </a:rPr>
              <a:t>https://DevNetSBX-NetAcad-APICEM-1.cisco.com </a:t>
            </a:r>
            <a:r>
              <a:rPr lang="en-US" sz="1200" b="0" dirty="0"/>
              <a:t>and </a:t>
            </a:r>
            <a:r>
              <a:rPr lang="en-US" sz="1200" b="1" kern="1200" baseline="0" dirty="0">
                <a:solidFill>
                  <a:schemeClr val="tx1"/>
                </a:solidFill>
                <a:effectLst/>
                <a:latin typeface="+mn-lt"/>
                <a:ea typeface="+mn-ea"/>
                <a:cs typeface="+mn-cs"/>
              </a:rPr>
              <a:t>https://D</a:t>
            </a:r>
            <a:r>
              <a:rPr lang="en-US" sz="1200" b="1" dirty="0"/>
              <a:t>evNetSBX-NetAcad-APICEM-2.cisco.com</a:t>
            </a:r>
            <a:r>
              <a:rPr lang="en-US" sz="1200" b="0" dirty="0"/>
              <a:t> are primarily for the </a:t>
            </a:r>
            <a:r>
              <a:rPr lang="en-US" sz="1200" b="1" dirty="0" err="1"/>
              <a:t>NetAcad</a:t>
            </a:r>
            <a:r>
              <a:rPr lang="en-US" sz="1200" b="1" dirty="0"/>
              <a:t> Americas and </a:t>
            </a:r>
            <a:r>
              <a:rPr lang="en-US" sz="1200" b="1" baseline="0" dirty="0"/>
              <a:t>   </a:t>
            </a:r>
            <a:r>
              <a:rPr lang="en-US" sz="1200" b="1" dirty="0"/>
              <a:t>Asia-Pacific </a:t>
            </a:r>
            <a:r>
              <a:rPr lang="en-US" sz="1200" b="1" baseline="0" dirty="0"/>
              <a:t>regions</a:t>
            </a:r>
            <a:r>
              <a:rPr lang="en-US" sz="1200" b="0"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 - </a:t>
            </a:r>
            <a:r>
              <a:rPr lang="en-US" sz="1200" b="1" kern="1200" baseline="0" dirty="0">
                <a:solidFill>
                  <a:schemeClr val="tx1"/>
                </a:solidFill>
                <a:effectLst/>
                <a:latin typeface="+mn-lt"/>
                <a:ea typeface="+mn-ea"/>
                <a:cs typeface="+mn-cs"/>
              </a:rPr>
              <a:t>https://D</a:t>
            </a:r>
            <a:r>
              <a:rPr lang="en-US" sz="1200" b="1" dirty="0"/>
              <a:t>evNetSBX-NetAcad-APICEM-3.cisco.com</a:t>
            </a:r>
            <a:r>
              <a:rPr lang="en-US" sz="1200" b="0" dirty="0"/>
              <a:t> is primarily for the </a:t>
            </a:r>
            <a:r>
              <a:rPr lang="en-US" sz="1200" b="1" dirty="0" err="1"/>
              <a:t>NetAcad</a:t>
            </a:r>
            <a:r>
              <a:rPr lang="en-US" sz="1200" b="1" dirty="0"/>
              <a:t> Europe,</a:t>
            </a:r>
            <a:r>
              <a:rPr lang="en-US" sz="1200" b="1" baseline="0" dirty="0"/>
              <a:t> Middle East, Africa, Russia </a:t>
            </a:r>
            <a:r>
              <a:rPr lang="en-US" sz="1200" b="1" dirty="0"/>
              <a:t>regions.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 - </a:t>
            </a:r>
            <a:r>
              <a:rPr lang="en-US" sz="1200" b="1" dirty="0"/>
              <a:t>https://SandBoxAPICEEM.cisco.com</a:t>
            </a:r>
            <a:r>
              <a:rPr lang="en-US" sz="1200" b="1" baseline="0" dirty="0"/>
              <a:t> </a:t>
            </a:r>
            <a:r>
              <a:rPr lang="en-US" sz="1200" b="0" dirty="0"/>
              <a:t>is </a:t>
            </a:r>
            <a:r>
              <a:rPr lang="en-US" sz="1200" b="0" kern="1200" dirty="0">
                <a:solidFill>
                  <a:schemeClr val="tx1"/>
                </a:solidFill>
                <a:effectLst/>
                <a:latin typeface="+mn-lt"/>
                <a:ea typeface="+mn-ea"/>
                <a:cs typeface="+mn-cs"/>
              </a:rPr>
              <a:t>for all Public DevNet users and for students to use at home.</a:t>
            </a:r>
            <a:endParaRPr lang="en-US" sz="1200"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case any of the instances are down or malfunctioning, try to fallback to another instance and raise a support ticket via a NetAcad Helpdesk agent using the Live Chat.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Please try to use the appropriate</a:t>
            </a:r>
            <a:r>
              <a:rPr lang="en-US" sz="1200" b="0" kern="1200" baseline="0" dirty="0">
                <a:solidFill>
                  <a:schemeClr val="tx1"/>
                </a:solidFill>
                <a:effectLst/>
                <a:latin typeface="+mn-lt"/>
                <a:ea typeface="+mn-ea"/>
                <a:cs typeface="+mn-cs"/>
              </a:rPr>
              <a:t> instances in order to avoid slowing down an instance for other users.</a:t>
            </a: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username</a:t>
            </a:r>
            <a:r>
              <a:rPr lang="en-US" sz="1200" b="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password</a:t>
            </a:r>
            <a:r>
              <a:rPr lang="en-US" sz="1200" b="0" kern="1200" dirty="0">
                <a:solidFill>
                  <a:schemeClr val="tx1"/>
                </a:solidFill>
                <a:effectLst/>
                <a:latin typeface="+mn-lt"/>
                <a:ea typeface="+mn-ea"/>
                <a:cs typeface="+mn-cs"/>
              </a:rPr>
              <a:t> for the NetAcad instances will change every 3-6 months. The account information is available for Instructors on the Emerging Technologies Workshops resources page on NetAcad.com: </a:t>
            </a:r>
            <a:r>
              <a:rPr lang="en-US" sz="1200" b="0" u="sng" kern="1200" dirty="0">
                <a:solidFill>
                  <a:schemeClr val="tx1"/>
                </a:solidFill>
                <a:effectLst/>
                <a:latin typeface="+mn-lt"/>
                <a:ea typeface="+mn-ea"/>
                <a:cs typeface="+mn-cs"/>
                <a:hlinkClick r:id="rId3"/>
              </a:rPr>
              <a:t>https://www.netacad.com/group/resources/emerging-tech-workshops</a:t>
            </a:r>
            <a:r>
              <a:rPr lang="en-US" sz="1200" b="0" u="sng"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username for the Public DevNet users instance is “devnetuser” with the “Cisco123!” password.</a:t>
            </a:r>
            <a:endParaRPr lang="en-US" sz="1200" b="0" baseline="0" dirty="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44D4B8F-7168-4E65-8903-E8573EE3214E}" type="slidenum">
              <a:rPr lang="en-US" altLang="en-US" sz="1200" smtClean="0">
                <a:latin typeface="Calibri" pitchFamily="34" charset="0"/>
              </a:rPr>
              <a:pPr/>
              <a:t>21</a:t>
            </a:fld>
            <a:endParaRPr lang="en-US" altLang="en-US" sz="1200">
              <a:latin typeface="Calibri" pitchFamily="34" charset="0"/>
            </a:endParaRPr>
          </a:p>
        </p:txBody>
      </p:sp>
    </p:spTree>
    <p:extLst>
      <p:ext uri="{BB962C8B-B14F-4D97-AF65-F5344CB8AC3E}">
        <p14:creationId xmlns:p14="http://schemas.microsoft.com/office/powerpoint/2010/main" val="63284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logging in, you </a:t>
            </a:r>
            <a:r>
              <a:rPr lang="en-US" sz="1300" dirty="0"/>
              <a:t>should see a page that looks like the one shown in the slide.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300" dirty="0"/>
              <a:t>The homepage provides a high-level dashboard view of the status of the network and APIC-EM applications.</a:t>
            </a:r>
          </a:p>
          <a:p>
            <a:endParaRPr lang="en-US" sz="1200" kern="1200" dirty="0">
              <a:solidFill>
                <a:schemeClr val="tx1"/>
              </a:solidFill>
              <a:effectLst/>
              <a:latin typeface="+mn-lt"/>
              <a:ea typeface="+mn-ea"/>
              <a:cs typeface="+mn-cs"/>
            </a:endParaRPr>
          </a:p>
          <a:p>
            <a:r>
              <a:rPr lang="en-US" sz="1300" dirty="0"/>
              <a:t>The menu on the left provides access to the GUI for each of the services and applications available on the APIC-EM. The services concern features of the physical network. The APIC-EM discovers the devices on the network and places them in host and device inventory tables where details for each device can be viewed. After discovery, a network topology is rendered and can be used to visualize the network and access information about the devices and hosts that are known to the controller.</a:t>
            </a:r>
          </a:p>
          <a:p>
            <a:endParaRPr lang="en-US" sz="1200" kern="1200" dirty="0">
              <a:solidFill>
                <a:schemeClr val="tx1"/>
              </a:solidFill>
              <a:effectLst/>
              <a:latin typeface="+mn-lt"/>
              <a:ea typeface="+mn-ea"/>
              <a:cs typeface="+mn-cs"/>
            </a:endParaRPr>
          </a:p>
          <a:p>
            <a:r>
              <a:rPr lang="en-US" sz="1300" dirty="0"/>
              <a:t>APIC-EM applications allow configuration of the network and testing of network connectivity along paths that are entered by the user. Path Trace is a very powerful application that not only tests connectivity but also provides rich details about every device on the path from end-to-end. </a:t>
            </a:r>
          </a:p>
          <a:p>
            <a:endParaRPr lang="en-US" sz="1200" kern="1200" dirty="0">
              <a:solidFill>
                <a:schemeClr val="tx1"/>
              </a:solidFill>
              <a:effectLst/>
              <a:latin typeface="+mn-lt"/>
              <a:ea typeface="+mn-ea"/>
              <a:cs typeface="+mn-cs"/>
            </a:endParaRPr>
          </a:p>
          <a:p>
            <a:r>
              <a:rPr lang="en-US" sz="1300" dirty="0"/>
              <a:t>An important resource is </a:t>
            </a:r>
            <a:r>
              <a:rPr lang="en-US" sz="1200" kern="1200" dirty="0">
                <a:solidFill>
                  <a:schemeClr val="tx1"/>
                </a:solidFill>
                <a:effectLst/>
                <a:latin typeface="+mn-lt"/>
                <a:ea typeface="+mn-ea"/>
                <a:cs typeface="+mn-cs"/>
              </a:rPr>
              <a:t>the </a:t>
            </a:r>
            <a:r>
              <a:rPr lang="en-US" sz="1300" dirty="0"/>
              <a:t>he API link. This is where you can access information about the API that is essential to network programmers. We will look at that shortly.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a:p>
        </p:txBody>
      </p:sp>
    </p:spTree>
    <p:extLst>
      <p:ext uri="{BB962C8B-B14F-4D97-AF65-F5344CB8AC3E}">
        <p14:creationId xmlns:p14="http://schemas.microsoft.com/office/powerpoint/2010/main" val="211310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APIC-EM applications provide simplified GUI-based interfaces for creation and deployment of configurations to the physical network. Go to the Cisco website and search on "APIC-EM" to access videos, demos, and data sheets on these applications.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a:p>
        </p:txBody>
      </p:sp>
    </p:spTree>
    <p:extLst>
      <p:ext uri="{BB962C8B-B14F-4D97-AF65-F5344CB8AC3E}">
        <p14:creationId xmlns:p14="http://schemas.microsoft.com/office/powerpoint/2010/main" val="2895742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slide shows an example of a network topology that was discovered and rendered by the APIC-EM. We will work with a similar topology, although it may vary slightly. </a:t>
            </a:r>
          </a:p>
          <a:p>
            <a:r>
              <a:rPr lang="en-US" sz="1300" b="1" dirty="0"/>
              <a:t>Instructor note:</a:t>
            </a:r>
            <a:r>
              <a:rPr lang="en-US" sz="1300" dirty="0"/>
              <a:t> Please click into the topology and drill down to get a similar view to the slide if possible. Take a moment to quickly demonstrate one or two important and interesting features of the topology.</a:t>
            </a:r>
          </a:p>
          <a:p>
            <a:endParaRPr lang="en-US" sz="1200" kern="1200" dirty="0">
              <a:solidFill>
                <a:schemeClr val="tx1"/>
              </a:solidFill>
              <a:effectLst/>
              <a:latin typeface="+mn-lt"/>
              <a:ea typeface="+mn-ea"/>
              <a:cs typeface="+mn-cs"/>
            </a:endParaRPr>
          </a:p>
          <a:p>
            <a:r>
              <a:rPr lang="en-US" sz="1300" dirty="0"/>
              <a:t>Please take </a:t>
            </a:r>
            <a:r>
              <a:rPr lang="en-US" sz="1200" kern="1200" dirty="0">
                <a:solidFill>
                  <a:schemeClr val="tx1"/>
                </a:solidFill>
                <a:effectLst/>
                <a:latin typeface="+mn-lt"/>
                <a:ea typeface="+mn-ea"/>
                <a:cs typeface="+mn-cs"/>
              </a:rPr>
              <a:t>a few </a:t>
            </a:r>
            <a:r>
              <a:rPr lang="en-US" sz="1300" dirty="0"/>
              <a:t>about five minutes to explore the services and applications that are available. You are free to access </a:t>
            </a:r>
            <a:r>
              <a:rPr lang="en-US" sz="1200" kern="1200" dirty="0">
                <a:solidFill>
                  <a:schemeClr val="tx1"/>
                </a:solidFill>
                <a:effectLst/>
                <a:latin typeface="+mn-lt"/>
                <a:ea typeface="+mn-ea"/>
                <a:cs typeface="+mn-cs"/>
              </a:rPr>
              <a:t>a </a:t>
            </a:r>
            <a:r>
              <a:rPr lang="en-US" sz="1300" dirty="0"/>
              <a:t>the sandbox to investigate further at any time after the workshop.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a:p>
        </p:txBody>
      </p:sp>
    </p:spTree>
    <p:extLst>
      <p:ext uri="{BB962C8B-B14F-4D97-AF65-F5344CB8AC3E}">
        <p14:creationId xmlns:p14="http://schemas.microsoft.com/office/powerpoint/2010/main" val="384542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95376">
              <a:defRPr/>
            </a:pPr>
            <a:r>
              <a:rPr lang="en-US" sz="1300" dirty="0"/>
              <a:t>Representational state transfer (REST) is a standardized way of allowing systems on the Internet to interact with one another. It uses the standard HTTP methods and stateless transport to POST or PUT data and requests to an API and to GET responses from the API. REST is simple, standard, and allows any device that can access the web to interact with web software resources by accessing a URI.</a:t>
            </a:r>
          </a:p>
          <a:p>
            <a:endParaRPr lang="en-US" altLang="en-US" dirty="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2FE2DEB0-14DF-4DEE-9CE0-40A609563224}" type="slidenum">
              <a:rPr lang="en-US" altLang="en-US" sz="1200" smtClean="0">
                <a:latin typeface="Calibri" pitchFamily="34" charset="0"/>
              </a:rPr>
              <a:pPr/>
              <a:t>27</a:t>
            </a:fld>
            <a:endParaRPr lang="en-US" altLang="en-US" sz="1200">
              <a:latin typeface="Calibri" pitchFamily="34" charset="0"/>
            </a:endParaRPr>
          </a:p>
        </p:txBody>
      </p:sp>
    </p:spTree>
    <p:extLst>
      <p:ext uri="{BB962C8B-B14F-4D97-AF65-F5344CB8AC3E}">
        <p14:creationId xmlns:p14="http://schemas.microsoft.com/office/powerpoint/2010/main" val="112973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workshop will consist of three main parts. First we will discuss some foundational concepts in network programmability and talk about some resources available to you as you learn to become a network programmer. Next, we will learn about the Cisco APIC-EM specifically, REST, and the APIC-EM application programming interface (API). Finally, we will spend the majority of our time interacting with an actually APIC-EM using an application called Postman and also with Python code that we work on ourselves.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a:p>
        </p:txBody>
      </p:sp>
    </p:spTree>
    <p:extLst>
      <p:ext uri="{BB962C8B-B14F-4D97-AF65-F5344CB8AC3E}">
        <p14:creationId xmlns:p14="http://schemas.microsoft.com/office/powerpoint/2010/main" val="1948449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APIs enable vendors to provide data services to other vendors across the web. For example, Google provides APIs to other vendors. A vendor such as Amazon can access users' search history on Google and identify products that a user may have searched for. These searches can then inform Amazon as to which product offerings it should push to a specific user based on their interests. All of this is done in software. Amazon has code that accesses the Google API, analyzes the search history for thousands, or millions, of users, and identifies offerings that can be pushed to individual users, perhaps on Facebook, based on their Facebook's API. These API services allow a business to monetize its data by offering it to other businesses in a way that it can easily be utilized. Rather than a company buying data from another company and storing it, the data can be accessed directly from the owner's storage resources.</a:t>
            </a:r>
          </a:p>
          <a:p>
            <a:endParaRPr lang="en-US" sz="1200" kern="1200" dirty="0">
              <a:solidFill>
                <a:schemeClr val="tx1"/>
              </a:solidFill>
              <a:effectLst/>
              <a:latin typeface="+mn-lt"/>
              <a:ea typeface="+mn-ea"/>
              <a:cs typeface="+mn-cs"/>
            </a:endParaRPr>
          </a:p>
          <a:p>
            <a:r>
              <a:rPr lang="en-US" sz="1300" dirty="0"/>
              <a:t>While individual users request webpages with browsers, and web servers respond by returning text, graphics, and media based on the pages requested, APIs enable machines to talk to machines using software in much the same way. Many types of data are returned, but most often it is in the form of text-based data formats like XML or JavaScript object notation (JSON).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a:p>
        </p:txBody>
      </p:sp>
    </p:spTree>
    <p:extLst>
      <p:ext uri="{BB962C8B-B14F-4D97-AF65-F5344CB8AC3E}">
        <p14:creationId xmlns:p14="http://schemas.microsoft.com/office/powerpoint/2010/main" val="618229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 application or program is used to issue requests to a server that is accepting HTTP requests. This API has different specialized functionalities depending on the endpoint, or URI, that is used.  For example, an endpoint may return the list of host devices in the </a:t>
            </a:r>
            <a:r>
              <a:rPr lang="en-US" sz="1300" dirty="0" err="1"/>
              <a:t>nextwork</a:t>
            </a:r>
            <a:r>
              <a:rPr lang="en-US" sz="1300" dirty="0"/>
              <a:t>, as shown.</a:t>
            </a:r>
            <a:r>
              <a:rPr lang="en-US" sz="1300" baseline="0" dirty="0"/>
              <a:t> </a:t>
            </a:r>
            <a:r>
              <a:rPr lang="en-US" sz="1300" dirty="0"/>
              <a:t>The endpoints can be identified by paths that are appended to the URL. Each endpoint can may have different requirements for the format of the REST request. These requirements are available in the API documentation that is provided to developers. Many APIs are freely available for experimentation and limited to use for free. Many require simple registration and the use of a API key that identifies the user account that is accessing</a:t>
            </a:r>
            <a:r>
              <a:rPr lang="en-US" sz="1300" baseline="0" dirty="0"/>
              <a:t> the API endpoint. This is used for accounting and security purposes.</a:t>
            </a:r>
            <a:endParaRPr lang="en-US" sz="1300" dirty="0"/>
          </a:p>
          <a:p>
            <a:endParaRPr lang="en-US" sz="1300" dirty="0"/>
          </a:p>
          <a:p>
            <a:r>
              <a:rPr lang="en-US" sz="1300" dirty="0"/>
              <a:t>In the example, a generic APIC-EM URL is shown with a path to an endpoint called /host. The host endpoint provides an inventory of hosts on the network that is attached to the APIC-EM. If the GET request is correctly formatted and authenticated, the API will return detailed information about the hosts in the form JSON-formatted data. Note that the response includes</a:t>
            </a:r>
            <a:r>
              <a:rPr lang="en-US" sz="1300" baseline="0" dirty="0"/>
              <a:t> a standard HTTP status code that indicates that transaction was successful.</a:t>
            </a:r>
            <a:endParaRPr lang="en-US" sz="1300" dirty="0"/>
          </a:p>
          <a:p>
            <a:endParaRPr lang="en-US" dirty="0"/>
          </a:p>
        </p:txBody>
      </p:sp>
      <p:sp>
        <p:nvSpPr>
          <p:cNvPr id="4" name="Slide Number Placeholder 3"/>
          <p:cNvSpPr>
            <a:spLocks noGrp="1"/>
          </p:cNvSpPr>
          <p:nvPr>
            <p:ph type="sldNum" sz="quarter" idx="10"/>
          </p:nvPr>
        </p:nvSpPr>
        <p:spPr/>
        <p:txBody>
          <a:bodyPr/>
          <a:lstStyle/>
          <a:p>
            <a:fld id="{D945EC97-9BF8-4EEC-A2BE-A66780BEF431}" type="slidenum">
              <a:rPr lang="en-US" smtClean="0"/>
              <a:t>29</a:t>
            </a:fld>
            <a:endParaRPr lang="en-US"/>
          </a:p>
        </p:txBody>
      </p:sp>
    </p:spTree>
    <p:extLst>
      <p:ext uri="{BB962C8B-B14F-4D97-AF65-F5344CB8AC3E}">
        <p14:creationId xmlns:p14="http://schemas.microsoft.com/office/powerpoint/2010/main" val="2041119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95376">
              <a:defRPr/>
            </a:pPr>
            <a:r>
              <a:rPr lang="en-US" sz="1300" dirty="0"/>
              <a:t>REST requests require the HTTP method and the </a:t>
            </a:r>
            <a:r>
              <a:rPr lang="en-US" sz="1200" kern="1200">
                <a:solidFill>
                  <a:schemeClr val="tx1"/>
                </a:solidFill>
                <a:effectLst/>
                <a:latin typeface="+mn-lt"/>
                <a:ea typeface="+mn-ea"/>
                <a:cs typeface="+mn-cs"/>
              </a:rPr>
              <a:t>URL </a:t>
            </a:r>
            <a:r>
              <a:rPr lang="en-US" sz="1300" dirty="0"/>
              <a:t>URI</a:t>
            </a:r>
            <a:r>
              <a:rPr lang="en-US" sz="1300"/>
              <a:t> for </a:t>
            </a:r>
            <a:r>
              <a:rPr lang="en-US" sz="1300" dirty="0"/>
              <a:t>the API endpoint. For example, the HTTP </a:t>
            </a:r>
            <a:r>
              <a:rPr lang="en-US" sz="1300" dirty="0">
                <a:solidFill>
                  <a:schemeClr val="tx1">
                    <a:lumMod val="50000"/>
                  </a:schemeClr>
                </a:solidFill>
              </a:rPr>
              <a:t>GET method </a:t>
            </a:r>
            <a:r>
              <a:rPr lang="en-US" sz="1200">
                <a:solidFill>
                  <a:schemeClr val="tx1">
                    <a:lumMod val="50000"/>
                  </a:schemeClr>
                </a:solidFill>
              </a:rPr>
              <a:t>can </a:t>
            </a:r>
            <a:r>
              <a:rPr lang="en-US" sz="1300" dirty="0">
                <a:solidFill>
                  <a:schemeClr val="tx1">
                    <a:lumMod val="50000"/>
                  </a:schemeClr>
                </a:solidFill>
              </a:rPr>
              <a:t>is</a:t>
            </a:r>
            <a:r>
              <a:rPr lang="en-US" sz="1300">
                <a:solidFill>
                  <a:schemeClr val="tx1">
                    <a:lumMod val="50000"/>
                  </a:schemeClr>
                </a:solidFill>
              </a:rPr>
              <a:t> used </a:t>
            </a:r>
            <a:r>
              <a:rPr lang="en-US" sz="1300" dirty="0">
                <a:solidFill>
                  <a:schemeClr val="tx1">
                    <a:lumMod val="50000"/>
                  </a:schemeClr>
                </a:solidFill>
              </a:rPr>
              <a:t>to retrieve some</a:t>
            </a:r>
            <a:r>
              <a:rPr lang="en-US" sz="1300">
                <a:solidFill>
                  <a:schemeClr val="tx1">
                    <a:lumMod val="50000"/>
                  </a:schemeClr>
                </a:solidFill>
              </a:rPr>
              <a:t> information</a:t>
            </a:r>
            <a:r>
              <a:rPr lang="en-US" sz="1300" dirty="0">
                <a:solidFill>
                  <a:schemeClr val="tx1">
                    <a:lumMod val="50000"/>
                  </a:schemeClr>
                </a:solidFill>
              </a:rPr>
              <a:t>,</a:t>
            </a:r>
            <a:r>
              <a:rPr lang="en-US" sz="1300">
                <a:solidFill>
                  <a:schemeClr val="tx1">
                    <a:lumMod val="50000"/>
                  </a:schemeClr>
                </a:solidFill>
              </a:rPr>
              <a:t> </a:t>
            </a:r>
            <a:r>
              <a:rPr lang="en-US" sz="1300" dirty="0">
                <a:solidFill>
                  <a:schemeClr val="tx1">
                    <a:lumMod val="50000"/>
                  </a:schemeClr>
                </a:solidFill>
              </a:rPr>
              <a:t>such as a list of IOS versions that are being used in the network infrastructure</a:t>
            </a:r>
            <a:r>
              <a:rPr lang="en-US" sz="1200" baseline="0">
                <a:solidFill>
                  <a:schemeClr val="tx1">
                    <a:lumMod val="50000"/>
                  </a:schemeClr>
                </a:solidFill>
              </a:rPr>
              <a:t> if the request is addressed to the appropriate API endpoint</a:t>
            </a:r>
            <a:r>
              <a:rPr lang="en-US" sz="1300" dirty="0">
                <a:solidFill>
                  <a:schemeClr val="tx1">
                    <a:lumMod val="50000"/>
                  </a:schemeClr>
                </a:solidFill>
              </a:rPr>
              <a:t>. The POST method is used to create new objects, such as a new authentication ticket or a new </a:t>
            </a:r>
            <a:r>
              <a:rPr lang="en-US" sz="1300" dirty="0" err="1">
                <a:solidFill>
                  <a:schemeClr val="tx1">
                    <a:lumMod val="50000"/>
                  </a:schemeClr>
                </a:solidFill>
              </a:rPr>
              <a:t>QoS</a:t>
            </a:r>
            <a:r>
              <a:rPr lang="en-US" sz="1300" dirty="0">
                <a:solidFill>
                  <a:schemeClr val="tx1">
                    <a:lumMod val="50000"/>
                  </a:schemeClr>
                </a:solidFill>
              </a:rPr>
              <a:t> policy. The PUT method is used to update existing objects, such as updating the </a:t>
            </a:r>
            <a:r>
              <a:rPr lang="en-US" sz="1300" dirty="0" err="1">
                <a:solidFill>
                  <a:schemeClr val="tx1">
                    <a:lumMod val="50000"/>
                  </a:schemeClr>
                </a:solidFill>
              </a:rPr>
              <a:t>QoS</a:t>
            </a:r>
            <a:r>
              <a:rPr lang="en-US" sz="1300" dirty="0">
                <a:solidFill>
                  <a:schemeClr val="tx1">
                    <a:lumMod val="50000"/>
                  </a:schemeClr>
                </a:solidFill>
              </a:rPr>
              <a:t> policy and the DELETE method is used to remove existing objects.</a:t>
            </a:r>
            <a:endParaRPr lang="en-US" sz="1300" dirty="0"/>
          </a:p>
          <a:p>
            <a:endParaRPr lang="en-US" sz="1300" dirty="0"/>
          </a:p>
          <a:p>
            <a:r>
              <a:rPr lang="en-US" sz="1300" dirty="0"/>
              <a:t>Some, but not all, requests require some sort of authentication. Custom HTTP headers are also used to identify the content type for the request body and other parameters. The body of the request may also be required to carry details of the request. APIs differ in their requirements. The first step in working with an API is to review the documentation</a:t>
            </a:r>
            <a:r>
              <a:rPr lang="en-US" sz="1200" kern="1200">
                <a:solidFill>
                  <a:schemeClr val="tx1"/>
                </a:solidFill>
                <a:effectLst/>
                <a:latin typeface="+mn-lt"/>
                <a:ea typeface="+mn-ea"/>
                <a:cs typeface="+mn-cs"/>
              </a:rPr>
              <a:t> in order to understand how</a:t>
            </a:r>
            <a:r>
              <a:rPr lang="en-US" sz="1200" kern="1200" baseline="0">
                <a:solidFill>
                  <a:schemeClr val="tx1"/>
                </a:solidFill>
                <a:effectLst/>
                <a:latin typeface="+mn-lt"/>
                <a:ea typeface="+mn-ea"/>
                <a:cs typeface="+mn-cs"/>
              </a:rPr>
              <a:t> to create API calls and process the data that is returned</a:t>
            </a:r>
            <a:r>
              <a:rPr lang="en-US" sz="1300" dirty="0"/>
              <a:t>.</a:t>
            </a:r>
          </a:p>
          <a:p>
            <a:endParaRPr lang="en-US" altLang="en-US" dirty="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372CC9CB-C4C5-46E7-BC70-86FCD223F22D}" type="slidenum">
              <a:rPr lang="en-US" altLang="en-US" sz="1200" smtClean="0">
                <a:latin typeface="Calibri" pitchFamily="34" charset="0"/>
              </a:rPr>
              <a:pPr/>
              <a:t>30</a:t>
            </a:fld>
            <a:endParaRPr lang="en-US" altLang="en-US" sz="1200">
              <a:latin typeface="Calibri" pitchFamily="34" charset="0"/>
            </a:endParaRPr>
          </a:p>
        </p:txBody>
      </p:sp>
    </p:spTree>
    <p:extLst>
      <p:ext uri="{BB962C8B-B14F-4D97-AF65-F5344CB8AC3E}">
        <p14:creationId xmlns:p14="http://schemas.microsoft.com/office/powerpoint/2010/main" val="1249441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HTTP status codes are returned for each request. A code such as 200 or 201 indicates a successful request. The familiar 404 resource not found error can indicate that the URI that was used to make the request contains an error, or that the path to the endpoint has changed. 401 or 403 errors indicate that authentication requirements have not been met. Coders extract the status code from the response and write code to take action based on it.</a:t>
            </a:r>
          </a:p>
          <a:p>
            <a:endParaRPr lang="en-US" sz="1200" kern="1200" dirty="0">
              <a:solidFill>
                <a:schemeClr val="tx1"/>
              </a:solidFill>
              <a:effectLst/>
              <a:latin typeface="+mn-lt"/>
              <a:ea typeface="+mn-ea"/>
              <a:cs typeface="+mn-cs"/>
            </a:endParaRPr>
          </a:p>
          <a:p>
            <a:r>
              <a:rPr lang="en-US" sz="1300" dirty="0"/>
              <a:t>As shown in the graphic, important information may also be returned in the header. Large amounts of data are usually returned in the body of the response either as JSON or XML.</a:t>
            </a:r>
          </a:p>
          <a:p>
            <a:r>
              <a:rPr lang="en-US" sz="1300" dirty="0"/>
              <a:t>The example shows an example response body. The response status is 201 and JSON-formatted data is contained in the body </a:t>
            </a:r>
            <a:r>
              <a:rPr lang="en-US" sz="1200" kern="1200">
                <a:solidFill>
                  <a:schemeClr val="tx1"/>
                </a:solidFill>
                <a:effectLst/>
                <a:latin typeface="+mn-lt"/>
                <a:ea typeface="+mn-ea"/>
                <a:cs typeface="+mn-cs"/>
              </a:rPr>
              <a:t>of </a:t>
            </a:r>
            <a:r>
              <a:rPr lang="en-US" sz="1300" dirty="0" err="1"/>
              <a:t>fo</a:t>
            </a:r>
            <a:r>
              <a:rPr lang="en-US" sz="1300"/>
              <a:t> the </a:t>
            </a:r>
            <a:r>
              <a:rPr lang="en-US" sz="1300" dirty="0"/>
              <a:t>response.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a:p>
        </p:txBody>
      </p:sp>
    </p:spTree>
    <p:extLst>
      <p:ext uri="{BB962C8B-B14F-4D97-AF65-F5344CB8AC3E}">
        <p14:creationId xmlns:p14="http://schemas.microsoft.com/office/powerpoint/2010/main" val="3612080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figure shows actual data returned by the APIC-EM. On the left is the JSON data as it was returned. On the right is the equivalent data formatted as XML. Note that XML is slightly more verbose </a:t>
            </a:r>
            <a:r>
              <a:rPr lang="en-US" sz="1200" kern="1200">
                <a:solidFill>
                  <a:schemeClr val="tx1"/>
                </a:solidFill>
                <a:effectLst/>
                <a:latin typeface="+mn-lt"/>
                <a:ea typeface="+mn-ea"/>
                <a:cs typeface="+mn-cs"/>
              </a:rPr>
              <a:t>than </a:t>
            </a:r>
            <a:r>
              <a:rPr lang="en-US" sz="1300" dirty="0"/>
              <a:t>that</a:t>
            </a:r>
            <a:r>
              <a:rPr lang="en-US" sz="1300"/>
              <a:t> JSON </a:t>
            </a:r>
            <a:r>
              <a:rPr lang="en-US" sz="1300" dirty="0"/>
              <a:t>because it uses paired open and close tags for each entry. JSON does not require this.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a:p>
        </p:txBody>
      </p:sp>
    </p:spTree>
    <p:extLst>
      <p:ext uri="{BB962C8B-B14F-4D97-AF65-F5344CB8AC3E}">
        <p14:creationId xmlns:p14="http://schemas.microsoft.com/office/powerpoint/2010/main" val="2188323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As we know, security is very important. Some APIs can provide access to personally identifiable and other information that is confidential. While the majority of APIs now use HTTPS to protect data as it travels, access to the API itself must be controlled. There are several forms of authentication that are used. Some of them allow for access accounting, while others are simpler. Note that APIC-EM uses a token that is passed with each API call. This token is called a service ticket. A service ticket is obtained by supplying the username and password that are used to access the API. Once the token is received, it is used instead of account credentials. APIC-EM tokens timeout, so they must be repeatedly requested.</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a:p>
        </p:txBody>
      </p:sp>
    </p:spTree>
    <p:extLst>
      <p:ext uri="{BB962C8B-B14F-4D97-AF65-F5344CB8AC3E}">
        <p14:creationId xmlns:p14="http://schemas.microsoft.com/office/powerpoint/2010/main" val="3772529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Swagger is a framework for development and documentation of RESTful APIs under the </a:t>
            </a:r>
            <a:r>
              <a:rPr lang="en-US" sz="1300" dirty="0" err="1"/>
              <a:t>OpenAPI</a:t>
            </a:r>
            <a:r>
              <a:rPr lang="en-US" sz="1300" dirty="0"/>
              <a:t> specification. It provides a standard way do document APIs that is consistent in presentation and functionality. Many APIs use Swagger documentation.</a:t>
            </a:r>
          </a:p>
          <a:p>
            <a:endParaRPr lang="en-US" sz="1200" kern="1200" dirty="0">
              <a:solidFill>
                <a:schemeClr val="tx1"/>
              </a:solidFill>
              <a:effectLst/>
              <a:latin typeface="+mn-lt"/>
              <a:ea typeface="+mn-ea"/>
              <a:cs typeface="+mn-cs"/>
            </a:endParaRPr>
          </a:p>
          <a:p>
            <a:r>
              <a:rPr lang="en-US" sz="1300" dirty="0"/>
              <a:t>As we mentioned before, the APIC-EM uses a token for authentication that is called a service ticket. The Swagger document shown here is for the ticket endpoints that are part of the Role Based Access Control API. The endpoint that used to obtain a ticket uses a POST request that is sent to the </a:t>
            </a:r>
            <a:r>
              <a:rPr lang="en-US" sz="1300" b="1" dirty="0"/>
              <a:t>/ticket</a:t>
            </a:r>
            <a:r>
              <a:rPr lang="en-US" sz="1300" dirty="0"/>
              <a:t> endpoint. </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Logon </a:t>
            </a:r>
            <a:r>
              <a:rPr lang="en-US" sz="1300" dirty="0"/>
              <a:t>Click</a:t>
            </a:r>
            <a:r>
              <a:rPr lang="en-US" sz="1300"/>
              <a:t> </a:t>
            </a:r>
            <a:r>
              <a:rPr lang="en-US" sz="1300" b="1"/>
              <a:t>API</a:t>
            </a:r>
            <a:r>
              <a:rPr lang="en-US" sz="1300"/>
              <a:t> to </a:t>
            </a:r>
            <a:r>
              <a:rPr lang="en-US" sz="1300" dirty="0"/>
              <a:t>open</a:t>
            </a:r>
            <a:r>
              <a:rPr lang="en-US" sz="1300"/>
              <a:t> the </a:t>
            </a:r>
            <a:r>
              <a:rPr lang="en-US" sz="1200" kern="1200">
                <a:solidFill>
                  <a:schemeClr val="tx1"/>
                </a:solidFill>
                <a:effectLst/>
                <a:latin typeface="+mn-lt"/>
                <a:ea typeface="+mn-ea"/>
                <a:cs typeface="+mn-cs"/>
              </a:rPr>
              <a:t>APIC-EM if</a:t>
            </a:r>
            <a:r>
              <a:rPr lang="en-US" sz="1200" kern="1200" baseline="0">
                <a:solidFill>
                  <a:schemeClr val="tx1"/>
                </a:solidFill>
                <a:effectLst/>
                <a:latin typeface="+mn-lt"/>
                <a:ea typeface="+mn-ea"/>
                <a:cs typeface="+mn-cs"/>
              </a:rPr>
              <a:t> you have not already. </a:t>
            </a:r>
            <a:r>
              <a:rPr lang="en-US" sz="1200" kern="1200">
                <a:solidFill>
                  <a:schemeClr val="tx1"/>
                </a:solidFill>
                <a:effectLst/>
                <a:latin typeface="+mn-lt"/>
                <a:ea typeface="+mn-ea"/>
                <a:cs typeface="+mn-cs"/>
              </a:rPr>
              <a:t>Access the </a:t>
            </a:r>
            <a:r>
              <a:rPr lang="en-US" sz="1300" dirty="0"/>
              <a:t>Swagger documentation for the APIC-EM API</a:t>
            </a:r>
            <a:r>
              <a:rPr lang="en-US" sz="1200" kern="1200">
                <a:solidFill>
                  <a:schemeClr val="tx1"/>
                </a:solidFill>
                <a:effectLst/>
                <a:latin typeface="+mn-lt"/>
                <a:ea typeface="+mn-ea"/>
                <a:cs typeface="+mn-cs"/>
              </a:rPr>
              <a:t>, by clicking </a:t>
            </a:r>
            <a:r>
              <a:rPr lang="en-US" sz="1200" b="1" kern="1200">
                <a:solidFill>
                  <a:schemeClr val="tx1"/>
                </a:solidFill>
                <a:effectLst/>
                <a:latin typeface="+mn-lt"/>
                <a:ea typeface="+mn-ea"/>
                <a:cs typeface="+mn-cs"/>
              </a:rPr>
              <a:t>API</a:t>
            </a:r>
            <a:r>
              <a:rPr lang="en-US" sz="1200" kern="1200">
                <a:solidFill>
                  <a:schemeClr val="tx1"/>
                </a:solidFill>
                <a:effectLst/>
                <a:latin typeface="+mn-lt"/>
                <a:ea typeface="+mn-ea"/>
                <a:cs typeface="+mn-cs"/>
              </a:rPr>
              <a:t> from the APIC-EM home</a:t>
            </a:r>
            <a:r>
              <a:rPr lang="en-US" sz="1300" dirty="0"/>
              <a:t>. </a:t>
            </a:r>
            <a:r>
              <a:rPr lang="en-US" sz="1200" kern="1200">
                <a:solidFill>
                  <a:schemeClr val="tx1"/>
                </a:solidFill>
                <a:effectLst/>
                <a:latin typeface="+mn-lt"/>
                <a:ea typeface="+mn-ea"/>
                <a:cs typeface="+mn-cs"/>
              </a:rPr>
              <a:t>Click </a:t>
            </a:r>
            <a:r>
              <a:rPr lang="en-US" sz="1300" dirty="0"/>
              <a:t>Locate</a:t>
            </a:r>
            <a:r>
              <a:rPr lang="en-US" sz="1300"/>
              <a:t> the Role </a:t>
            </a:r>
            <a:r>
              <a:rPr lang="en-US" sz="1300" dirty="0"/>
              <a:t>Based Access Control API</a:t>
            </a:r>
            <a:r>
              <a:rPr lang="en-US" sz="1300"/>
              <a:t> in </a:t>
            </a:r>
            <a:r>
              <a:rPr lang="en-US" sz="1300" dirty="0"/>
              <a:t>the list of APIs on the left. </a:t>
            </a:r>
            <a:r>
              <a:rPr lang="en-US" sz="1200" kern="1200">
                <a:solidFill>
                  <a:schemeClr val="tx1"/>
                </a:solidFill>
                <a:effectLst/>
                <a:latin typeface="+mn-lt"/>
                <a:ea typeface="+mn-ea"/>
                <a:cs typeface="+mn-cs"/>
              </a:rPr>
              <a:t>Click </a:t>
            </a:r>
            <a:r>
              <a:rPr lang="en-US" sz="1200" b="1" kern="1200">
                <a:solidFill>
                  <a:schemeClr val="tx1"/>
                </a:solidFill>
                <a:effectLst/>
                <a:latin typeface="+mn-lt"/>
                <a:ea typeface="+mn-ea"/>
                <a:cs typeface="+mn-cs"/>
              </a:rPr>
              <a:t>ticket: </a:t>
            </a:r>
            <a:r>
              <a:rPr lang="en-US" sz="1200" kern="1200">
                <a:solidFill>
                  <a:schemeClr val="tx1"/>
                </a:solidFill>
                <a:effectLst/>
                <a:latin typeface="+mn-lt"/>
                <a:ea typeface="+mn-ea"/>
                <a:cs typeface="+mn-cs"/>
              </a:rPr>
              <a:t>to expand the list of endpoints that are available for this API. </a:t>
            </a:r>
            <a:r>
              <a:rPr lang="en-US" sz="1300" dirty="0"/>
              <a:t>We are interested in the </a:t>
            </a:r>
            <a:r>
              <a:rPr lang="en-US" sz="1300" b="1" dirty="0"/>
              <a:t>POST /ticke</a:t>
            </a:r>
            <a:r>
              <a:rPr lang="en-US" sz="1300" dirty="0"/>
              <a:t>t endpoint.</a:t>
            </a:r>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a:p>
        </p:txBody>
      </p:sp>
    </p:spTree>
    <p:extLst>
      <p:ext uri="{BB962C8B-B14F-4D97-AF65-F5344CB8AC3E}">
        <p14:creationId xmlns:p14="http://schemas.microsoft.com/office/powerpoint/2010/main" val="2292653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Access the APIC-EM API documentation for the Role Based Access Control API. Expand the /ticket API. You will be supplying values to demonstrate the Try it out! </a:t>
            </a:r>
            <a:r>
              <a:rPr lang="en-US" sz="1300"/>
              <a:t>functionality.</a:t>
            </a:r>
          </a:p>
          <a:p>
            <a:endParaRPr lang="en-US" sz="1300" dirty="0"/>
          </a:p>
          <a:p>
            <a:r>
              <a:rPr lang="en-US" sz="1300" dirty="0"/>
              <a:t>Click to expand the </a:t>
            </a:r>
            <a:r>
              <a:rPr lang="en-US" sz="1300" b="1" dirty="0"/>
              <a:t>POST /ticket</a:t>
            </a:r>
            <a:r>
              <a:rPr lang="en-US" sz="1300" dirty="0"/>
              <a:t> endpoint. You can experiment with the API endpoints directly from the Swagger documentation page. This is what the documentation page for the </a:t>
            </a:r>
            <a:r>
              <a:rPr lang="en-US" sz="1300" b="1" dirty="0"/>
              <a:t>/ticket</a:t>
            </a:r>
            <a:r>
              <a:rPr lang="en-US" sz="1300" dirty="0"/>
              <a:t> endpoint looks like when it is expanded. The Swagger document includes the information about requirements for a request, and the format of the data that is returned. In addition, a call to the API can be made right out of the Swagger documentation. </a:t>
            </a:r>
          </a:p>
          <a:p>
            <a:pPr marL="247688" indent="-247688">
              <a:buFont typeface="+mj-lt"/>
              <a:buAutoNum type="arabicPeriod"/>
            </a:pPr>
            <a:r>
              <a:rPr lang="en-US" sz="1300" dirty="0"/>
              <a:t>In the Parameters section of the page, click </a:t>
            </a:r>
            <a:r>
              <a:rPr lang="en-US" sz="1300" b="1" dirty="0"/>
              <a:t>Model Schema</a:t>
            </a:r>
            <a:r>
              <a:rPr lang="en-US" sz="1300" dirty="0"/>
              <a:t>. This shows the format that is required for the body of a request to the </a:t>
            </a:r>
            <a:r>
              <a:rPr lang="en-US" sz="1300" b="1" dirty="0"/>
              <a:t>/ticket</a:t>
            </a:r>
            <a:r>
              <a:rPr lang="en-US" sz="1300" dirty="0"/>
              <a:t> endpoint. It requires the username and password credentials that we use to access the APIC-EM sandbox.</a:t>
            </a:r>
          </a:p>
          <a:p>
            <a:pPr marL="247688" indent="-247688">
              <a:buFont typeface="+mj-lt"/>
              <a:buAutoNum type="arabicPeriod"/>
            </a:pPr>
            <a:r>
              <a:rPr lang="en-US" sz="1300" dirty="0"/>
              <a:t>Click the yellow box under Model Schema to </a:t>
            </a:r>
            <a:r>
              <a:rPr lang="en-US" sz="1200" kern="1200">
                <a:solidFill>
                  <a:schemeClr val="tx1"/>
                </a:solidFill>
                <a:effectLst/>
                <a:latin typeface="+mn-lt"/>
                <a:ea typeface="+mn-ea"/>
                <a:cs typeface="+mn-cs"/>
              </a:rPr>
              <a:t>copy</a:t>
            </a:r>
            <a:r>
              <a:rPr lang="en-US" sz="1200" kern="1200" baseline="0">
                <a:solidFill>
                  <a:schemeClr val="tx1"/>
                </a:solidFill>
                <a:effectLst/>
                <a:latin typeface="+mn-lt"/>
                <a:ea typeface="+mn-ea"/>
                <a:cs typeface="+mn-cs"/>
              </a:rPr>
              <a:t> </a:t>
            </a:r>
            <a:r>
              <a:rPr lang="en-US" sz="1300" dirty="0"/>
              <a:t>insert</a:t>
            </a:r>
            <a:r>
              <a:rPr lang="en-US" sz="1300"/>
              <a:t> the </a:t>
            </a:r>
            <a:r>
              <a:rPr lang="en-US" sz="1300" dirty="0"/>
              <a:t>model schema into the user </a:t>
            </a:r>
            <a:r>
              <a:rPr lang="en-US" sz="1200" kern="1200" baseline="0">
                <a:solidFill>
                  <a:schemeClr val="tx1"/>
                </a:solidFill>
                <a:effectLst/>
                <a:latin typeface="+mn-lt"/>
                <a:ea typeface="+mn-ea"/>
                <a:cs typeface="+mn-cs"/>
              </a:rPr>
              <a:t>field where you can supply the required values</a:t>
            </a:r>
            <a:r>
              <a:rPr lang="en-US" sz="1300" dirty="0"/>
              <a:t>parameter</a:t>
            </a:r>
            <a:r>
              <a:rPr lang="en-US" sz="1300"/>
              <a:t>. </a:t>
            </a:r>
            <a:endParaRPr lang="en-US" sz="1300" dirty="0"/>
          </a:p>
          <a:p>
            <a:pPr marL="247688" indent="-247688">
              <a:buFont typeface="+mj-lt"/>
              <a:buAutoNum type="arabicPeriod"/>
            </a:pPr>
            <a:r>
              <a:rPr lang="en-US" sz="1300" dirty="0"/>
              <a:t>Enter the </a:t>
            </a:r>
            <a:r>
              <a:rPr lang="en-US" sz="1300" dirty="0" err="1"/>
              <a:t>DevNet</a:t>
            </a:r>
            <a:r>
              <a:rPr lang="en-US" sz="1300" dirty="0"/>
              <a:t> Sandbox APIC-EM credentials between the quotes. Note that password is the first required value.</a:t>
            </a:r>
          </a:p>
          <a:p>
            <a:pPr marL="247688" indent="-247688">
              <a:buFont typeface="+mj-lt"/>
              <a:buAutoNum type="arabicPeriod"/>
            </a:pPr>
            <a:r>
              <a:rPr lang="en-US" sz="1300" dirty="0"/>
              <a:t>Click the “Try it out !” button. If successful, the response code will be 200 and the ticket number will be in the response body JSON. If the request fails and the response code is 401 or 403, be sure the credentials were entered properly.</a:t>
            </a:r>
          </a:p>
          <a:p>
            <a:pPr marL="247688" indent="-247688">
              <a:buFont typeface="+mj-lt"/>
              <a:buAutoNum type="arabicPeriod"/>
            </a:pPr>
            <a:r>
              <a:rPr lang="en-US" sz="1300" dirty="0"/>
              <a:t>Click the Try it out! Button again. The value of the service ticket will change. Each request to the </a:t>
            </a:r>
            <a:r>
              <a:rPr lang="en-US" sz="1300" b="1" dirty="0"/>
              <a:t>/ticket</a:t>
            </a:r>
            <a:r>
              <a:rPr lang="en-US" sz="1300" dirty="0"/>
              <a:t> endpoint returns a unique service ticket value.</a:t>
            </a:r>
          </a:p>
          <a:p>
            <a:r>
              <a:rPr lang="en-US" sz="1300" dirty="0"/>
              <a:t>When we write Python code that obtains a service ticket token, we will extract this value from the JSON that is returned and use it to make requests to the various </a:t>
            </a:r>
            <a:r>
              <a:rPr lang="en-US" sz="1300"/>
              <a:t>APIs.</a:t>
            </a:r>
          </a:p>
          <a:p>
            <a:endParaRPr lang="en-US" sz="1300" dirty="0"/>
          </a:p>
          <a:p>
            <a:r>
              <a:rPr lang="en-US" sz="1300" dirty="0"/>
              <a:t>The Try it out! functionality is available for many other API endpoints as well.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en-US"/>
          </a:p>
        </p:txBody>
      </p:sp>
    </p:spTree>
    <p:extLst>
      <p:ext uri="{BB962C8B-B14F-4D97-AF65-F5344CB8AC3E}">
        <p14:creationId xmlns:p14="http://schemas.microsoft.com/office/powerpoint/2010/main" val="6996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lab activities we</a:t>
            </a:r>
            <a:r>
              <a:rPr lang="en-US" baseline="0" dirty="0"/>
              <a:t> are going to be using different tools to experiment with the APIC-EM APIs.</a:t>
            </a:r>
          </a:p>
          <a:p>
            <a:r>
              <a:rPr lang="en-US" baseline="0" dirty="0"/>
              <a:t>Here is a quick table that </a:t>
            </a:r>
            <a:r>
              <a:rPr lang="en-US" baseline="0"/>
              <a:t>compares three methods of interacting with APIC-EM APIs. We have worked a bit with the Swagger </a:t>
            </a:r>
            <a:r>
              <a:rPr lang="en-US" baseline="0" dirty="0"/>
              <a:t>API docs that are part of the APIC-EM </a:t>
            </a:r>
            <a:r>
              <a:rPr lang="en-US" baseline="0"/>
              <a:t>web interface. We will now work with the </a:t>
            </a:r>
            <a:r>
              <a:rPr lang="en-US" baseline="0" dirty="0"/>
              <a:t>the </a:t>
            </a:r>
            <a:r>
              <a:rPr lang="en-US" baseline="0"/>
              <a:t>Postman application, which </a:t>
            </a:r>
            <a:r>
              <a:rPr lang="en-US" baseline="0" dirty="0"/>
              <a:t>is </a:t>
            </a:r>
            <a:r>
              <a:rPr lang="en-US" baseline="0"/>
              <a:t>a popular tool used to test REST APIs.  Finally, we will work with </a:t>
            </a:r>
            <a:r>
              <a:rPr lang="en-US" baseline="0" dirty="0"/>
              <a:t>Python code. </a:t>
            </a:r>
          </a:p>
          <a:p>
            <a:endParaRPr lang="en-US" baseline="0" dirty="0"/>
          </a:p>
          <a:p>
            <a:r>
              <a:rPr lang="en-US" baseline="0"/>
              <a:t>The process of creating API applications usually begins with </a:t>
            </a:r>
            <a:r>
              <a:rPr lang="en-US" baseline="0" dirty="0"/>
              <a:t>developers </a:t>
            </a:r>
            <a:r>
              <a:rPr lang="en-US" baseline="0"/>
              <a:t>first reading </a:t>
            </a:r>
            <a:r>
              <a:rPr lang="en-US" baseline="0" dirty="0"/>
              <a:t>the </a:t>
            </a:r>
            <a:r>
              <a:rPr lang="en-US" baseline="0"/>
              <a:t>API documentation. They </a:t>
            </a:r>
            <a:r>
              <a:rPr lang="en-US" baseline="0" dirty="0"/>
              <a:t>then try to prototype the actual </a:t>
            </a:r>
            <a:r>
              <a:rPr lang="en-US" baseline="0"/>
              <a:t>API calls in an application like Postman </a:t>
            </a:r>
            <a:r>
              <a:rPr lang="en-US" baseline="0" dirty="0"/>
              <a:t>where they can easily see </a:t>
            </a:r>
            <a:r>
              <a:rPr lang="en-US" baseline="0"/>
              <a:t>the output and recover </a:t>
            </a:r>
            <a:r>
              <a:rPr lang="en-US" baseline="0" dirty="0"/>
              <a:t>from errors such as missing parameters/headers/etc</a:t>
            </a:r>
            <a:r>
              <a:rPr lang="en-US" baseline="0"/>
              <a:t>. Once </a:t>
            </a:r>
            <a:r>
              <a:rPr lang="en-US" baseline="0" dirty="0"/>
              <a:t>they understand the anatomy of the </a:t>
            </a:r>
            <a:r>
              <a:rPr lang="en-US" baseline="0"/>
              <a:t>API call and the data that is returned, </a:t>
            </a:r>
            <a:r>
              <a:rPr lang="en-US" baseline="0" dirty="0"/>
              <a:t>they move the prototyping </a:t>
            </a:r>
            <a:r>
              <a:rPr lang="en-US" baseline="0"/>
              <a:t>to Python, which </a:t>
            </a:r>
            <a:r>
              <a:rPr lang="en-US" baseline="0" dirty="0"/>
              <a:t>lets them create anything from simple scripts to full blown applications.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a:p>
        </p:txBody>
      </p:sp>
    </p:spTree>
    <p:extLst>
      <p:ext uri="{BB962C8B-B14F-4D97-AF65-F5344CB8AC3E}">
        <p14:creationId xmlns:p14="http://schemas.microsoft.com/office/powerpoint/2010/main" val="3451460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Postman is a very thoughtfully designed tool that is available as a standalone install. It provides an efficient way of testing REST APIs. It contains everything that is required for constructing and sending REST API requests. Postman allows you to collect and save frequently used API calls in history or as collections. It has other thoughtfully designed features that streamline the process of making API requests.</a:t>
            </a:r>
          </a:p>
          <a:p>
            <a:endParaRPr lang="en-US" sz="1200" kern="1200" dirty="0">
              <a:solidFill>
                <a:schemeClr val="tx1"/>
              </a:solidFill>
              <a:effectLst/>
              <a:latin typeface="+mn-lt"/>
              <a:ea typeface="+mn-ea"/>
              <a:cs typeface="+mn-cs"/>
            </a:endParaRPr>
          </a:p>
          <a:p>
            <a:r>
              <a:rPr lang="en-US" sz="1300" dirty="0"/>
              <a:t>Postman is also an excellent tool for learning how to construct API requests, and for analyzing the data that is returned from an API. For example, a request can be made with Postman, and the returned JSON data can copied and pasted into a tool like JSON Viewer and rendered as a tree. The tree view is very useful for understanding the structure of JSON and how to extract values from JSON data using Python.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a:p>
        </p:txBody>
      </p:sp>
    </p:spTree>
    <p:extLst>
      <p:ext uri="{BB962C8B-B14F-4D97-AF65-F5344CB8AC3E}">
        <p14:creationId xmlns:p14="http://schemas.microsoft.com/office/powerpoint/2010/main" val="143471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Here are the objectives for the workshop. First you will be able to explain some of the benefits of SDN and the APIC-EM to enterprise networks. You will also work </a:t>
            </a:r>
            <a:r>
              <a:rPr lang="en-US" sz="1300"/>
              <a:t>with the APIC-EM </a:t>
            </a:r>
            <a:r>
              <a:rPr lang="en-US" sz="1300" dirty="0"/>
              <a:t>API to perform various tasks such as compiling an inventory of the hosts and devices on a network. Finally you will create software tools in Python that can be reused for future tasks.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a:p>
        </p:txBody>
      </p:sp>
    </p:spTree>
    <p:extLst>
      <p:ext uri="{BB962C8B-B14F-4D97-AF65-F5344CB8AC3E}">
        <p14:creationId xmlns:p14="http://schemas.microsoft.com/office/powerpoint/2010/main" val="3230789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Verification of the APIC-EM sandbox SSL certificate will cause some API requests to fail. Follow the instructions in the slide to disable SSL certificate verification. </a:t>
            </a:r>
          </a:p>
          <a:p>
            <a:r>
              <a:rPr lang="en-US" sz="1300" dirty="0"/>
              <a:t>Later, when we work with Python, we will use a Python command to do essentially the same thing.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a:p>
        </p:txBody>
      </p:sp>
    </p:spTree>
    <p:extLst>
      <p:ext uri="{BB962C8B-B14F-4D97-AF65-F5344CB8AC3E}">
        <p14:creationId xmlns:p14="http://schemas.microsoft.com/office/powerpoint/2010/main" val="3572687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Postman is a really nice application. It is thoughtfully designed and has many convenience features. For example:</a:t>
            </a:r>
          </a:p>
          <a:p>
            <a:r>
              <a:rPr lang="en-US" sz="1300" dirty="0"/>
              <a:t>History - Postman retains a list of recent requests.</a:t>
            </a:r>
          </a:p>
          <a:p>
            <a:r>
              <a:rPr lang="en-US" sz="1300" dirty="0"/>
              <a:t>Tabs - new tabs can be created and reused for different requests that may be used in a session.</a:t>
            </a:r>
          </a:p>
          <a:p>
            <a:r>
              <a:rPr lang="en-US" sz="1300" dirty="0"/>
              <a:t>Collections - collections of API requests can be created, imported or shared.</a:t>
            </a:r>
          </a:p>
          <a:p>
            <a:r>
              <a:rPr lang="en-US" sz="1300" dirty="0"/>
              <a:t>Presets - commonly used settings can be added as presets and easily accessed by typing a shortcut</a:t>
            </a:r>
          </a:p>
          <a:p>
            <a:r>
              <a:rPr lang="en-US" sz="1300" dirty="0"/>
              <a:t>Environments - enable a set of variables to be defined for frequently used values. Multiple </a:t>
            </a:r>
            <a:r>
              <a:rPr lang="en-US" sz="1200" kern="1200" dirty="0">
                <a:solidFill>
                  <a:schemeClr val="tx1"/>
                </a:solidFill>
                <a:effectLst/>
                <a:latin typeface="+mn-lt"/>
                <a:ea typeface="+mn-ea"/>
                <a:cs typeface="+mn-cs"/>
              </a:rPr>
              <a:t>environment </a:t>
            </a:r>
            <a:r>
              <a:rPr lang="en-US" sz="1300" dirty="0"/>
              <a:t>environments templates can be created invoked for different needs.</a:t>
            </a:r>
          </a:p>
          <a:p>
            <a:r>
              <a:rPr lang="en-US" sz="1300" dirty="0"/>
              <a:t>Collaboration - Postman allows for the creation of shared team libraries for collections and environment templates. Changes to the library are monitored and shared with the team. Collaboration is important for software developers, so this feature is a good one to use with students.</a:t>
            </a:r>
          </a:p>
          <a:p>
            <a:endParaRPr lang="en-US" sz="1200" kern="1200" dirty="0">
              <a:solidFill>
                <a:schemeClr val="tx1"/>
              </a:solidFill>
              <a:effectLst/>
              <a:latin typeface="+mn-lt"/>
              <a:ea typeface="+mn-ea"/>
              <a:cs typeface="+mn-cs"/>
            </a:endParaRPr>
          </a:p>
          <a:p>
            <a:r>
              <a:rPr lang="en-US" sz="1300" dirty="0"/>
              <a:t>The Postman interface is divided into major sections</a:t>
            </a:r>
            <a:r>
              <a:rPr lang="en-US" sz="1200" kern="1200" dirty="0">
                <a:solidFill>
                  <a:schemeClr val="tx1"/>
                </a:solidFill>
                <a:effectLst/>
                <a:latin typeface="+mn-lt"/>
                <a:ea typeface="+mn-ea"/>
                <a:cs typeface="+mn-cs"/>
              </a:rPr>
              <a:t>; </a:t>
            </a:r>
            <a:r>
              <a:rPr lang="en-US" sz="1300" dirty="0"/>
              <a:t>, the upper request section and the lower response  section. You configure and send requests in the upper pane. The response status and JSON response body is displayed in the lower pane.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a:p>
        </p:txBody>
      </p:sp>
    </p:spTree>
    <p:extLst>
      <p:ext uri="{BB962C8B-B14F-4D97-AF65-F5344CB8AC3E}">
        <p14:creationId xmlns:p14="http://schemas.microsoft.com/office/powerpoint/2010/main" val="2886870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300" b="1" dirty="0"/>
              <a:t>Instructor note:</a:t>
            </a:r>
            <a:r>
              <a:rPr lang="en-US" sz="1300" dirty="0"/>
              <a:t> Invite students to follow along with this demo and look at Part 1 of the Lab 1 document if appropriate.</a:t>
            </a:r>
            <a:r>
              <a:rPr lang="en-US" sz="1200" kern="1200" dirty="0">
                <a:solidFill>
                  <a:schemeClr val="tx1"/>
                </a:solidFill>
                <a:effectLst/>
                <a:latin typeface="+mn-lt"/>
                <a:ea typeface="+mn-ea"/>
                <a:cs typeface="+mn-cs"/>
              </a:rPr>
              <a:t> For example purposes, the URL and credentials of the APIC-EM public sandbox have been used.</a:t>
            </a:r>
          </a:p>
          <a:p>
            <a:endParaRPr lang="en-US" sz="1300" dirty="0"/>
          </a:p>
          <a:p>
            <a:r>
              <a:rPr lang="en-US" sz="1300" dirty="0"/>
              <a:t>We are going to use Postman to obtain a service ticket from the APIC-EM. To do this we provide the following values to the request. </a:t>
            </a:r>
          </a:p>
          <a:p>
            <a:pPr marL="185766" indent="-185766">
              <a:buFont typeface="Arial" panose="020B0604020202020204" pitchFamily="34" charset="0"/>
              <a:buChar char="•"/>
            </a:pPr>
            <a:r>
              <a:rPr lang="en-US" sz="1300" dirty="0"/>
              <a:t>First, select POST as the request method. </a:t>
            </a:r>
          </a:p>
          <a:p>
            <a:pPr marL="185766" indent="-185766">
              <a:buFont typeface="Arial" panose="020B0604020202020204" pitchFamily="34" charset="0"/>
              <a:buChar char="•"/>
            </a:pPr>
            <a:r>
              <a:rPr lang="en-US" sz="1300" dirty="0"/>
              <a:t>Next, enter the URI for the APIC-EM, </a:t>
            </a:r>
            <a:r>
              <a:rPr lang="en-US" sz="1300" u="sng" dirty="0">
                <a:hlinkClick r:id="rId3"/>
              </a:rPr>
              <a:t>https://sandboxapicem.cisco.com </a:t>
            </a:r>
            <a:r>
              <a:rPr lang="en-US" sz="1300" dirty="0"/>
              <a:t>, followed by the path information for the </a:t>
            </a:r>
            <a:r>
              <a:rPr lang="en-US" sz="1300" b="1" dirty="0"/>
              <a:t>/ticket</a:t>
            </a:r>
            <a:r>
              <a:rPr lang="en-US" sz="1300" dirty="0"/>
              <a:t> endpoint. Add </a:t>
            </a:r>
            <a:r>
              <a:rPr lang="en-US" sz="1300" b="1" dirty="0"/>
              <a:t>/</a:t>
            </a:r>
            <a:r>
              <a:rPr lang="en-US" sz="1300" b="1" dirty="0" err="1"/>
              <a:t>api</a:t>
            </a:r>
            <a:r>
              <a:rPr lang="en-US" sz="1300" b="1" dirty="0"/>
              <a:t>/v1/ticket</a:t>
            </a:r>
            <a:r>
              <a:rPr lang="en-US" sz="1300" dirty="0"/>
              <a:t>. </a:t>
            </a:r>
          </a:p>
          <a:p>
            <a:pPr marL="185766" indent="-185766">
              <a:buFont typeface="Arial" panose="020B0604020202020204" pitchFamily="34" charset="0"/>
              <a:buChar char="•"/>
            </a:pPr>
            <a:r>
              <a:rPr lang="en-US" sz="1300" dirty="0"/>
              <a:t>Next, select the </a:t>
            </a:r>
            <a:r>
              <a:rPr lang="en-US" sz="1300" b="1" dirty="0"/>
              <a:t>Headers</a:t>
            </a:r>
            <a:r>
              <a:rPr lang="en-US" sz="1300" dirty="0"/>
              <a:t> tab and click in the </a:t>
            </a:r>
            <a:r>
              <a:rPr lang="en-US" sz="1300" b="1" dirty="0"/>
              <a:t>key</a:t>
            </a:r>
            <a:r>
              <a:rPr lang="en-US" sz="1300" dirty="0"/>
              <a:t> column. </a:t>
            </a:r>
          </a:p>
          <a:p>
            <a:pPr marL="185766" indent="-185766">
              <a:buFont typeface="Arial" panose="020B0604020202020204" pitchFamily="34" charset="0"/>
              <a:buChar char="•"/>
            </a:pPr>
            <a:r>
              <a:rPr lang="en-US" sz="1300" dirty="0"/>
              <a:t>Type </a:t>
            </a:r>
            <a:r>
              <a:rPr lang="en-US" sz="1300" b="1" dirty="0"/>
              <a:t>Content-Type</a:t>
            </a:r>
            <a:r>
              <a:rPr lang="en-US" sz="1300" dirty="0"/>
              <a:t>. In the value column type </a:t>
            </a:r>
            <a:r>
              <a:rPr lang="en-US" sz="1300" b="1" dirty="0"/>
              <a:t>application/</a:t>
            </a:r>
            <a:r>
              <a:rPr lang="en-US" sz="1300" b="1" dirty="0" err="1"/>
              <a:t>json</a:t>
            </a:r>
            <a:r>
              <a:rPr lang="en-US" sz="1300" dirty="0"/>
              <a:t>. Postman usually looks your entries up and offers selections from a list. </a:t>
            </a:r>
          </a:p>
          <a:p>
            <a:pPr marL="185766" indent="-185766">
              <a:buFont typeface="Arial" panose="020B0604020202020204" pitchFamily="34" charset="0"/>
              <a:buChar char="•"/>
            </a:pPr>
            <a:r>
              <a:rPr lang="en-US" sz="1300" dirty="0"/>
              <a:t>Now enter the authentication information by clicking the </a:t>
            </a:r>
            <a:r>
              <a:rPr lang="en-US" sz="1300" b="1" dirty="0"/>
              <a:t>Body</a:t>
            </a:r>
            <a:r>
              <a:rPr lang="en-US" sz="1300" dirty="0"/>
              <a:t> tab. Select the </a:t>
            </a:r>
            <a:r>
              <a:rPr lang="en-US" sz="1300" b="1" dirty="0"/>
              <a:t>Raw</a:t>
            </a:r>
            <a:r>
              <a:rPr lang="en-US" sz="1300" dirty="0"/>
              <a:t> radio button. Then type the JSON formatted account information as </a:t>
            </a:r>
            <a:r>
              <a:rPr lang="en-US" sz="1300" b="1" dirty="0"/>
              <a:t>{"username":"devnetuser,"password":"Cisco123!"} </a:t>
            </a:r>
            <a:r>
              <a:rPr lang="en-US" sz="1300" dirty="0"/>
              <a:t>Note that the punctuation must match this format exactly. The JSON can appear all in one line, or in pretty format as shown in the slide. Pretty format makes long JSON easier to read.</a:t>
            </a:r>
          </a:p>
          <a:p>
            <a:endParaRPr lang="en-US" sz="1300" dirty="0"/>
          </a:p>
          <a:p>
            <a:r>
              <a:rPr lang="en-US" sz="1300" dirty="0"/>
              <a:t>You can see that we are essentially replicating the information that we supplied to the Swagger /ticket Try it out! page. This will be a recurring theme, and one of the things that makes the REST API so nice, simplicity, and consistency. Whether it is Swagger, Postman, or Python, the same information must be replied to the request in very similar format.</a:t>
            </a:r>
          </a:p>
          <a:p>
            <a:endParaRPr lang="en-US" sz="1300" dirty="0"/>
          </a:p>
          <a:p>
            <a:r>
              <a:rPr lang="en-US" sz="1300" dirty="0"/>
              <a:t>Now click </a:t>
            </a:r>
            <a:r>
              <a:rPr lang="en-US" sz="1300" b="1" dirty="0"/>
              <a:t>Send</a:t>
            </a:r>
            <a:r>
              <a:rPr lang="en-US" sz="1300" dirty="0"/>
              <a:t>. After a brief delay, you should see the Body section of the response pane populate the JSON returned from the API. It has the same structure and values as the example from the Swagger page.</a:t>
            </a:r>
          </a:p>
          <a:p>
            <a:endParaRPr lang="en-US" altLang="en-US" dirty="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890EEC3-8C63-457C-B0EF-D588D387A773}" type="slidenum">
              <a:rPr lang="en-US" altLang="en-US" sz="1200" smtClean="0">
                <a:latin typeface="Calibri" pitchFamily="34" charset="0"/>
              </a:rPr>
              <a:pPr/>
              <a:t>42</a:t>
            </a:fld>
            <a:endParaRPr lang="en-US" altLang="en-US" sz="1200">
              <a:latin typeface="Calibri" pitchFamily="34" charset="0"/>
            </a:endParaRPr>
          </a:p>
        </p:txBody>
      </p:sp>
    </p:spTree>
    <p:extLst>
      <p:ext uri="{BB962C8B-B14F-4D97-AF65-F5344CB8AC3E}">
        <p14:creationId xmlns:p14="http://schemas.microsoft.com/office/powerpoint/2010/main" val="883970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300" dirty="0"/>
              <a:t>The contents of the response body should look familiar. The JSON here matches that described in the Swagger documentation. It consists of JSON data including the service ticket number and some other information about the ticket.</a:t>
            </a:r>
          </a:p>
          <a:p>
            <a:endParaRPr lang="en-US" sz="1200" kern="1200" dirty="0">
              <a:solidFill>
                <a:schemeClr val="tx1"/>
              </a:solidFill>
              <a:effectLst/>
              <a:latin typeface="+mn-lt"/>
              <a:ea typeface="+mn-ea"/>
              <a:cs typeface="+mn-cs"/>
            </a:endParaRPr>
          </a:p>
          <a:p>
            <a:r>
              <a:rPr lang="en-US" sz="1300" dirty="0"/>
              <a:t>We need a service ticket for every call to the APIC-EM. Later, we will see how to extract the service ticket number from the response data and use it for requests to other APIC-EM API endpoints. </a:t>
            </a:r>
          </a:p>
          <a:p>
            <a:endParaRPr lang="en-US" sz="1200" kern="1200" dirty="0">
              <a:solidFill>
                <a:schemeClr val="tx1"/>
              </a:solidFill>
              <a:effectLst/>
              <a:latin typeface="+mn-lt"/>
              <a:ea typeface="+mn-ea"/>
              <a:cs typeface="+mn-cs"/>
            </a:endParaRPr>
          </a:p>
          <a:p>
            <a:r>
              <a:rPr lang="en-US" sz="1300" dirty="0"/>
              <a:t>Please do not close this Postman tab. We will reuse this request later.</a:t>
            </a:r>
          </a:p>
          <a:p>
            <a:endParaRPr lang="en-US" altLang="en-US" dirty="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890EEC3-8C63-457C-B0EF-D588D387A773}" type="slidenum">
              <a:rPr lang="en-US" altLang="en-US" sz="1200" smtClean="0">
                <a:latin typeface="Calibri" pitchFamily="34" charset="0"/>
              </a:rPr>
              <a:pPr/>
              <a:t>43</a:t>
            </a:fld>
            <a:endParaRPr lang="en-US" altLang="en-US" sz="1200">
              <a:latin typeface="Calibri" pitchFamily="34" charset="0"/>
            </a:endParaRPr>
          </a:p>
        </p:txBody>
      </p:sp>
    </p:spTree>
    <p:extLst>
      <p:ext uri="{BB962C8B-B14F-4D97-AF65-F5344CB8AC3E}">
        <p14:creationId xmlns:p14="http://schemas.microsoft.com/office/powerpoint/2010/main" val="225816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process of making and using a request to the REST API is a matter of three steps: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Building </a:t>
            </a:r>
            <a:r>
              <a:rPr lang="en-US" sz="1300" dirty="0"/>
              <a:t>building the request by assigning values to required information, such as the URL, headers, and body, </a:t>
            </a:r>
            <a:r>
              <a:rPr lang="en-US" sz="1200" kern="1200" dirty="0">
                <a:solidFill>
                  <a:schemeClr val="tx1"/>
                </a:solidFill>
                <a:effectLst/>
                <a:latin typeface="+mn-lt"/>
                <a:ea typeface="+mn-ea"/>
                <a:cs typeface="+mn-cs"/>
              </a:rPr>
              <a:t>and </a:t>
            </a:r>
            <a:r>
              <a:rPr lang="en-US" sz="1300" dirty="0"/>
              <a:t>authentication, </a:t>
            </a:r>
            <a:r>
              <a:rPr lang="en-US" sz="1200" kern="1200" dirty="0">
                <a:solidFill>
                  <a:schemeClr val="tx1"/>
                </a:solidFill>
                <a:effectLst/>
                <a:latin typeface="+mn-lt"/>
                <a:ea typeface="+mn-ea"/>
                <a:cs typeface="+mn-cs"/>
              </a:rPr>
              <a:t>and selecting </a:t>
            </a:r>
            <a:r>
              <a:rPr lang="en-US" sz="1300" dirty="0"/>
              <a:t>etc. Selecting the request method</a:t>
            </a:r>
            <a:r>
              <a:rPr lang="en-US" sz="1200" kern="1200" dirty="0">
                <a:solidFill>
                  <a:schemeClr val="tx1"/>
                </a:solidFill>
                <a:effectLst/>
                <a:latin typeface="+mn-lt"/>
                <a:ea typeface="+mn-ea"/>
                <a:cs typeface="+mn-cs"/>
              </a:rPr>
              <a:t>.</a:t>
            </a:r>
          </a:p>
          <a:p>
            <a:pPr marL="228600" indent="-228600">
              <a:buAutoNum type="arabicPeriod"/>
            </a:pPr>
            <a:r>
              <a:rPr lang="en-US" sz="1200" kern="1200" dirty="0">
                <a:solidFill>
                  <a:schemeClr val="tx1"/>
                </a:solidFill>
                <a:effectLst/>
                <a:latin typeface="+mn-lt"/>
                <a:ea typeface="+mn-ea"/>
                <a:cs typeface="+mn-cs"/>
              </a:rPr>
              <a:t>Sending</a:t>
            </a:r>
            <a:r>
              <a:rPr lang="en-US" sz="1300" dirty="0"/>
              <a:t> and sending the request to the API.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Evaluating </a:t>
            </a:r>
            <a:r>
              <a:rPr lang="en-US" sz="1300" dirty="0"/>
              <a:t>And then evaluating the response, perhaps checking the status code to check if the request was successful and to detect problems, and extracting the desired information from the data returned by API.</a:t>
            </a:r>
          </a:p>
          <a:p>
            <a:pPr marL="0" indent="0">
              <a:buNone/>
            </a:pPr>
            <a:endParaRPr lang="en-US" sz="1200" kern="1200" dirty="0">
              <a:solidFill>
                <a:schemeClr val="tx1"/>
              </a:solidFill>
              <a:effectLst/>
              <a:latin typeface="+mn-lt"/>
              <a:ea typeface="+mn-ea"/>
              <a:cs typeface="+mn-cs"/>
            </a:endParaRPr>
          </a:p>
          <a:p>
            <a:r>
              <a:rPr lang="en-US" sz="1300" dirty="0"/>
              <a:t>Whether this is done in Postman or with Python, the process is the same. Our Python code will reflect these three major steps; build, send, evaluate.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a:p>
        </p:txBody>
      </p:sp>
    </p:spTree>
    <p:extLst>
      <p:ext uri="{BB962C8B-B14F-4D97-AF65-F5344CB8AC3E}">
        <p14:creationId xmlns:p14="http://schemas.microsoft.com/office/powerpoint/2010/main" val="3703275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a:t>
            </a:r>
            <a:endParaRPr lang="en-US" sz="1200" kern="1200">
              <a:solidFill>
                <a:schemeClr val="tx1"/>
              </a:solidFill>
              <a:effectLst/>
              <a:latin typeface="+mn-lt"/>
              <a:ea typeface="+mn-ea"/>
              <a:cs typeface="+mn-cs"/>
            </a:endParaRPr>
          </a:p>
          <a:p>
            <a:r>
              <a:rPr lang="en-US" sz="1300" dirty="0"/>
              <a:t>You could demonstrate a quick Path Trace from the APIC-EM </a:t>
            </a:r>
            <a:r>
              <a:rPr lang="en-US" sz="1200" kern="1200" baseline="0">
                <a:solidFill>
                  <a:schemeClr val="tx1"/>
                </a:solidFill>
                <a:effectLst/>
                <a:latin typeface="+mn-lt"/>
                <a:ea typeface="+mn-ea"/>
                <a:cs typeface="+mn-cs"/>
              </a:rPr>
              <a:t>Path Trace application GUI</a:t>
            </a:r>
            <a:r>
              <a:rPr lang="en-US" sz="1200" kern="1200">
                <a:solidFill>
                  <a:schemeClr val="tx1"/>
                </a:solidFill>
                <a:effectLst/>
                <a:latin typeface="+mn-lt"/>
                <a:ea typeface="+mn-ea"/>
                <a:cs typeface="+mn-cs"/>
              </a:rPr>
              <a:t> </a:t>
            </a:r>
            <a:r>
              <a:rPr lang="en-US" sz="1300" dirty="0"/>
              <a:t>and also click the "View in Topology" link to show this cool feature. </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You will then</a:t>
            </a:r>
            <a:r>
              <a:rPr lang="en-US" sz="1300" dirty="0"/>
              <a:t>Next</a:t>
            </a:r>
            <a:r>
              <a:rPr lang="en-US" sz="1300"/>
              <a:t>, </a:t>
            </a:r>
            <a:r>
              <a:rPr lang="en-US" sz="1300" dirty="0"/>
              <a:t>you</a:t>
            </a:r>
            <a:r>
              <a:rPr lang="en-US" sz="1300"/>
              <a:t> will locate </a:t>
            </a:r>
            <a:r>
              <a:rPr lang="en-US" sz="1300" dirty="0"/>
              <a:t>the Path Trace solution file </a:t>
            </a:r>
            <a:r>
              <a:rPr lang="en-US" sz="1200" b="1" kern="1200">
                <a:solidFill>
                  <a:schemeClr val="tx1"/>
                </a:solidFill>
                <a:effectLst/>
                <a:latin typeface="+mn-lt"/>
                <a:ea typeface="+mn-ea"/>
                <a:cs typeface="+mn-cs"/>
              </a:rPr>
              <a:t>04_path_trace_sol.py </a:t>
            </a:r>
            <a:r>
              <a:rPr lang="en-US" sz="1300" b="1" dirty="0"/>
              <a:t>path_trace_sol.py</a:t>
            </a:r>
            <a:r>
              <a:rPr lang="en-US" sz="1300" b="1"/>
              <a:t> </a:t>
            </a:r>
            <a:r>
              <a:rPr lang="en-US" sz="1300"/>
              <a:t>in </a:t>
            </a:r>
            <a:r>
              <a:rPr lang="en-US" sz="1300" dirty="0"/>
              <a:t>the workshop files. Right-click the file and select Open in IDLE or open the file from the IDLE </a:t>
            </a:r>
            <a:r>
              <a:rPr lang="en-US" sz="1300" b="1" dirty="0"/>
              <a:t>File</a:t>
            </a:r>
            <a:r>
              <a:rPr lang="en-US" sz="1300" dirty="0"/>
              <a:t> menu. </a:t>
            </a:r>
            <a:r>
              <a:rPr lang="en-US" sz="1200" kern="1200">
                <a:solidFill>
                  <a:schemeClr val="tx1"/>
                </a:solidFill>
                <a:effectLst/>
                <a:latin typeface="+mn-lt"/>
                <a:ea typeface="+mn-ea"/>
                <a:cs typeface="+mn-cs"/>
              </a:rPr>
              <a:t>Run the file. </a:t>
            </a:r>
            <a:r>
              <a:rPr lang="en-US" sz="1300" dirty="0"/>
              <a:t>Tell the participants that we will build this file. </a:t>
            </a:r>
            <a:r>
              <a:rPr lang="en-US" sz="1200" kern="1200">
                <a:solidFill>
                  <a:schemeClr val="tx1"/>
                </a:solidFill>
                <a:effectLst/>
                <a:latin typeface="+mn-lt"/>
                <a:ea typeface="+mn-ea"/>
                <a:cs typeface="+mn-cs"/>
              </a:rPr>
              <a:t>You may want to provide participants with the file and invite</a:t>
            </a:r>
            <a:r>
              <a:rPr lang="en-US" sz="1200" kern="1200" baseline="0">
                <a:solidFill>
                  <a:schemeClr val="tx1"/>
                </a:solidFill>
                <a:effectLst/>
                <a:latin typeface="+mn-lt"/>
                <a:ea typeface="+mn-ea"/>
                <a:cs typeface="+mn-cs"/>
              </a:rPr>
              <a:t> them</a:t>
            </a:r>
            <a:r>
              <a:rPr lang="en-US" sz="1200" kern="1200">
                <a:solidFill>
                  <a:schemeClr val="tx1"/>
                </a:solidFill>
                <a:effectLst/>
                <a:latin typeface="+mn-lt"/>
                <a:ea typeface="+mn-ea"/>
                <a:cs typeface="+mn-cs"/>
              </a:rPr>
              <a:t> </a:t>
            </a:r>
            <a:r>
              <a:rPr lang="en-US" sz="1300" dirty="0"/>
              <a:t>Participants</a:t>
            </a:r>
            <a:r>
              <a:rPr lang="en-US" sz="1300"/>
              <a:t> are invited to </a:t>
            </a:r>
            <a:r>
              <a:rPr lang="en-US" sz="1300" dirty="0"/>
              <a:t>open the file and </a:t>
            </a:r>
            <a:r>
              <a:rPr lang="en-US" sz="1200" kern="1200">
                <a:solidFill>
                  <a:schemeClr val="tx1"/>
                </a:solidFill>
                <a:effectLst/>
                <a:latin typeface="+mn-lt"/>
                <a:ea typeface="+mn-ea"/>
                <a:cs typeface="+mn-cs"/>
              </a:rPr>
              <a:t>run </a:t>
            </a:r>
            <a:r>
              <a:rPr lang="en-US" sz="1300" dirty="0"/>
              <a:t>try</a:t>
            </a:r>
            <a:r>
              <a:rPr lang="en-US" sz="1300"/>
              <a:t> it </a:t>
            </a:r>
            <a:r>
              <a:rPr lang="en-US" sz="1300" dirty="0"/>
              <a:t>themselves.</a:t>
            </a:r>
            <a:r>
              <a:rPr lang="en-US" sz="1200" kern="1200">
                <a:solidFill>
                  <a:schemeClr val="tx1"/>
                </a:solidFill>
                <a:effectLst/>
                <a:latin typeface="+mn-lt"/>
                <a:ea typeface="+mn-ea"/>
                <a:cs typeface="+mn-cs"/>
              </a:rPr>
              <a:t> This </a:t>
            </a:r>
            <a:r>
              <a:rPr lang="en-US" sz="1200" kern="1200" baseline="0">
                <a:solidFill>
                  <a:schemeClr val="tx1"/>
                </a:solidFill>
                <a:effectLst/>
                <a:latin typeface="+mn-lt"/>
                <a:ea typeface="+mn-ea"/>
                <a:cs typeface="+mn-cs"/>
              </a:rPr>
              <a:t>file uses the public APIC-EM instance URL and credentials. When students create their own Python files, they should use the APIC-EM instance URL and credentials that you supply.</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endParaRPr lang="en-US" sz="1300" dirty="0"/>
          </a:p>
          <a:p>
            <a:r>
              <a:rPr lang="en-US" sz="1300" dirty="0"/>
              <a:t>You may be wondering how this all fits into a larger picture. Why do we care about this? I want to step back for a moment and show you what we hope to achieve in the workshop We are working to build an application in Python that will prompt a user to enter IP addresses that serve as endpoints for a path trace that will be executed by the APIC-EM.</a:t>
            </a:r>
            <a:r>
              <a:rPr lang="en-US" sz="1200" kern="1200">
                <a:solidFill>
                  <a:schemeClr val="tx1"/>
                </a:solidFill>
                <a:effectLst/>
                <a:latin typeface="+mn-lt"/>
                <a:ea typeface="+mn-ea"/>
                <a:cs typeface="+mn-cs"/>
              </a:rPr>
              <a:t> A Path Trace is far more</a:t>
            </a:r>
            <a:r>
              <a:rPr lang="en-US" sz="1200" kern="1200" baseline="0">
                <a:solidFill>
                  <a:schemeClr val="tx1"/>
                </a:solidFill>
                <a:effectLst/>
                <a:latin typeface="+mn-lt"/>
                <a:ea typeface="+mn-ea"/>
                <a:cs typeface="+mn-cs"/>
              </a:rPr>
              <a:t> than ICMP traceroute. It relates much more detailed information about the path and the devices on it. </a:t>
            </a:r>
            <a:endParaRPr lang="en-US" sz="1200" kern="1200">
              <a:solidFill>
                <a:schemeClr val="tx1"/>
              </a:solidFill>
              <a:effectLst/>
              <a:latin typeface="+mn-lt"/>
              <a:ea typeface="+mn-ea"/>
              <a:cs typeface="+mn-cs"/>
            </a:endParaRPr>
          </a:p>
          <a:p>
            <a:endParaRPr lang="en-US" sz="1300" dirty="0"/>
          </a:p>
          <a:p>
            <a:r>
              <a:rPr lang="en-US" sz="1300" dirty="0"/>
              <a:t>The purpose of this workshop is to give you hands-on experience building a Python script that interacts with an APIC-EM application endpoint. The code that we plan to create will make requests to five different API endpoints in order to execute a Path Trace. That sounds </a:t>
            </a:r>
            <a:r>
              <a:rPr lang="en-US" sz="1200" kern="1200">
                <a:solidFill>
                  <a:schemeClr val="tx1"/>
                </a:solidFill>
                <a:effectLst/>
                <a:latin typeface="+mn-lt"/>
                <a:ea typeface="+mn-ea"/>
                <a:cs typeface="+mn-cs"/>
              </a:rPr>
              <a:t>complicated</a:t>
            </a:r>
            <a:r>
              <a:rPr lang="en-US" sz="1300" dirty="0"/>
              <a:t>complicate</a:t>
            </a:r>
            <a:r>
              <a:rPr lang="en-US" sz="1300"/>
              <a:t>, </a:t>
            </a:r>
            <a:r>
              <a:rPr lang="en-US" sz="1300" dirty="0"/>
              <a:t>but we will work through this modularly so the complexity is controlled.</a:t>
            </a:r>
            <a:endParaRPr lang="en-US" sz="1200" kern="1200">
              <a:solidFill>
                <a:schemeClr val="tx1"/>
              </a:solidFill>
              <a:effectLst/>
              <a:latin typeface="+mn-lt"/>
              <a:ea typeface="+mn-ea"/>
              <a:cs typeface="+mn-cs"/>
            </a:endParaRPr>
          </a:p>
          <a:p>
            <a:r>
              <a:rPr lang="en-US" sz="1300" dirty="0"/>
              <a:t> </a:t>
            </a:r>
          </a:p>
          <a:p>
            <a:r>
              <a:rPr lang="en-US" sz="1300" dirty="0"/>
              <a:t>Our Path Trace application will do the following:</a:t>
            </a:r>
          </a:p>
          <a:p>
            <a:pPr marL="247688" indent="-247688">
              <a:buFont typeface="+mj-lt"/>
              <a:buAutoNum type="arabicPeriod"/>
            </a:pPr>
            <a:r>
              <a:rPr lang="en-US" sz="1300" dirty="0"/>
              <a:t>Obtain a service ticket from the APIC-EM </a:t>
            </a:r>
            <a:r>
              <a:rPr lang="en-US" sz="1300" b="1" dirty="0"/>
              <a:t>/ticket</a:t>
            </a:r>
            <a:r>
              <a:rPr lang="en-US" sz="1300" dirty="0"/>
              <a:t> endpoint.</a:t>
            </a:r>
          </a:p>
          <a:p>
            <a:pPr marL="247688" indent="-247688">
              <a:buFont typeface="+mj-lt"/>
              <a:buAutoNum type="arabicPeriod"/>
            </a:pPr>
            <a:r>
              <a:rPr lang="en-US" sz="1300" dirty="0"/>
              <a:t>Obtain and display an inventory of hosts and their IP addresses from the </a:t>
            </a:r>
            <a:r>
              <a:rPr lang="en-US" sz="1300" b="1" dirty="0"/>
              <a:t>/hosts</a:t>
            </a:r>
            <a:r>
              <a:rPr lang="en-US" sz="1300" dirty="0"/>
              <a:t> endpoint</a:t>
            </a:r>
          </a:p>
          <a:p>
            <a:pPr marL="247688" indent="-247688">
              <a:buFont typeface="+mj-lt"/>
              <a:buAutoNum type="arabicPeriod"/>
            </a:pPr>
            <a:r>
              <a:rPr lang="en-US" sz="1300" dirty="0"/>
              <a:t>Obtain and display an inventory of network devices and their management IP addresses from the </a:t>
            </a:r>
            <a:r>
              <a:rPr lang="en-US" sz="1300" b="1" dirty="0"/>
              <a:t>/network-devices</a:t>
            </a:r>
            <a:r>
              <a:rPr lang="en-US" sz="1300" dirty="0"/>
              <a:t> endpoint</a:t>
            </a:r>
          </a:p>
          <a:p>
            <a:pPr marL="247688" indent="-247688">
              <a:buFont typeface="+mj-lt"/>
              <a:buAutoNum type="arabicPeriod"/>
            </a:pPr>
            <a:r>
              <a:rPr lang="en-US" sz="1300" dirty="0"/>
              <a:t>Request the source and destination IP addresses for the Path Trace from the user.</a:t>
            </a:r>
          </a:p>
          <a:p>
            <a:pPr marL="247688" indent="-247688">
              <a:buFont typeface="+mj-lt"/>
              <a:buAutoNum type="arabicPeriod"/>
            </a:pPr>
            <a:r>
              <a:rPr lang="en-US" sz="1300" dirty="0"/>
              <a:t>Request the Path Trace from the </a:t>
            </a:r>
            <a:r>
              <a:rPr lang="en-US" sz="1300" b="1" dirty="0"/>
              <a:t>/flow-analysis</a:t>
            </a:r>
            <a:r>
              <a:rPr lang="en-US" sz="1300" dirty="0"/>
              <a:t> endpoint.</a:t>
            </a:r>
          </a:p>
          <a:p>
            <a:pPr marL="247688" indent="-247688">
              <a:buFont typeface="+mj-lt"/>
              <a:buAutoNum type="arabicPeriod"/>
            </a:pPr>
            <a:r>
              <a:rPr lang="en-US" sz="1300" dirty="0"/>
              <a:t>Monitor the status of the path trace until it is complete.</a:t>
            </a:r>
          </a:p>
          <a:p>
            <a:pPr marL="247688" indent="-247688">
              <a:buFont typeface="+mj-lt"/>
              <a:buAutoNum type="arabicPeriod"/>
            </a:pPr>
            <a:r>
              <a:rPr lang="en-US" sz="1300" dirty="0"/>
              <a:t>Display some of the results of the completed path trace.</a:t>
            </a:r>
          </a:p>
          <a:p>
            <a:pPr marL="0" lvl="0" indent="0">
              <a:buFont typeface="+mj-lt"/>
              <a:buNone/>
            </a:pPr>
            <a:endParaRPr lang="en-US" sz="1200" kern="1200" dirty="0">
              <a:solidFill>
                <a:schemeClr val="tx1"/>
              </a:solidFill>
              <a:effectLst/>
              <a:latin typeface="+mn-lt"/>
              <a:ea typeface="+mn-ea"/>
              <a:cs typeface="+mn-cs"/>
            </a:endParaRPr>
          </a:p>
          <a:p>
            <a:r>
              <a:rPr lang="en-US" sz="1300" dirty="0"/>
              <a:t>This will make more sense if we watch the completed application run. The </a:t>
            </a:r>
            <a:r>
              <a:rPr lang="en-US" sz="1200" kern="1200">
                <a:solidFill>
                  <a:schemeClr val="tx1"/>
                </a:solidFill>
                <a:effectLst/>
                <a:latin typeface="+mn-lt"/>
                <a:ea typeface="+mn-ea"/>
                <a:cs typeface="+mn-cs"/>
              </a:rPr>
              <a:t>example </a:t>
            </a:r>
            <a:r>
              <a:rPr lang="en-US" sz="1300" dirty="0"/>
              <a:t>completed</a:t>
            </a:r>
            <a:r>
              <a:rPr lang="en-US" sz="1300"/>
              <a:t> application </a:t>
            </a:r>
            <a:r>
              <a:rPr lang="en-US" sz="1300" dirty="0"/>
              <a:t>is called 04_path_trace_sol.py. It</a:t>
            </a:r>
            <a:r>
              <a:rPr lang="en-US" sz="1300"/>
              <a:t> is located in your course files folder. With </a:t>
            </a:r>
            <a:r>
              <a:rPr lang="en-US" sz="1300" dirty="0"/>
              <a:t>the file open in IDLE, </a:t>
            </a:r>
            <a:r>
              <a:rPr lang="en-US" sz="1200" kern="1200">
                <a:solidFill>
                  <a:schemeClr val="tx1"/>
                </a:solidFill>
                <a:effectLst/>
                <a:latin typeface="+mn-lt"/>
                <a:ea typeface="+mn-ea"/>
                <a:cs typeface="+mn-cs"/>
              </a:rPr>
              <a:t>I will </a:t>
            </a:r>
            <a:r>
              <a:rPr lang="en-US" sz="1300" dirty="0"/>
              <a:t>press the </a:t>
            </a:r>
            <a:r>
              <a:rPr lang="en-US" sz="1300" b="1" dirty="0"/>
              <a:t>F5</a:t>
            </a:r>
            <a:r>
              <a:rPr lang="en-US" sz="1300" dirty="0"/>
              <a:t> key</a:t>
            </a:r>
            <a:r>
              <a:rPr lang="en-US" sz="1200" kern="1200">
                <a:solidFill>
                  <a:schemeClr val="tx1"/>
                </a:solidFill>
                <a:effectLst/>
                <a:latin typeface="+mn-lt"/>
                <a:ea typeface="+mn-ea"/>
                <a:cs typeface="+mn-cs"/>
              </a:rPr>
              <a:t> to run the file</a:t>
            </a:r>
            <a:r>
              <a:rPr lang="en-US" sz="1300" dirty="0"/>
              <a:t>. Enter the IP addresses </a:t>
            </a:r>
            <a:r>
              <a:rPr lang="en-US" sz="1200" kern="1200">
                <a:solidFill>
                  <a:schemeClr val="tx1"/>
                </a:solidFill>
                <a:effectLst/>
                <a:latin typeface="+mn-lt"/>
                <a:ea typeface="+mn-ea"/>
                <a:cs typeface="+mn-cs"/>
              </a:rPr>
              <a:t>from the host and device inventory tables</a:t>
            </a:r>
            <a:r>
              <a:rPr lang="en-US" sz="1200" kern="1200" baseline="0">
                <a:solidFill>
                  <a:schemeClr val="tx1"/>
                </a:solidFill>
                <a:effectLst/>
                <a:latin typeface="+mn-lt"/>
                <a:ea typeface="+mn-ea"/>
                <a:cs typeface="+mn-cs"/>
              </a:rPr>
              <a:t> </a:t>
            </a:r>
            <a:r>
              <a:rPr lang="en-US" sz="1300" dirty="0"/>
              <a:t>that</a:t>
            </a:r>
            <a:r>
              <a:rPr lang="en-US" sz="1300"/>
              <a:t> you want to </a:t>
            </a:r>
            <a:r>
              <a:rPr lang="en-US" sz="1300" dirty="0"/>
              <a:t>use for the Path Trace </a:t>
            </a:r>
            <a:r>
              <a:rPr lang="en-US" sz="1200" kern="1200">
                <a:solidFill>
                  <a:schemeClr val="tx1"/>
                </a:solidFill>
                <a:effectLst/>
                <a:latin typeface="+mn-lt"/>
                <a:ea typeface="+mn-ea"/>
                <a:cs typeface="+mn-cs"/>
              </a:rPr>
              <a:t>at</a:t>
            </a:r>
            <a:r>
              <a:rPr lang="en-US" sz="1200" kern="1200" baseline="0">
                <a:solidFill>
                  <a:schemeClr val="tx1"/>
                </a:solidFill>
                <a:effectLst/>
                <a:latin typeface="+mn-lt"/>
                <a:ea typeface="+mn-ea"/>
                <a:cs typeface="+mn-cs"/>
              </a:rPr>
              <a:t> the </a:t>
            </a:r>
            <a:r>
              <a:rPr lang="en-US" sz="1200" kern="1200">
                <a:solidFill>
                  <a:schemeClr val="tx1"/>
                </a:solidFill>
                <a:effectLst/>
                <a:latin typeface="+mn-lt"/>
                <a:ea typeface="+mn-ea"/>
                <a:cs typeface="+mn-cs"/>
              </a:rPr>
              <a:t>prompts</a:t>
            </a:r>
            <a:r>
              <a:rPr lang="en-US" sz="1300" dirty="0"/>
              <a:t>when</a:t>
            </a:r>
            <a:r>
              <a:rPr lang="en-US" sz="1300"/>
              <a:t> prompted. </a:t>
            </a:r>
            <a:r>
              <a:rPr lang="en-US" sz="1300" dirty="0"/>
              <a:t>If everything goes right</a:t>
            </a:r>
            <a:r>
              <a:rPr lang="en-US" sz="1200" kern="1200">
                <a:solidFill>
                  <a:schemeClr val="tx1"/>
                </a:solidFill>
                <a:effectLst/>
                <a:latin typeface="+mn-lt"/>
                <a:ea typeface="+mn-ea"/>
                <a:cs typeface="+mn-cs"/>
              </a:rPr>
              <a:t> status </a:t>
            </a:r>
            <a:r>
              <a:rPr lang="en-US" sz="1300" dirty="0"/>
              <a:t>,</a:t>
            </a:r>
            <a:r>
              <a:rPr lang="en-US" sz="1300"/>
              <a:t> you should see messages </a:t>
            </a:r>
            <a:r>
              <a:rPr lang="en-US" sz="1300" dirty="0"/>
              <a:t>regarding the status of the request, and finally a table of information about the devices on the path</a:t>
            </a:r>
            <a:r>
              <a:rPr lang="en-US" sz="1200" kern="1200">
                <a:solidFill>
                  <a:schemeClr val="tx1"/>
                </a:solidFill>
                <a:effectLst/>
                <a:latin typeface="+mn-lt"/>
                <a:ea typeface="+mn-ea"/>
                <a:cs typeface="+mn-cs"/>
              </a:rPr>
              <a:t> will appear</a:t>
            </a:r>
            <a:r>
              <a:rPr lang="en-US" sz="1300" dirty="0"/>
              <a:t>. If the trace fails, run it again and try entering addresses for two hosts. Some network devices cannot serve as Path Trace endpoints. In addition, in the event of a crash, be sure that the IP addresses you entered are valid, </a:t>
            </a:r>
            <a:r>
              <a:rPr lang="en-US" sz="1200" kern="1200">
                <a:solidFill>
                  <a:schemeClr val="tx1"/>
                </a:solidFill>
                <a:effectLst/>
                <a:latin typeface="+mn-lt"/>
                <a:ea typeface="+mn-ea"/>
                <a:cs typeface="+mn-cs"/>
              </a:rPr>
              <a:t>present </a:t>
            </a:r>
            <a:r>
              <a:rPr lang="en-US" sz="1300" dirty="0"/>
              <a:t>in the inventory tables, and contain no spaces at the end. To keep the code simpler and easy to read, some error checking has been omitted. Since up to 90% of coding is handling errors, a completed application should be a little bit stronger in detecting and handling errors from user input especially.</a:t>
            </a:r>
          </a:p>
          <a:p>
            <a:endParaRPr lang="en-US" sz="1200" kern="1200" dirty="0">
              <a:solidFill>
                <a:schemeClr val="tx1"/>
              </a:solidFill>
              <a:effectLst/>
              <a:latin typeface="+mn-lt"/>
              <a:ea typeface="+mn-ea"/>
              <a:cs typeface="+mn-cs"/>
            </a:endParaRPr>
          </a:p>
          <a:p>
            <a:r>
              <a:rPr lang="en-US" sz="1300" dirty="0"/>
              <a:t>The majority of the workshop will be spent working to create code that is used in this application. There are four labs. In the first, </a:t>
            </a:r>
            <a:r>
              <a:rPr lang="en-US" sz="1200" kern="1200">
                <a:solidFill>
                  <a:schemeClr val="tx1"/>
                </a:solidFill>
                <a:effectLst/>
                <a:latin typeface="+mn-lt"/>
                <a:ea typeface="+mn-ea"/>
                <a:cs typeface="+mn-cs"/>
              </a:rPr>
              <a:t>after working with Postman, </a:t>
            </a:r>
            <a:r>
              <a:rPr lang="en-US" sz="1300" dirty="0"/>
              <a:t>you will create a Python program that requests a service ticket, as we just did </a:t>
            </a:r>
            <a:r>
              <a:rPr lang="en-US" sz="1300"/>
              <a:t>in Postman. </a:t>
            </a:r>
            <a:r>
              <a:rPr lang="en-US" sz="1300" dirty="0"/>
              <a:t>In the second and third labs, will create the code that requests the hosts and network devices inventories that are displayed on the screen. In the final lab, we will practice our coding skills by completing elements the </a:t>
            </a:r>
            <a:r>
              <a:rPr lang="en-US" sz="1200" kern="1200">
                <a:solidFill>
                  <a:schemeClr val="tx1"/>
                </a:solidFill>
                <a:effectLst/>
                <a:latin typeface="+mn-lt"/>
                <a:ea typeface="+mn-ea"/>
                <a:cs typeface="+mn-cs"/>
              </a:rPr>
              <a:t>application </a:t>
            </a:r>
            <a:r>
              <a:rPr lang="en-US" sz="1300" dirty="0" err="1"/>
              <a:t>awepplication</a:t>
            </a:r>
            <a:r>
              <a:rPr lang="en-US" sz="1300"/>
              <a:t> we </a:t>
            </a:r>
            <a:r>
              <a:rPr lang="en-US" sz="1300" dirty="0"/>
              <a:t>just ran. In that lab you will learn a quick way to load JSON data into Python and manipulate it interactively at</a:t>
            </a:r>
            <a:r>
              <a:rPr lang="en-US" sz="1300"/>
              <a:t> in </a:t>
            </a:r>
            <a:r>
              <a:rPr lang="en-US" sz="1300" dirty="0"/>
              <a:t>the Python shell.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a:p>
        </p:txBody>
      </p:sp>
    </p:spTree>
    <p:extLst>
      <p:ext uri="{BB962C8B-B14F-4D97-AF65-F5344CB8AC3E}">
        <p14:creationId xmlns:p14="http://schemas.microsoft.com/office/powerpoint/2010/main" val="778372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As you know, computers aren't very smart. They can only understand you if you tell them what to do exactly as they need to hear it. Very small things can cause an entire system of code to fail. This sounds ominous, but as you become familiar with the little places where things can go wrong, you will become very good at avoiding </a:t>
            </a:r>
            <a:r>
              <a:rPr lang="en-US" sz="1200" kern="1200">
                <a:solidFill>
                  <a:schemeClr val="tx1"/>
                </a:solidFill>
                <a:effectLst/>
                <a:latin typeface="+mn-lt"/>
                <a:ea typeface="+mn-ea"/>
                <a:cs typeface="+mn-cs"/>
              </a:rPr>
              <a:t>these common errors</a:t>
            </a:r>
            <a:r>
              <a:rPr lang="en-US" sz="1300" dirty="0"/>
              <a:t>them</a:t>
            </a:r>
            <a:r>
              <a:rPr lang="en-US" sz="1300"/>
              <a:t>.</a:t>
            </a:r>
            <a:endParaRPr lang="en-US" sz="1300" dirty="0"/>
          </a:p>
          <a:p>
            <a:endParaRPr lang="en-US" sz="1200" kern="1200" dirty="0">
              <a:solidFill>
                <a:schemeClr val="tx1"/>
              </a:solidFill>
              <a:effectLst/>
              <a:latin typeface="+mn-lt"/>
              <a:ea typeface="+mn-ea"/>
              <a:cs typeface="+mn-cs"/>
            </a:endParaRPr>
          </a:p>
          <a:p>
            <a:r>
              <a:rPr lang="en-US" sz="1300" dirty="0"/>
              <a:t>You </a:t>
            </a:r>
            <a:r>
              <a:rPr lang="en-US" sz="1200" kern="1200">
                <a:solidFill>
                  <a:schemeClr val="tx1"/>
                </a:solidFill>
                <a:effectLst/>
                <a:latin typeface="+mn-lt"/>
                <a:ea typeface="+mn-ea"/>
                <a:cs typeface="+mn-cs"/>
              </a:rPr>
              <a:t>have </a:t>
            </a:r>
            <a:r>
              <a:rPr lang="en-US" sz="1300" dirty="0"/>
              <a:t>all should</a:t>
            </a:r>
            <a:r>
              <a:rPr lang="en-US" sz="1300"/>
              <a:t> have had </a:t>
            </a:r>
            <a:r>
              <a:rPr lang="en-US" sz="1300" dirty="0"/>
              <a:t>some</a:t>
            </a:r>
            <a:r>
              <a:rPr lang="en-US" sz="1300"/>
              <a:t> prior </a:t>
            </a:r>
            <a:r>
              <a:rPr lang="en-US" sz="1300" dirty="0"/>
              <a:t>experience working with Python. Here is a reminder about a few things to watch out for:</a:t>
            </a:r>
          </a:p>
          <a:p>
            <a:pPr marL="185766" indent="-185766">
              <a:buFont typeface="Arial" panose="020B0604020202020204" pitchFamily="34" charset="0"/>
              <a:buChar char="•"/>
            </a:pPr>
            <a:r>
              <a:rPr lang="en-US" sz="1300" dirty="0"/>
              <a:t>Punctuation is meaningful and must be strictly followed. </a:t>
            </a:r>
          </a:p>
          <a:p>
            <a:pPr marL="185766" indent="-185766">
              <a:buFont typeface="Arial" panose="020B0604020202020204" pitchFamily="34" charset="0"/>
              <a:buChar char="•"/>
            </a:pPr>
            <a:r>
              <a:rPr lang="en-US" sz="1300" dirty="0"/>
              <a:t>Paired symbols (), {}, [] can be nested, but </a:t>
            </a:r>
            <a:r>
              <a:rPr lang="en-US" sz="1200" kern="1200">
                <a:solidFill>
                  <a:schemeClr val="tx1"/>
                </a:solidFill>
                <a:effectLst/>
                <a:latin typeface="+mn-lt"/>
                <a:ea typeface="+mn-ea"/>
                <a:cs typeface="+mn-cs"/>
              </a:rPr>
              <a:t>open</a:t>
            </a:r>
            <a:r>
              <a:rPr lang="en-US" sz="1200" kern="1200" baseline="0">
                <a:solidFill>
                  <a:schemeClr val="tx1"/>
                </a:solidFill>
                <a:effectLst/>
                <a:latin typeface="+mn-lt"/>
                <a:ea typeface="+mn-ea"/>
                <a:cs typeface="+mn-cs"/>
              </a:rPr>
              <a:t> symbols</a:t>
            </a:r>
            <a:r>
              <a:rPr lang="en-US" sz="1200" kern="1200">
                <a:solidFill>
                  <a:schemeClr val="tx1"/>
                </a:solidFill>
                <a:effectLst/>
                <a:latin typeface="+mn-lt"/>
                <a:ea typeface="+mn-ea"/>
                <a:cs typeface="+mn-cs"/>
              </a:rPr>
              <a:t> </a:t>
            </a:r>
            <a:r>
              <a:rPr lang="en-US" sz="1300" dirty="0"/>
              <a:t>must opens</a:t>
            </a:r>
            <a:r>
              <a:rPr lang="en-US" sz="1300"/>
              <a:t> must match </a:t>
            </a:r>
            <a:r>
              <a:rPr lang="en-US" sz="1200" kern="1200">
                <a:solidFill>
                  <a:schemeClr val="tx1"/>
                </a:solidFill>
                <a:effectLst/>
                <a:latin typeface="+mn-lt"/>
                <a:ea typeface="+mn-ea"/>
                <a:cs typeface="+mn-cs"/>
              </a:rPr>
              <a:t>close</a:t>
            </a:r>
            <a:r>
              <a:rPr lang="en-US" sz="1200" kern="1200" baseline="0">
                <a:solidFill>
                  <a:schemeClr val="tx1"/>
                </a:solidFill>
                <a:effectLst/>
                <a:latin typeface="+mn-lt"/>
                <a:ea typeface="+mn-ea"/>
                <a:cs typeface="+mn-cs"/>
              </a:rPr>
              <a:t> symbols.</a:t>
            </a:r>
            <a:r>
              <a:rPr lang="en-US" sz="1300" dirty="0"/>
              <a:t>closed</a:t>
            </a:r>
          </a:p>
          <a:p>
            <a:pPr marL="185766" indent="-185766">
              <a:buFont typeface="Arial" panose="020B0604020202020204" pitchFamily="34" charset="0"/>
              <a:buChar char="•"/>
            </a:pPr>
            <a:r>
              <a:rPr lang="en-US" sz="1300" dirty="0"/>
              <a:t>Indentation is important and meaningful. Python doesn't use end statements for control structures. It uses indentation. The convention is to use four spaces. Spaces and tabs should not be mixed for indentation</a:t>
            </a:r>
            <a:r>
              <a:rPr lang="en-US" sz="1200" kern="1200">
                <a:solidFill>
                  <a:schemeClr val="tx1"/>
                </a:solidFill>
                <a:effectLst/>
                <a:latin typeface="+mn-lt"/>
                <a:ea typeface="+mn-ea"/>
                <a:cs typeface="+mn-cs"/>
              </a:rPr>
              <a:t>,</a:t>
            </a:r>
            <a:r>
              <a:rPr lang="en-US" sz="1200" kern="1200" baseline="0">
                <a:solidFill>
                  <a:schemeClr val="tx1"/>
                </a:solidFill>
                <a:effectLst/>
                <a:latin typeface="+mn-lt"/>
                <a:ea typeface="+mn-ea"/>
                <a:cs typeface="+mn-cs"/>
              </a:rPr>
              <a:t> and four spaces are recommended for each indented block</a:t>
            </a:r>
            <a:r>
              <a:rPr lang="en-US" sz="1300" dirty="0"/>
              <a: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a:p>
        </p:txBody>
      </p:sp>
    </p:spTree>
    <p:extLst>
      <p:ext uri="{BB962C8B-B14F-4D97-AF65-F5344CB8AC3E}">
        <p14:creationId xmlns:p14="http://schemas.microsoft.com/office/powerpoint/2010/main" val="907722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It may or may not be necessary to go through these slides prior to the lab. You may decide the students know enough to work independently from the lab document</a:t>
            </a:r>
            <a:r>
              <a:rPr lang="en-US" sz="1200" kern="1200" dirty="0">
                <a:solidFill>
                  <a:schemeClr val="tx1"/>
                </a:solidFill>
                <a:effectLst/>
                <a:latin typeface="+mn-lt"/>
                <a:ea typeface="+mn-ea"/>
                <a:cs typeface="+mn-cs"/>
              </a:rPr>
              <a:t> alone.</a:t>
            </a:r>
          </a:p>
          <a:p>
            <a:endParaRPr lang="en-US" sz="1300" dirty="0"/>
          </a:p>
          <a:p>
            <a:r>
              <a:rPr lang="en-US" sz="1300" dirty="0"/>
              <a:t>Before we get started, we should configure IDLE so that the script and shell windows are a little wider. This will allow our inventory tables to display better. Please open IDLE, go to the </a:t>
            </a:r>
            <a:r>
              <a:rPr lang="en-US" sz="1300" b="1" dirty="0"/>
              <a:t>Options</a:t>
            </a:r>
            <a:r>
              <a:rPr lang="en-US" sz="1300" dirty="0"/>
              <a:t> menu, and select the </a:t>
            </a:r>
            <a:r>
              <a:rPr lang="en-US" sz="1300" b="1" dirty="0"/>
              <a:t>General</a:t>
            </a:r>
            <a:r>
              <a:rPr lang="en-US" sz="1300" dirty="0"/>
              <a:t> tab. In the </a:t>
            </a:r>
            <a:r>
              <a:rPr lang="en-US" sz="1300" b="1" dirty="0"/>
              <a:t>Initial Window Size</a:t>
            </a:r>
            <a:r>
              <a:rPr lang="en-US" sz="1300" dirty="0"/>
              <a:t> </a:t>
            </a:r>
            <a:r>
              <a:rPr lang="en-US" sz="1200" kern="1200" dirty="0" err="1">
                <a:solidFill>
                  <a:schemeClr val="tx1"/>
                </a:solidFill>
                <a:effectLst/>
                <a:latin typeface="+mn-lt"/>
                <a:ea typeface="+mn-ea"/>
                <a:cs typeface="+mn-cs"/>
              </a:rPr>
              <a:t>field</a:t>
            </a:r>
            <a:r>
              <a:rPr lang="en-US" sz="1300" dirty="0" err="1"/>
              <a:t>dialog</a:t>
            </a:r>
            <a:r>
              <a:rPr lang="en-US" sz="1300" dirty="0"/>
              <a:t>, configure </a:t>
            </a:r>
            <a:r>
              <a:rPr lang="en-US" sz="1200" kern="1200" dirty="0">
                <a:solidFill>
                  <a:schemeClr val="tx1"/>
                </a:solidFill>
                <a:effectLst/>
                <a:latin typeface="+mn-lt"/>
                <a:ea typeface="+mn-ea"/>
                <a:cs typeface="+mn-cs"/>
              </a:rPr>
              <a:t>the </a:t>
            </a:r>
            <a:r>
              <a:rPr lang="en-US" sz="1300" dirty="0"/>
              <a:t>width of the </a:t>
            </a:r>
            <a:r>
              <a:rPr lang="en-US" sz="1200" kern="1200" dirty="0">
                <a:solidFill>
                  <a:schemeClr val="tx1"/>
                </a:solidFill>
                <a:effectLst/>
                <a:latin typeface="+mn-lt"/>
                <a:ea typeface="+mn-ea"/>
                <a:cs typeface="+mn-cs"/>
              </a:rPr>
              <a:t>window </a:t>
            </a:r>
            <a:r>
              <a:rPr lang="en-US" sz="1300" dirty="0"/>
              <a:t>windows to </a:t>
            </a:r>
            <a:r>
              <a:rPr lang="en-US" sz="1300" b="1" dirty="0"/>
              <a:t>100</a:t>
            </a:r>
            <a:r>
              <a:rPr lang="en-US" sz="1300" dirty="0"/>
              <a:t> characters. Click </a:t>
            </a:r>
            <a:r>
              <a:rPr lang="en-US" sz="1300" b="1" dirty="0"/>
              <a:t>Ok</a:t>
            </a:r>
            <a:r>
              <a:rPr lang="en-US" sz="1300" dirty="0"/>
              <a: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a:p>
        </p:txBody>
      </p:sp>
    </p:spTree>
    <p:extLst>
      <p:ext uri="{BB962C8B-B14F-4D97-AF65-F5344CB8AC3E}">
        <p14:creationId xmlns:p14="http://schemas.microsoft.com/office/powerpoint/2010/main" val="3385242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First, it is always a good idea to document your code. Documentation can include the name of the program, its purpose, the name of the person who created the program and the date of creation, etc. Python uses the </a:t>
            </a:r>
            <a:r>
              <a:rPr lang="en-US" sz="1300" b="1" dirty="0"/>
              <a:t>#</a:t>
            </a:r>
            <a:r>
              <a:rPr lang="en-US" sz="1300" dirty="0"/>
              <a:t> symbol for single-line comments, and three quotation marks (</a:t>
            </a:r>
            <a:r>
              <a:rPr lang="en-US" sz="1300" b="1" dirty="0"/>
              <a:t>"""</a:t>
            </a:r>
            <a:r>
              <a:rPr lang="en-US" sz="1300" dirty="0"/>
              <a:t>) to open and close multi-line comments.</a:t>
            </a:r>
          </a:p>
          <a:p>
            <a:endParaRPr lang="en-US" sz="1200" kern="1200" dirty="0">
              <a:solidFill>
                <a:schemeClr val="tx1"/>
              </a:solidFill>
              <a:effectLst/>
              <a:latin typeface="+mn-lt"/>
              <a:ea typeface="+mn-ea"/>
              <a:cs typeface="+mn-cs"/>
            </a:endParaRPr>
          </a:p>
          <a:p>
            <a:r>
              <a:rPr lang="en-US" sz="1300" dirty="0"/>
              <a:t>Most of the Python programs that we create in this course will use imported modules. Imported modules add functionality to the Python core. Many modules are included with the standard Python distribution, but others must be installed from a central repository using a package manager such as pip. This program will use the </a:t>
            </a:r>
            <a:r>
              <a:rPr lang="en-US" sz="1300" b="1" dirty="0"/>
              <a:t>json</a:t>
            </a:r>
            <a:r>
              <a:rPr lang="en-US" sz="1300" dirty="0"/>
              <a:t> and </a:t>
            </a:r>
            <a:r>
              <a:rPr lang="en-US" sz="1300" b="1" dirty="0"/>
              <a:t>requests</a:t>
            </a:r>
            <a:r>
              <a:rPr lang="en-US" sz="1300" dirty="0"/>
              <a:t> </a:t>
            </a:r>
            <a:r>
              <a:rPr lang="en-US" sz="1200" kern="1200" dirty="0" err="1">
                <a:solidFill>
                  <a:schemeClr val="tx1"/>
                </a:solidFill>
                <a:effectLst/>
                <a:latin typeface="+mn-lt"/>
                <a:ea typeface="+mn-ea"/>
                <a:cs typeface="+mn-cs"/>
              </a:rPr>
              <a:t>libraries</a:t>
            </a:r>
            <a:r>
              <a:rPr lang="en-US" sz="1300" dirty="0" err="1"/>
              <a:t>library</a:t>
            </a:r>
            <a:r>
              <a:rPr lang="en-US" sz="1300" dirty="0"/>
              <a:t>. Requests is not a distributed with Python, and must be installed with pip. To test to see if requests is installed, open a Python shell and type </a:t>
            </a:r>
            <a:r>
              <a:rPr lang="en-US" sz="1300" b="1" dirty="0"/>
              <a:t>import requests</a:t>
            </a:r>
            <a:r>
              <a:rPr lang="en-US" sz="1300" dirty="0"/>
              <a:t>. If no error occurs, then requests is installed and Python can find it. To see all the packages that are installed, type </a:t>
            </a:r>
            <a:r>
              <a:rPr lang="en-US" sz="1300" b="1" dirty="0"/>
              <a:t>help()</a:t>
            </a:r>
            <a:r>
              <a:rPr lang="en-US" sz="1300" dirty="0"/>
              <a:t> at the shell command line. This will put you into the Python help mode. At the help mode prompt, you can enter topics that you want to know more about. Type </a:t>
            </a:r>
            <a:r>
              <a:rPr lang="en-US" sz="1300" b="1" dirty="0"/>
              <a:t>modules</a:t>
            </a:r>
            <a:r>
              <a:rPr lang="en-US" sz="1300" dirty="0"/>
              <a:t> to see a list of the modules that are </a:t>
            </a:r>
            <a:r>
              <a:rPr lang="en-US" sz="1200" kern="1200" dirty="0">
                <a:solidFill>
                  <a:schemeClr val="tx1"/>
                </a:solidFill>
                <a:effectLst/>
                <a:latin typeface="+mn-lt"/>
                <a:ea typeface="+mn-ea"/>
                <a:cs typeface="+mn-cs"/>
              </a:rPr>
              <a:t>currently </a:t>
            </a:r>
            <a:r>
              <a:rPr lang="en-US" sz="1300" dirty="0"/>
              <a:t>available to Python.</a:t>
            </a:r>
          </a:p>
          <a:p>
            <a:endParaRPr lang="en-US" sz="1200" kern="1200" dirty="0">
              <a:solidFill>
                <a:schemeClr val="tx1"/>
              </a:solidFill>
              <a:effectLst/>
              <a:latin typeface="+mn-lt"/>
              <a:ea typeface="+mn-ea"/>
              <a:cs typeface="+mn-cs"/>
            </a:endParaRPr>
          </a:p>
          <a:p>
            <a:r>
              <a:rPr lang="en-US" sz="1300" dirty="0"/>
              <a:t>We also need to disable warnings from failed SSL certificate verification attempts. Enter the command shown in the slide to do so.</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a:p>
        </p:txBody>
      </p:sp>
    </p:spTree>
    <p:extLst>
      <p:ext uri="{BB962C8B-B14F-4D97-AF65-F5344CB8AC3E}">
        <p14:creationId xmlns:p14="http://schemas.microsoft.com/office/powerpoint/2010/main" val="389182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As we know from our use of Postman, we need to supply our requests with some required information. First, we need to provide the URI for the API endpoint. We do this by assigning a string containing the URI to the variable </a:t>
            </a:r>
            <a:r>
              <a:rPr lang="en-US" sz="1300" b="1" dirty="0" err="1"/>
              <a:t>api_url</a:t>
            </a:r>
            <a:r>
              <a:rPr lang="en-US" sz="1300" dirty="0"/>
              <a:t>. Next, we create a Python dictionary that contains a single key for the content-type and add the value we used in Postman</a:t>
            </a:r>
            <a:r>
              <a:rPr lang="en-US" sz="1300" b="1" dirty="0"/>
              <a:t>, application/</a:t>
            </a:r>
            <a:r>
              <a:rPr lang="en-US" sz="1300" b="1" dirty="0" err="1"/>
              <a:t>json</a:t>
            </a:r>
            <a:r>
              <a:rPr lang="en-US" sz="1300" dirty="0"/>
              <a:t>. Finally, we create a dictionary variable to hold the authentication information that we need to provide to the body of the request. The dictionary consists of two keys, one for </a:t>
            </a:r>
            <a:r>
              <a:rPr lang="en-US" sz="1300" b="1" dirty="0"/>
              <a:t>username</a:t>
            </a:r>
            <a:r>
              <a:rPr lang="en-US" sz="1300" dirty="0"/>
              <a:t> and one for </a:t>
            </a:r>
            <a:r>
              <a:rPr lang="en-US" sz="1300" b="1" dirty="0"/>
              <a:t>password</a:t>
            </a:r>
            <a:r>
              <a:rPr lang="en-US" sz="1300" dirty="0"/>
              <a:t>. Use the same credentials that we used to login to the sandbox. The formatting is the same as we used in Postman. Be careful of your punctuation.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a:p>
        </p:txBody>
      </p:sp>
    </p:spTree>
    <p:extLst>
      <p:ext uri="{BB962C8B-B14F-4D97-AF65-F5344CB8AC3E}">
        <p14:creationId xmlns:p14="http://schemas.microsoft.com/office/powerpoint/2010/main" val="256474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list of things that we need installed on your computer so that we can do our hands-on tasks was distributed to you all before the workshop. I want to check that we have these things. We really don't have the time to pull back and let you install them now.</a:t>
            </a:r>
          </a:p>
          <a:p>
            <a:endParaRPr lang="en-US" sz="1300" dirty="0"/>
          </a:p>
          <a:p>
            <a:endParaRPr lang="en-US" sz="1200" kern="1200" dirty="0">
              <a:solidFill>
                <a:schemeClr val="tx1"/>
              </a:solidFill>
              <a:effectLst/>
              <a:latin typeface="+mn-lt"/>
              <a:ea typeface="+mn-ea"/>
              <a:cs typeface="+mn-cs"/>
            </a:endParaRPr>
          </a:p>
          <a:p>
            <a:r>
              <a:rPr lang="en-US" sz="1300" dirty="0"/>
              <a:t>First, has everyone been able to install IDLE and Python 3? Python 3 should be in your path environment variables so that Python can locate the modules that you need to find. You can test this by opening </a:t>
            </a:r>
            <a:r>
              <a:rPr lang="en-US" sz="1200" kern="1200" dirty="0" err="1">
                <a:solidFill>
                  <a:schemeClr val="tx1"/>
                </a:solidFill>
                <a:effectLst/>
                <a:latin typeface="+mn-lt"/>
                <a:ea typeface="+mn-ea"/>
                <a:cs typeface="+mn-cs"/>
              </a:rPr>
              <a:t>opening</a:t>
            </a:r>
            <a:r>
              <a:rPr lang="en-US" sz="1200" kern="1200" dirty="0">
                <a:solidFill>
                  <a:schemeClr val="tx1"/>
                </a:solidFill>
                <a:effectLst/>
                <a:latin typeface="+mn-lt"/>
                <a:ea typeface="+mn-ea"/>
                <a:cs typeface="+mn-cs"/>
              </a:rPr>
              <a:t> </a:t>
            </a:r>
            <a:r>
              <a:rPr lang="en-US" sz="1300" dirty="0"/>
              <a:t>a command window and typing </a:t>
            </a:r>
            <a:r>
              <a:rPr lang="en-US" sz="1300" b="1" dirty="0"/>
              <a:t>python</a:t>
            </a:r>
            <a:r>
              <a:rPr lang="en-US" sz="1300" dirty="0"/>
              <a:t>. The prompt should change to the Python prompt. If you get an error, Python needs to be reinstalled and included in your path.</a:t>
            </a:r>
          </a:p>
          <a:p>
            <a:endParaRPr lang="en-US" sz="1200" kern="1200" dirty="0">
              <a:solidFill>
                <a:schemeClr val="tx1"/>
              </a:solidFill>
              <a:effectLst/>
              <a:latin typeface="+mn-lt"/>
              <a:ea typeface="+mn-ea"/>
              <a:cs typeface="+mn-cs"/>
            </a:endParaRPr>
          </a:p>
          <a:p>
            <a:r>
              <a:rPr lang="en-US" sz="1300" dirty="0"/>
              <a:t>Two Python modules needed to be installed using the PIP package manager. Were you able to get </a:t>
            </a:r>
            <a:r>
              <a:rPr lang="en-US" sz="1300" b="1" dirty="0"/>
              <a:t>requests</a:t>
            </a:r>
            <a:r>
              <a:rPr lang="en-US" sz="1300" dirty="0"/>
              <a:t> and </a:t>
            </a:r>
            <a:r>
              <a:rPr lang="en-US" sz="1300" b="1" dirty="0"/>
              <a:t>tabulate</a:t>
            </a:r>
            <a:r>
              <a:rPr lang="en-US" sz="1300" dirty="0"/>
              <a:t> installed?</a:t>
            </a:r>
          </a:p>
          <a:p>
            <a:endParaRPr lang="en-US" sz="1200" kern="1200" dirty="0">
              <a:solidFill>
                <a:schemeClr val="tx1"/>
              </a:solidFill>
              <a:effectLst/>
              <a:latin typeface="+mn-lt"/>
              <a:ea typeface="+mn-ea"/>
              <a:cs typeface="+mn-cs"/>
            </a:endParaRPr>
          </a:p>
          <a:p>
            <a:r>
              <a:rPr lang="en-US" sz="1300" dirty="0"/>
              <a:t>Finally, we need Postman for the workshop. Do you all have a working </a:t>
            </a:r>
            <a:r>
              <a:rPr lang="en-US" sz="1200" kern="1200" dirty="0">
                <a:solidFill>
                  <a:schemeClr val="tx1"/>
                </a:solidFill>
                <a:effectLst/>
                <a:latin typeface="+mn-lt"/>
                <a:ea typeface="+mn-ea"/>
                <a:cs typeface="+mn-cs"/>
              </a:rPr>
              <a:t>a </a:t>
            </a:r>
            <a:r>
              <a:rPr lang="en-US" sz="1300" dirty="0"/>
              <a:t>version of the Postman application?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a:p>
        </p:txBody>
      </p:sp>
    </p:spTree>
    <p:extLst>
      <p:ext uri="{BB962C8B-B14F-4D97-AF65-F5344CB8AC3E}">
        <p14:creationId xmlns:p14="http://schemas.microsoft.com/office/powerpoint/2010/main" val="2770472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most important part of this program is the code that actually makes the request to the API using the </a:t>
            </a:r>
            <a:r>
              <a:rPr lang="en-US" sz="1300" b="1" dirty="0" err="1"/>
              <a:t>requests.post</a:t>
            </a:r>
            <a:r>
              <a:rPr lang="en-US" sz="1300" b="1" dirty="0"/>
              <a:t>()</a:t>
            </a:r>
            <a:r>
              <a:rPr lang="en-US" sz="1300" dirty="0"/>
              <a:t> method. The requests module also has methods for GET and PUT, etc. We provide the method with the URL, JSON body, and headers variable as arguments. We also are required to set </a:t>
            </a:r>
            <a:r>
              <a:rPr lang="en-US" sz="1300" b="1" dirty="0"/>
              <a:t>verify</a:t>
            </a:r>
            <a:r>
              <a:rPr lang="en-US" sz="1300" dirty="0"/>
              <a:t> to False </a:t>
            </a:r>
            <a:r>
              <a:rPr lang="en-US" sz="1300" dirty="0">
                <a:solidFill>
                  <a:schemeClr val="tx1">
                    <a:lumMod val="50000"/>
                  </a:schemeClr>
                </a:solidFill>
              </a:rPr>
              <a:t>(ok for learning, NOT OK in production!)</a:t>
            </a:r>
            <a:r>
              <a:rPr lang="en-US" sz="1300"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300" dirty="0"/>
              <a:t>Python dictionaries are not identical to JSON data structures. We use the </a:t>
            </a:r>
            <a:r>
              <a:rPr lang="en-US" sz="1300" b="1" dirty="0" err="1"/>
              <a:t>json.dumps</a:t>
            </a:r>
            <a:r>
              <a:rPr lang="en-US" sz="1300" b="1" dirty="0"/>
              <a:t>()</a:t>
            </a:r>
            <a:r>
              <a:rPr lang="en-US" sz="1300" dirty="0"/>
              <a:t> method to convert the Python dictionary to JSON format. We provide it with the </a:t>
            </a:r>
            <a:r>
              <a:rPr lang="en-US" sz="1300" b="1" dirty="0" err="1"/>
              <a:t>body_json</a:t>
            </a:r>
            <a:r>
              <a:rPr lang="en-US" sz="1300" dirty="0"/>
              <a:t> variable as it's argument.</a:t>
            </a:r>
          </a:p>
          <a:p>
            <a:endParaRPr lang="en-US" sz="1200" kern="1200" dirty="0">
              <a:solidFill>
                <a:schemeClr val="tx1"/>
              </a:solidFill>
              <a:effectLst/>
              <a:latin typeface="+mn-lt"/>
              <a:ea typeface="+mn-ea"/>
              <a:cs typeface="+mn-cs"/>
            </a:endParaRPr>
          </a:p>
          <a:p>
            <a:r>
              <a:rPr lang="en-US" sz="1300" dirty="0"/>
              <a:t>Finally, we assigned the </a:t>
            </a:r>
            <a:r>
              <a:rPr lang="en-US" sz="1200" kern="1200" dirty="0">
                <a:solidFill>
                  <a:schemeClr val="tx1"/>
                </a:solidFill>
                <a:effectLst/>
                <a:latin typeface="+mn-lt"/>
                <a:ea typeface="+mn-ea"/>
                <a:cs typeface="+mn-cs"/>
              </a:rPr>
              <a:t>response from the </a:t>
            </a:r>
            <a:r>
              <a:rPr lang="en-US" sz="1300" dirty="0"/>
              <a:t>API response data to the </a:t>
            </a:r>
            <a:r>
              <a:rPr lang="en-US" sz="1300" b="1" dirty="0"/>
              <a:t>resp</a:t>
            </a:r>
            <a:r>
              <a:rPr lang="en-US" sz="1300" dirty="0"/>
              <a:t> variable. We work with that variable in the next step.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a:p>
        </p:txBody>
      </p:sp>
    </p:spTree>
    <p:extLst>
      <p:ext uri="{BB962C8B-B14F-4D97-AF65-F5344CB8AC3E}">
        <p14:creationId xmlns:p14="http://schemas.microsoft.com/office/powerpoint/2010/main" val="158700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JSON that is returned by the </a:t>
            </a:r>
            <a:r>
              <a:rPr lang="en-US" sz="1300" b="1" dirty="0"/>
              <a:t>/ticket</a:t>
            </a:r>
            <a:r>
              <a:rPr lang="en-US" sz="1300" dirty="0"/>
              <a:t> endpoint contains the service ticket number as the value for one of the keys in the JSON array. A quick look at the structure in JSON Viewer will help us understand how to tell Python to extract the value of the service ticket and put it into a variable.</a:t>
            </a:r>
          </a:p>
          <a:p>
            <a:endParaRPr lang="en-US" sz="1200" kern="1200" dirty="0">
              <a:solidFill>
                <a:schemeClr val="tx1"/>
              </a:solidFill>
              <a:effectLst/>
              <a:latin typeface="+mn-lt"/>
              <a:ea typeface="+mn-ea"/>
              <a:cs typeface="+mn-cs"/>
            </a:endParaRPr>
          </a:p>
          <a:p>
            <a:r>
              <a:rPr lang="en-US" sz="1300" dirty="0"/>
              <a:t>As you can see from the slide, we have pasted an example of the </a:t>
            </a:r>
            <a:r>
              <a:rPr lang="en-US" sz="1200" kern="1200" dirty="0">
                <a:solidFill>
                  <a:schemeClr val="tx1"/>
                </a:solidFill>
                <a:effectLst/>
                <a:latin typeface="+mn-lt"/>
                <a:ea typeface="+mn-ea"/>
                <a:cs typeface="+mn-cs"/>
              </a:rPr>
              <a:t>service ticket </a:t>
            </a:r>
            <a:r>
              <a:rPr lang="en-US" sz="1300" dirty="0"/>
              <a:t>JSON into JSON Viewer and rendered it as a tree. We can see that the JSON array has two keys, the </a:t>
            </a:r>
            <a:r>
              <a:rPr lang="en-US" sz="1300" b="1" dirty="0"/>
              <a:t>response</a:t>
            </a:r>
            <a:r>
              <a:rPr lang="en-US" sz="1300" dirty="0"/>
              <a:t> and </a:t>
            </a:r>
            <a:r>
              <a:rPr lang="en-US" sz="1300" b="1" dirty="0"/>
              <a:t>version</a:t>
            </a:r>
            <a:r>
              <a:rPr lang="en-US" sz="1300" dirty="0"/>
              <a:t>. The response key holds the </a:t>
            </a:r>
            <a:r>
              <a:rPr lang="en-US" sz="1300" b="1" dirty="0" err="1"/>
              <a:t>serviceTicket</a:t>
            </a:r>
            <a:r>
              <a:rPr lang="en-US" sz="1300" dirty="0"/>
              <a:t> key and two others. We convert the JSON formatted data into Python format with the </a:t>
            </a:r>
            <a:r>
              <a:rPr lang="en-US" sz="1300" dirty="0" err="1"/>
              <a:t>json</a:t>
            </a:r>
            <a:r>
              <a:rPr lang="en-US" sz="1300" dirty="0"/>
              <a:t> method of the response object. With the variable </a:t>
            </a:r>
            <a:r>
              <a:rPr lang="en-US" sz="1300" b="1" dirty="0" err="1"/>
              <a:t>response_json</a:t>
            </a:r>
            <a:r>
              <a:rPr lang="en-US" sz="1300" dirty="0"/>
              <a:t> holding the data in Python format, we would use the statement shown to assign the service ticket value to a variable called </a:t>
            </a:r>
            <a:r>
              <a:rPr lang="en-US" sz="1300" dirty="0" err="1"/>
              <a:t>serviceTicket</a:t>
            </a:r>
            <a:r>
              <a:rPr lang="en-US" sz="1300" dirty="0"/>
              <a:t>. We can </a:t>
            </a:r>
            <a:r>
              <a:rPr lang="en-US" sz="1200" kern="1200" dirty="0">
                <a:solidFill>
                  <a:schemeClr val="tx1"/>
                </a:solidFill>
                <a:effectLst/>
                <a:latin typeface="+mn-lt"/>
                <a:ea typeface="+mn-ea"/>
                <a:cs typeface="+mn-cs"/>
              </a:rPr>
              <a:t>now </a:t>
            </a:r>
            <a:r>
              <a:rPr lang="en-US" sz="1300" dirty="0"/>
              <a:t>supply that variable to requests </a:t>
            </a:r>
            <a:r>
              <a:rPr lang="en-US" sz="1200" kern="1200" dirty="0">
                <a:solidFill>
                  <a:schemeClr val="tx1"/>
                </a:solidFill>
                <a:effectLst/>
                <a:latin typeface="+mn-lt"/>
                <a:ea typeface="+mn-ea"/>
                <a:cs typeface="+mn-cs"/>
              </a:rPr>
              <a:t>made </a:t>
            </a:r>
            <a:r>
              <a:rPr lang="en-US" sz="1300" dirty="0"/>
              <a:t>to other API endpoints that require a service ticket</a:t>
            </a:r>
            <a:r>
              <a:rPr lang="en-US" sz="1200" kern="1200" dirty="0">
                <a:solidFill>
                  <a:schemeClr val="tx1"/>
                </a:solidFill>
                <a:effectLst/>
                <a:latin typeface="+mn-lt"/>
                <a:ea typeface="+mn-ea"/>
                <a:cs typeface="+mn-cs"/>
              </a:rPr>
              <a:t> value</a:t>
            </a:r>
            <a:r>
              <a:rPr lang="en-US" sz="1300" dirty="0"/>
              <a: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a:p>
        </p:txBody>
      </p:sp>
    </p:spTree>
    <p:extLst>
      <p:ext uri="{BB962C8B-B14F-4D97-AF65-F5344CB8AC3E}">
        <p14:creationId xmlns:p14="http://schemas.microsoft.com/office/powerpoint/2010/main" val="2165501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 </a:t>
            </a:r>
            <a:r>
              <a:rPr lang="en-US" sz="1300" dirty="0"/>
              <a:t>It is possible, even likely, that some of the participants will struggle to get this program to run. You should survey the participants to determine whether a majority of the participants are struggling or just a few. Instead of holding up the workshop by trying to help those few, you may need to decide to move on. You can instruct the students to compare their work to the solution files, either the </a:t>
            </a:r>
            <a:r>
              <a:rPr lang="en-US" sz="1200" b="1" kern="1200" dirty="0">
                <a:solidFill>
                  <a:schemeClr val="tx1"/>
                </a:solidFill>
                <a:effectLst/>
                <a:latin typeface="+mn-lt"/>
                <a:ea typeface="+mn-ea"/>
                <a:cs typeface="+mn-cs"/>
              </a:rPr>
              <a:t>01_sol_get_ticket.py</a:t>
            </a:r>
            <a:r>
              <a:rPr lang="en-US" sz="1200" kern="1200" dirty="0">
                <a:solidFill>
                  <a:schemeClr val="tx1"/>
                </a:solidFill>
                <a:effectLst/>
                <a:latin typeface="+mn-lt"/>
                <a:ea typeface="+mn-ea"/>
                <a:cs typeface="+mn-cs"/>
              </a:rPr>
              <a:t> </a:t>
            </a:r>
            <a:r>
              <a:rPr lang="en-US" sz="1300" b="1" dirty="0"/>
              <a:t>get_ticket.py</a:t>
            </a:r>
            <a:r>
              <a:rPr lang="en-US" sz="1300" dirty="0"/>
              <a:t> or for the </a:t>
            </a:r>
            <a:r>
              <a:rPr lang="en-US" sz="1300" b="1" dirty="0"/>
              <a:t>apic_em_functions_sol.py</a:t>
            </a:r>
            <a:r>
              <a:rPr lang="en-US" sz="1300" dirty="0"/>
              <a:t> file. In addition, in order prevent losing the </a:t>
            </a:r>
            <a:r>
              <a:rPr lang="en-US" sz="1300" b="1" dirty="0"/>
              <a:t>apic_em_functions_sol.py</a:t>
            </a:r>
            <a:r>
              <a:rPr lang="en-US" sz="1300" dirty="0"/>
              <a:t> file, students should be instructed to name their functions file </a:t>
            </a:r>
            <a:r>
              <a:rPr lang="en-US" sz="1300" b="1" dirty="0"/>
              <a:t>my_apic_em_functions.py</a:t>
            </a:r>
            <a:r>
              <a:rPr lang="en-US" sz="1300" dirty="0"/>
              <a:t>. Depending on student success, they may import either their functions file or the solutions function file in lab 4.</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In this section of the code, we do two things. We will get the response code for the service ticket request and display it, and we will extract the service ticket number from the JSON as was discussed in the previous slide.</a:t>
            </a:r>
          </a:p>
          <a:p>
            <a:endParaRPr lang="en-US" sz="1200" kern="1200" dirty="0">
              <a:solidFill>
                <a:schemeClr val="tx1"/>
              </a:solidFill>
              <a:effectLst/>
              <a:latin typeface="+mn-lt"/>
              <a:ea typeface="+mn-ea"/>
              <a:cs typeface="+mn-cs"/>
            </a:endParaRPr>
          </a:p>
          <a:p>
            <a:r>
              <a:rPr lang="en-US" sz="1300" dirty="0"/>
              <a:t>First, because the variable that we created is an object that holds JSON response data we can use the </a:t>
            </a:r>
            <a:r>
              <a:rPr lang="en-US" sz="1300" b="1" dirty="0" err="1"/>
              <a:t>status_code</a:t>
            </a:r>
            <a:r>
              <a:rPr lang="en-US" sz="1300" dirty="0"/>
              <a:t> method from the request library to easily get the response code and put it into a variable called status. We then use the </a:t>
            </a:r>
            <a:r>
              <a:rPr lang="en-US" sz="1300" b="1" dirty="0"/>
              <a:t>print</a:t>
            </a:r>
            <a:r>
              <a:rPr lang="en-US" sz="1300" dirty="0"/>
              <a:t> function to display a text string and the code. This will help users understand the status of the request if it fails.</a:t>
            </a:r>
          </a:p>
          <a:p>
            <a:endParaRPr lang="en-US" sz="1200" kern="1200" dirty="0">
              <a:solidFill>
                <a:schemeClr val="tx1"/>
              </a:solidFill>
              <a:effectLst/>
              <a:latin typeface="+mn-lt"/>
              <a:ea typeface="+mn-ea"/>
              <a:cs typeface="+mn-cs"/>
            </a:endParaRPr>
          </a:p>
          <a:p>
            <a:r>
              <a:rPr lang="en-US" sz="1300" dirty="0"/>
              <a:t>We then convert the JSON in the </a:t>
            </a:r>
            <a:r>
              <a:rPr lang="en-US" sz="1300" b="1" dirty="0" err="1"/>
              <a:t>resp</a:t>
            </a:r>
            <a:r>
              <a:rPr lang="en-US" sz="1300" dirty="0"/>
              <a:t> variable by using the </a:t>
            </a:r>
            <a:r>
              <a:rPr lang="en-US" sz="1300" b="1" dirty="0" err="1"/>
              <a:t>json</a:t>
            </a:r>
            <a:r>
              <a:rPr lang="en-US" sz="1300" b="1" dirty="0"/>
              <a:t>()</a:t>
            </a:r>
            <a:r>
              <a:rPr lang="en-US" sz="1300" dirty="0"/>
              <a:t> decoder method that is included in the requests module. We put the resulting Python object into a variable called </a:t>
            </a:r>
            <a:r>
              <a:rPr lang="en-US" sz="1300" b="1" dirty="0" err="1"/>
              <a:t>response_json</a:t>
            </a:r>
            <a:r>
              <a:rPr lang="en-US" sz="1300" dirty="0"/>
              <a:t>. We extract the service ticket variable by selecting the value of the </a:t>
            </a:r>
            <a:r>
              <a:rPr lang="en-US" sz="1300" b="1" dirty="0" err="1"/>
              <a:t>serviceTicket</a:t>
            </a:r>
            <a:r>
              <a:rPr lang="en-US" sz="1300" dirty="0"/>
              <a:t> key of the </a:t>
            </a:r>
            <a:r>
              <a:rPr lang="en-US" sz="1300" b="1" dirty="0"/>
              <a:t>response</a:t>
            </a:r>
            <a:r>
              <a:rPr lang="en-US" sz="1300" dirty="0"/>
              <a:t> object. We then print a string that identifies the contents of the </a:t>
            </a:r>
            <a:r>
              <a:rPr lang="en-US" sz="1300" b="1" dirty="0" err="1"/>
              <a:t>serviceTicket</a:t>
            </a:r>
            <a:r>
              <a:rPr lang="en-US" sz="1300" dirty="0"/>
              <a:t> variable and displays it on the screen.</a:t>
            </a:r>
          </a:p>
          <a:p>
            <a:endParaRPr lang="en-US" sz="1200" kern="1200" dirty="0">
              <a:solidFill>
                <a:schemeClr val="tx1"/>
              </a:solidFill>
              <a:effectLst/>
              <a:latin typeface="+mn-lt"/>
              <a:ea typeface="+mn-ea"/>
              <a:cs typeface="+mn-cs"/>
            </a:endParaRPr>
          </a:p>
          <a:p>
            <a:r>
              <a:rPr lang="en-US" sz="1300" dirty="0"/>
              <a:t>This is our first Python program that accesses the APIC-EM API. It is small, but essential to any further access to the API. Save your file, but keep it open.</a:t>
            </a:r>
          </a:p>
          <a:p>
            <a:r>
              <a:rPr lang="en-US" sz="1300" dirty="0"/>
              <a:t>Save your file as </a:t>
            </a:r>
            <a:r>
              <a:rPr lang="en-US" sz="1300" b="1" dirty="0"/>
              <a:t>get_ticket.py</a:t>
            </a:r>
            <a:r>
              <a:rPr lang="en-US" sz="1300" dirty="0"/>
              <a:t>. IDLE debugs your code before you save it. If you get an error when trying to save the file, check the most likely causes of the error that we discussed earlier. After saving, run the file. Additional errors may result. Check your code again or compare it to the </a:t>
            </a:r>
            <a:r>
              <a:rPr lang="en-US" sz="1300" b="1" dirty="0"/>
              <a:t>01_get_ticket_sol.py</a:t>
            </a:r>
            <a:r>
              <a:rPr lang="en-US" sz="1300" dirty="0"/>
              <a:t> file that is in your course files folder.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a:p>
        </p:txBody>
      </p:sp>
    </p:spTree>
    <p:extLst>
      <p:ext uri="{BB962C8B-B14F-4D97-AF65-F5344CB8AC3E}">
        <p14:creationId xmlns:p14="http://schemas.microsoft.com/office/powerpoint/2010/main" val="1360276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Reusing code that has already been created is an important skill for developers. This saves time and makes the job far more efficient. One way to do this is to create Python files that contain reusable software tools that make life much easier. </a:t>
            </a:r>
            <a:r>
              <a:rPr lang="en-US" sz="1200" kern="1200" dirty="0">
                <a:solidFill>
                  <a:schemeClr val="tx1"/>
                </a:solidFill>
                <a:effectLst/>
                <a:latin typeface="+mn-lt"/>
                <a:ea typeface="+mn-ea"/>
                <a:cs typeface="+mn-cs"/>
              </a:rPr>
              <a:t>Create </a:t>
            </a:r>
            <a:r>
              <a:rPr lang="en-US" sz="1300" dirty="0"/>
              <a:t>Open a new file in IDLE and name it </a:t>
            </a:r>
            <a:r>
              <a:rPr lang="en-US" sz="1300" b="1" dirty="0"/>
              <a:t>my_apic_em_functions.py</a:t>
            </a:r>
            <a:r>
              <a:rPr lang="en-US" sz="1300" dirty="0"/>
              <a:t>. This file will hold our new function and other functions that we will create for reuse in our other labs. Select the entire contents of your service ticket program and copy and paste it into your new file. </a:t>
            </a:r>
            <a:r>
              <a:rPr lang="en-US" sz="1200" kern="1200" dirty="0">
                <a:solidFill>
                  <a:schemeClr val="tx1"/>
                </a:solidFill>
                <a:effectLst/>
                <a:latin typeface="+mn-lt"/>
                <a:ea typeface="+mn-ea"/>
                <a:cs typeface="+mn-cs"/>
              </a:rPr>
              <a:t>Save and close </a:t>
            </a:r>
            <a:r>
              <a:rPr lang="en-US" sz="1300" dirty="0"/>
              <a:t>Close your program, leaving the new functions file open.</a:t>
            </a:r>
          </a:p>
          <a:p>
            <a:endParaRPr lang="en-US" sz="1200" kern="1200" dirty="0">
              <a:solidFill>
                <a:schemeClr val="tx1"/>
              </a:solidFill>
              <a:effectLst/>
              <a:latin typeface="+mn-lt"/>
              <a:ea typeface="+mn-ea"/>
              <a:cs typeface="+mn-cs"/>
            </a:endParaRPr>
          </a:p>
          <a:p>
            <a:r>
              <a:rPr lang="en-US" sz="1300" dirty="0"/>
              <a:t>In order to create a function, first define it using the </a:t>
            </a:r>
            <a:r>
              <a:rPr lang="en-US" sz="1300" b="1" dirty="0"/>
              <a:t>def</a:t>
            </a:r>
            <a:r>
              <a:rPr lang="en-US" sz="1300" dirty="0"/>
              <a:t> statement. Follow this statement with the function name followed by a set of parenthesis</a:t>
            </a:r>
            <a:r>
              <a:rPr lang="en-US" sz="1200" kern="1200" dirty="0">
                <a:solidFill>
                  <a:schemeClr val="tx1"/>
                </a:solidFill>
                <a:effectLst/>
                <a:latin typeface="+mn-lt"/>
                <a:ea typeface="+mn-ea"/>
                <a:cs typeface="+mn-cs"/>
              </a:rPr>
              <a:t> and a colon</a:t>
            </a:r>
            <a:r>
              <a:rPr lang="en-US" sz="1300" dirty="0"/>
              <a:t>. We will call this function </a:t>
            </a:r>
            <a:r>
              <a:rPr lang="en-US" sz="1300" b="1" dirty="0" err="1"/>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300" b="1" dirty="0"/>
              <a:t>()</a:t>
            </a:r>
            <a:r>
              <a:rPr lang="en-US" sz="1300" dirty="0"/>
              <a:t>. Enter this completed statement </a:t>
            </a:r>
            <a:r>
              <a:rPr lang="en-US" sz="1200" b="1" kern="1200" dirty="0">
                <a:solidFill>
                  <a:schemeClr val="tx1"/>
                </a:solidFill>
                <a:effectLst/>
                <a:latin typeface="+mn-lt"/>
                <a:ea typeface="+mn-ea"/>
                <a:cs typeface="+mn-cs"/>
              </a:rPr>
              <a:t>def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300" dirty="0"/>
              <a:t>several lines below the two import statements in your program.</a:t>
            </a:r>
          </a:p>
          <a:p>
            <a:endParaRPr lang="en-US" sz="1200" kern="1200" dirty="0">
              <a:solidFill>
                <a:schemeClr val="tx1"/>
              </a:solidFill>
              <a:effectLst/>
              <a:latin typeface="+mn-lt"/>
              <a:ea typeface="+mn-ea"/>
              <a:cs typeface="+mn-cs"/>
            </a:endParaRPr>
          </a:p>
          <a:p>
            <a:r>
              <a:rPr lang="en-US" sz="1300" dirty="0"/>
              <a:t>Another requirement for a function is that all the lines of code after the </a:t>
            </a:r>
            <a:r>
              <a:rPr lang="en-US" sz="1300" b="1" dirty="0"/>
              <a:t>def</a:t>
            </a:r>
            <a:r>
              <a:rPr lang="en-US" sz="1300" dirty="0"/>
              <a:t> statement be indented. You can do this by selecting everything below the </a:t>
            </a:r>
            <a:r>
              <a:rPr lang="en-US" sz="1300" b="1" dirty="0"/>
              <a:t>def</a:t>
            </a:r>
            <a:r>
              <a:rPr lang="en-US" sz="1300" dirty="0"/>
              <a:t> statement and selecting indent region from the IDLE </a:t>
            </a:r>
            <a:r>
              <a:rPr lang="en-US" sz="1300" b="1" dirty="0"/>
              <a:t>Format</a:t>
            </a:r>
            <a:r>
              <a:rPr lang="en-US" sz="1300" dirty="0"/>
              <a:t> menu.</a:t>
            </a:r>
          </a:p>
          <a:p>
            <a:endParaRPr lang="en-US" sz="1200" kern="1200" dirty="0">
              <a:solidFill>
                <a:schemeClr val="tx1"/>
              </a:solidFill>
              <a:effectLst/>
              <a:latin typeface="+mn-lt"/>
              <a:ea typeface="+mn-ea"/>
              <a:cs typeface="+mn-cs"/>
            </a:endParaRPr>
          </a:p>
          <a:p>
            <a:r>
              <a:rPr lang="en-US" sz="1300" dirty="0"/>
              <a:t>Finally, we want to return the service ticket value to whatever program calls the function. In this way, we can create a variable, assign the function call to it, and have the variable contain the </a:t>
            </a:r>
            <a:r>
              <a:rPr lang="en-US" sz="1300" b="1" dirty="0" err="1"/>
              <a:t>serviceTicket</a:t>
            </a:r>
            <a:r>
              <a:rPr lang="en-US" sz="1300" dirty="0"/>
              <a:t> that we can then supply to our </a:t>
            </a:r>
            <a:r>
              <a:rPr lang="en-US" sz="1200" kern="1200" dirty="0">
                <a:solidFill>
                  <a:schemeClr val="tx1"/>
                </a:solidFill>
                <a:effectLst/>
                <a:latin typeface="+mn-lt"/>
                <a:ea typeface="+mn-ea"/>
                <a:cs typeface="+mn-cs"/>
              </a:rPr>
              <a:t>other API </a:t>
            </a:r>
            <a:r>
              <a:rPr lang="en-US" sz="1300" dirty="0"/>
              <a:t>requests. To do this, just enter the </a:t>
            </a:r>
            <a:r>
              <a:rPr lang="en-US" sz="1300" b="1" dirty="0"/>
              <a:t>return </a:t>
            </a:r>
            <a:r>
              <a:rPr lang="en-US" sz="1300" b="1" dirty="0" err="1"/>
              <a:t>serviceTicket</a:t>
            </a:r>
            <a:r>
              <a:rPr lang="en-US" sz="1300" dirty="0"/>
              <a:t> statement as the last line in the function.</a:t>
            </a:r>
          </a:p>
          <a:p>
            <a:endParaRPr lang="en-US" sz="1200" kern="1200" dirty="0">
              <a:solidFill>
                <a:schemeClr val="tx1"/>
              </a:solidFill>
              <a:effectLst/>
              <a:latin typeface="+mn-lt"/>
              <a:ea typeface="+mn-ea"/>
              <a:cs typeface="+mn-cs"/>
            </a:endParaRPr>
          </a:p>
          <a:p>
            <a:r>
              <a:rPr lang="en-US" sz="1300" dirty="0"/>
              <a:t>Test your function by running your functions file in IDLE. The file will run, although nothing is displayed.  At the resulting </a:t>
            </a:r>
            <a:r>
              <a:rPr lang="en-US" sz="1200" kern="1200" dirty="0">
                <a:solidFill>
                  <a:schemeClr val="tx1"/>
                </a:solidFill>
                <a:effectLst/>
                <a:latin typeface="+mn-lt"/>
                <a:ea typeface="+mn-ea"/>
                <a:cs typeface="+mn-cs"/>
              </a:rPr>
              <a:t>Python </a:t>
            </a:r>
            <a:r>
              <a:rPr lang="en-US" sz="1300" dirty="0"/>
              <a:t>shell prompt, type </a:t>
            </a:r>
            <a:r>
              <a:rPr lang="en-US" sz="1300" b="1" dirty="0" err="1"/>
              <a:t>get_ticket</a:t>
            </a:r>
            <a:r>
              <a:rPr lang="en-US" sz="1300" b="1" dirty="0"/>
              <a:t>()</a:t>
            </a:r>
            <a:r>
              <a:rPr lang="en-US" sz="1300" dirty="0"/>
              <a:t>. You should see a service ticket number appear, just as if the </a:t>
            </a:r>
            <a:r>
              <a:rPr lang="en-US" sz="1300" b="1" dirty="0"/>
              <a:t>get_ticket.py</a:t>
            </a:r>
            <a:r>
              <a:rPr lang="en-US" sz="1300" dirty="0"/>
              <a:t> program were run.</a:t>
            </a:r>
          </a:p>
          <a:p>
            <a:endParaRPr lang="en-US" sz="1200" kern="1200" dirty="0">
              <a:solidFill>
                <a:schemeClr val="tx1"/>
              </a:solidFill>
              <a:effectLst/>
              <a:latin typeface="+mn-lt"/>
              <a:ea typeface="+mn-ea"/>
              <a:cs typeface="+mn-cs"/>
            </a:endParaRPr>
          </a:p>
          <a:p>
            <a:r>
              <a:rPr lang="en-US" sz="1300" b="1" dirty="0"/>
              <a:t>Note:</a:t>
            </a:r>
            <a:r>
              <a:rPr lang="en-US" sz="1300" dirty="0"/>
              <a:t> If you have problems running your </a:t>
            </a:r>
            <a:r>
              <a:rPr lang="en-US" sz="1300" dirty="0" err="1"/>
              <a:t>get_ticket</a:t>
            </a:r>
            <a:r>
              <a:rPr lang="en-US" sz="1300" dirty="0"/>
              <a:t> program or function, you may need to use the function that is already completed in the </a:t>
            </a:r>
            <a:r>
              <a:rPr lang="en-US" sz="1300" b="1" dirty="0"/>
              <a:t>apic_em_functions_sol.py</a:t>
            </a:r>
            <a:r>
              <a:rPr lang="en-US" sz="1300" dirty="0"/>
              <a:t> file in order to continue.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a:p>
        </p:txBody>
      </p:sp>
    </p:spTree>
    <p:extLst>
      <p:ext uri="{BB962C8B-B14F-4D97-AF65-F5344CB8AC3E}">
        <p14:creationId xmlns:p14="http://schemas.microsoft.com/office/powerpoint/2010/main" val="3687242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Now that we have created this first program, we will create three more. Two of these programs will display information about the hosts and devices in the APIC-EM network, and the final program will use the three programs created as functions to execute a path trace and show the results.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a:p>
        </p:txBody>
      </p:sp>
    </p:spTree>
    <p:extLst>
      <p:ext uri="{BB962C8B-B14F-4D97-AF65-F5344CB8AC3E}">
        <p14:creationId xmlns:p14="http://schemas.microsoft.com/office/powerpoint/2010/main" val="3587911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We will use Postman and JSON Viewer for this part of the lab.</a:t>
            </a:r>
          </a:p>
          <a:p>
            <a:endParaRPr lang="en-US" sz="1200" kern="1200" dirty="0">
              <a:solidFill>
                <a:schemeClr val="tx1"/>
              </a:solidFill>
              <a:effectLst/>
              <a:latin typeface="+mn-lt"/>
              <a:ea typeface="+mn-ea"/>
              <a:cs typeface="+mn-cs"/>
            </a:endParaRPr>
          </a:p>
          <a:p>
            <a:r>
              <a:rPr lang="en-US" sz="1300" dirty="0"/>
              <a:t>In a production network, the hosts on the network are constantly changing. From a security point of view it is very useful to know information about these hosts and where they connect. The APIC-EM keeps track of the hosts that are connected to the network, and this information can be periodically collected and processed by Python. In order to understand the requirements for the host inventory endpoint, we will quickly access it in Postman.</a:t>
            </a:r>
          </a:p>
          <a:p>
            <a:endParaRPr lang="en-US" sz="1200" kern="1200" dirty="0">
              <a:solidFill>
                <a:schemeClr val="tx1"/>
              </a:solidFill>
              <a:effectLst/>
              <a:latin typeface="+mn-lt"/>
              <a:ea typeface="+mn-ea"/>
              <a:cs typeface="+mn-cs"/>
            </a:endParaRPr>
          </a:p>
          <a:p>
            <a:r>
              <a:rPr lang="en-US" sz="1300" dirty="0"/>
              <a:t>Bring up Postman and add a new tab by clicking the plus-sign as shown. Select </a:t>
            </a:r>
            <a:r>
              <a:rPr lang="en-US" sz="1300" b="1" dirty="0"/>
              <a:t>GET</a:t>
            </a:r>
            <a:r>
              <a:rPr lang="en-US" sz="1300" dirty="0"/>
              <a:t> as the method, and enter in the URI. It is the same as the ticket URI, except that instead of pointing to the </a:t>
            </a:r>
            <a:r>
              <a:rPr lang="en-US" sz="1300" b="1" dirty="0"/>
              <a:t>/ticket</a:t>
            </a:r>
            <a:r>
              <a:rPr lang="en-US" sz="1300" dirty="0"/>
              <a:t> endpoint, it points to the </a:t>
            </a:r>
            <a:r>
              <a:rPr lang="en-US" sz="1300" b="1" dirty="0"/>
              <a:t>/host</a:t>
            </a:r>
            <a:r>
              <a:rPr lang="en-US" sz="1300" dirty="0"/>
              <a:t> endpoint.</a:t>
            </a:r>
          </a:p>
          <a:p>
            <a:endParaRPr lang="en-US" sz="1200" kern="1200" dirty="0">
              <a:solidFill>
                <a:schemeClr val="tx1"/>
              </a:solidFill>
              <a:effectLst/>
              <a:latin typeface="+mn-lt"/>
              <a:ea typeface="+mn-ea"/>
              <a:cs typeface="+mn-cs"/>
            </a:endParaRPr>
          </a:p>
          <a:p>
            <a:r>
              <a:rPr lang="en-US" sz="1300" dirty="0"/>
              <a:t>Return to the tab you created </a:t>
            </a:r>
            <a:r>
              <a:rPr lang="en-US" sz="1200" kern="1200">
                <a:solidFill>
                  <a:schemeClr val="tx1"/>
                </a:solidFill>
                <a:effectLst/>
                <a:latin typeface="+mn-lt"/>
                <a:ea typeface="+mn-ea"/>
                <a:cs typeface="+mn-cs"/>
              </a:rPr>
              <a:t>in the last lab </a:t>
            </a:r>
            <a:r>
              <a:rPr lang="en-US" sz="1300" dirty="0"/>
              <a:t>for the service ticket request and run it. Select the service ticket value, without the quotes, from the JSON that is returned. Switch back to the new tab. Click to create a new header key below the </a:t>
            </a:r>
            <a:r>
              <a:rPr lang="en-US" sz="1300" b="1" dirty="0"/>
              <a:t>Content-Type</a:t>
            </a:r>
            <a:r>
              <a:rPr lang="en-US" sz="1300" dirty="0"/>
              <a:t> header. Type in </a:t>
            </a:r>
            <a:r>
              <a:rPr lang="en-US" sz="1300" b="1" dirty="0"/>
              <a:t>X-</a:t>
            </a:r>
            <a:r>
              <a:rPr lang="en-US" sz="1300" b="1" dirty="0" err="1"/>
              <a:t>Auth</a:t>
            </a:r>
            <a:r>
              <a:rPr lang="en-US" sz="1300" b="1" dirty="0"/>
              <a:t>-Token</a:t>
            </a:r>
            <a:r>
              <a:rPr lang="en-US" sz="1200" b="1" kern="1200">
                <a:solidFill>
                  <a:schemeClr val="tx1"/>
                </a:solidFill>
                <a:effectLst/>
                <a:latin typeface="+mn-lt"/>
                <a:ea typeface="+mn-ea"/>
                <a:cs typeface="+mn-cs"/>
              </a:rPr>
              <a:t> </a:t>
            </a:r>
            <a:r>
              <a:rPr lang="en-US" sz="1200" b="0" kern="1200">
                <a:solidFill>
                  <a:schemeClr val="tx1"/>
                </a:solidFill>
                <a:effectLst/>
                <a:latin typeface="+mn-lt"/>
                <a:ea typeface="+mn-ea"/>
                <a:cs typeface="+mn-cs"/>
              </a:rPr>
              <a:t>as the new key</a:t>
            </a:r>
            <a:r>
              <a:rPr lang="en-US" sz="1300" dirty="0"/>
              <a:t>. In the value field, paste in the service ticket value. Send the request.</a:t>
            </a:r>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a:p>
        </p:txBody>
      </p:sp>
    </p:spTree>
    <p:extLst>
      <p:ext uri="{BB962C8B-B14F-4D97-AF65-F5344CB8AC3E}">
        <p14:creationId xmlns:p14="http://schemas.microsoft.com/office/powerpoint/2010/main" val="1730638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inventory API endpoints return very detailed JSON. In order to better visualize the structure of it, select all of the JSON data in the response body, including the initial and final brackets, and copy and paste it into </a:t>
            </a:r>
            <a:r>
              <a:rPr lang="en-US" sz="1200" kern="1200" dirty="0">
                <a:solidFill>
                  <a:schemeClr val="tx1"/>
                </a:solidFill>
                <a:effectLst/>
                <a:latin typeface="+mn-lt"/>
                <a:ea typeface="+mn-ea"/>
                <a:cs typeface="+mn-cs"/>
              </a:rPr>
              <a:t>the left window in </a:t>
            </a:r>
            <a:r>
              <a:rPr lang="en-US" sz="1300" dirty="0"/>
              <a:t>JSON Viewer. View the JSON as a tree.</a:t>
            </a:r>
          </a:p>
          <a:p>
            <a:endParaRPr lang="en-US" sz="1200" kern="1200" dirty="0">
              <a:solidFill>
                <a:schemeClr val="tx1"/>
              </a:solidFill>
              <a:effectLst/>
              <a:latin typeface="+mn-lt"/>
              <a:ea typeface="+mn-ea"/>
              <a:cs typeface="+mn-cs"/>
            </a:endParaRPr>
          </a:p>
          <a:p>
            <a:r>
              <a:rPr lang="en-US" sz="1300" dirty="0"/>
              <a:t>We can see there are several entries in the response</a:t>
            </a:r>
            <a:r>
              <a:rPr lang="en-US" sz="1200" kern="1200" dirty="0">
                <a:solidFill>
                  <a:schemeClr val="tx1"/>
                </a:solidFill>
                <a:effectLst/>
                <a:latin typeface="+mn-lt"/>
                <a:ea typeface="+mn-ea"/>
                <a:cs typeface="+mn-cs"/>
              </a:rPr>
              <a:t> from the number in brackets next to response heading</a:t>
            </a:r>
            <a:r>
              <a:rPr lang="en-US" sz="1300" dirty="0"/>
              <a:t>. Each entry is a host in the inventory. For each host there are around 14 keys that represent different types of data about the host. We want to access each host and get its IP address and type.</a:t>
            </a:r>
          </a:p>
          <a:p>
            <a:endParaRPr lang="en-US" sz="1200" kern="1200" dirty="0">
              <a:solidFill>
                <a:schemeClr val="tx1"/>
              </a:solidFill>
              <a:effectLst/>
              <a:latin typeface="+mn-lt"/>
              <a:ea typeface="+mn-ea"/>
              <a:cs typeface="+mn-cs"/>
            </a:endParaRPr>
          </a:p>
          <a:p>
            <a:r>
              <a:rPr lang="en-US" sz="1300" dirty="0"/>
              <a:t>This JSON is a little different from what we have seen before because each host is represented as an item in a list of dictionary entries. Items in a list are accessed numerically, starting at 0. Each dictionary key is accessed by name, as we know. The slide shows statements that access different keys for the first host.</a:t>
            </a:r>
            <a:r>
              <a:rPr lang="en-US" sz="1200" kern="1200" dirty="0">
                <a:solidFill>
                  <a:schemeClr val="tx1"/>
                </a:solidFill>
                <a:effectLst/>
                <a:latin typeface="+mn-lt"/>
                <a:ea typeface="+mn-ea"/>
                <a:cs typeface="+mn-cs"/>
              </a:rPr>
              <a:t> </a:t>
            </a:r>
            <a:endParaRPr lang="en-US" sz="1300" dirty="0"/>
          </a:p>
          <a:p>
            <a:r>
              <a:rPr lang="en-US" sz="1300" dirty="0"/>
              <a:t>How would we access this information for the second host?</a:t>
            </a:r>
          </a:p>
          <a:p>
            <a:endParaRPr lang="en-US" sz="1200" kern="1200" dirty="0">
              <a:solidFill>
                <a:schemeClr val="tx1"/>
              </a:solidFill>
              <a:effectLst/>
              <a:latin typeface="+mn-lt"/>
              <a:ea typeface="+mn-ea"/>
              <a:cs typeface="+mn-cs"/>
            </a:endParaRPr>
          </a:p>
          <a:p>
            <a:r>
              <a:rPr lang="en-US" sz="1300" dirty="0"/>
              <a:t>Compare the information for two hosts that have a different number of keys in their data. What is the difference between these devices? Why is different information available for them?</a:t>
            </a:r>
          </a:p>
          <a:p>
            <a:r>
              <a:rPr lang="en-US" sz="1300" dirty="0"/>
              <a:t>Can anyone think of challenges that this variable structure might present to network programmers?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a:p>
        </p:txBody>
      </p:sp>
    </p:spTree>
    <p:extLst>
      <p:ext uri="{BB962C8B-B14F-4D97-AF65-F5344CB8AC3E}">
        <p14:creationId xmlns:p14="http://schemas.microsoft.com/office/powerpoint/2010/main" val="1243812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Instructor note: It is possible that some students were not able to get their </a:t>
            </a:r>
            <a:r>
              <a:rPr lang="en-US" sz="1300" b="1" dirty="0" err="1"/>
              <a:t>get_ticket</a:t>
            </a:r>
            <a:r>
              <a:rPr lang="en-US" sz="1300" dirty="0"/>
              <a:t> code to run. In that case, the students can import the </a:t>
            </a:r>
            <a:r>
              <a:rPr lang="en-US" sz="1300" b="1" dirty="0" err="1"/>
              <a:t>apic_em_functions_sol</a:t>
            </a:r>
            <a:r>
              <a:rPr lang="en-US" sz="1300" dirty="0"/>
              <a:t> module into their code so that they can continue.</a:t>
            </a:r>
          </a:p>
          <a:p>
            <a:r>
              <a:rPr lang="en-US" sz="1200" kern="120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We will set up the code environment as we did before, however this time we import a few other modules in addition to </a:t>
            </a:r>
            <a:r>
              <a:rPr lang="en-US" sz="1300" b="1" dirty="0"/>
              <a:t>requests</a:t>
            </a:r>
            <a:r>
              <a:rPr lang="en-US" sz="1300" dirty="0"/>
              <a:t> and </a:t>
            </a:r>
            <a:r>
              <a:rPr lang="en-US" sz="1300" b="1" dirty="0" err="1"/>
              <a:t>json</a:t>
            </a:r>
            <a:r>
              <a:rPr lang="en-US" sz="1300" dirty="0"/>
              <a:t>. In this case, we use the </a:t>
            </a:r>
            <a:r>
              <a:rPr lang="en-US" sz="1300" b="1" dirty="0"/>
              <a:t>from… import…</a:t>
            </a:r>
            <a:r>
              <a:rPr lang="en-US" sz="1300" dirty="0"/>
              <a:t> statement to import all functions from the tabulate module, and all functions from our </a:t>
            </a:r>
            <a:r>
              <a:rPr lang="en-US" sz="1300" b="1" dirty="0"/>
              <a:t>my_</a:t>
            </a:r>
            <a:r>
              <a:rPr lang="en-US" sz="1300" dirty="0"/>
              <a:t> </a:t>
            </a:r>
            <a:r>
              <a:rPr lang="en-US" sz="1300" b="1" dirty="0" err="1"/>
              <a:t>apic_em_functions</a:t>
            </a:r>
            <a:r>
              <a:rPr lang="en-US" sz="1300" dirty="0"/>
              <a:t> module. Right now, it only contains our </a:t>
            </a:r>
            <a:r>
              <a:rPr lang="en-US" sz="1300" b="1" dirty="0" err="1"/>
              <a:t>get_ticket</a:t>
            </a:r>
            <a:r>
              <a:rPr lang="en-US" sz="1300" b="1" dirty="0"/>
              <a:t>()</a:t>
            </a:r>
            <a:r>
              <a:rPr lang="en-US" sz="1300" dirty="0"/>
              <a:t> function. We use this type of import to simplify some of the function calls we make in our program.</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a:p>
        </p:txBody>
      </p:sp>
    </p:spTree>
    <p:extLst>
      <p:ext uri="{BB962C8B-B14F-4D97-AF65-F5344CB8AC3E}">
        <p14:creationId xmlns:p14="http://schemas.microsoft.com/office/powerpoint/2010/main" val="2067037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Building the request components is very similar to what we did in the </a:t>
            </a:r>
            <a:r>
              <a:rPr lang="en-US" sz="1300" b="1" dirty="0" err="1"/>
              <a:t>get_ticket</a:t>
            </a:r>
            <a:r>
              <a:rPr lang="en-US" sz="1300" b="1" dirty="0"/>
              <a:t>()</a:t>
            </a:r>
            <a:r>
              <a:rPr lang="en-US" sz="1300" dirty="0"/>
              <a:t> program. However it differs a bit. For example, we know we are using </a:t>
            </a:r>
            <a:r>
              <a:rPr lang="en-US" sz="1300" b="1" dirty="0"/>
              <a:t>GET</a:t>
            </a:r>
            <a:r>
              <a:rPr lang="en-US" sz="1300" dirty="0"/>
              <a:t> instead of </a:t>
            </a:r>
            <a:r>
              <a:rPr lang="en-US" sz="1300" b="1" dirty="0"/>
              <a:t>POST</a:t>
            </a:r>
            <a:r>
              <a:rPr lang="en-US" sz="1300" dirty="0"/>
              <a:t>. We also will use the </a:t>
            </a:r>
            <a:r>
              <a:rPr lang="en-US" sz="1300" b="1" dirty="0"/>
              <a:t>/hosts</a:t>
            </a:r>
            <a:r>
              <a:rPr lang="en-US" sz="1300" dirty="0"/>
              <a:t> endpoint in the URI instead of the </a:t>
            </a:r>
            <a:r>
              <a:rPr lang="en-US" sz="1300" b="1" dirty="0"/>
              <a:t>/tickets</a:t>
            </a:r>
            <a:r>
              <a:rPr lang="en-US" sz="1300" dirty="0"/>
              <a:t> endpoint. </a:t>
            </a:r>
            <a:r>
              <a:rPr lang="en-US" sz="1300" b="1" dirty="0"/>
              <a:t>GET</a:t>
            </a:r>
            <a:r>
              <a:rPr lang="en-US" sz="1300" dirty="0"/>
              <a:t> does not require the account information in the body because authentication is accomplished through the use of the service ticket. So, the service ticket is added to the headers, as we know from our Postman request. We do this with a </a:t>
            </a:r>
            <a:r>
              <a:rPr lang="en-US" sz="1300" b="1" dirty="0"/>
              <a:t>headers</a:t>
            </a:r>
            <a:r>
              <a:rPr lang="en-US" sz="1300" dirty="0"/>
              <a:t> variable that includes a dictionary entry for </a:t>
            </a:r>
            <a:r>
              <a:rPr lang="en-US" sz="1300" b="1" dirty="0"/>
              <a:t>x-</a:t>
            </a:r>
            <a:r>
              <a:rPr lang="en-US" sz="1300" b="1" dirty="0" err="1"/>
              <a:t>auth</a:t>
            </a:r>
            <a:r>
              <a:rPr lang="en-US" sz="1300" b="1" dirty="0"/>
              <a:t>-token</a:t>
            </a:r>
            <a:r>
              <a:rPr lang="en-US" sz="1300" dirty="0"/>
              <a:t> along with the entry for </a:t>
            </a:r>
            <a:r>
              <a:rPr lang="en-US" sz="1300" b="1" dirty="0"/>
              <a:t>content-type</a:t>
            </a:r>
            <a:r>
              <a:rPr lang="en-US" sz="1300" dirty="0"/>
              <a:t>. We request a new service ticket for this program by calling </a:t>
            </a:r>
            <a:r>
              <a:rPr lang="en-US" sz="1300" b="1" dirty="0" err="1"/>
              <a:t>get_ticket</a:t>
            </a:r>
            <a:r>
              <a:rPr lang="en-US" sz="1300" b="1" dirty="0"/>
              <a:t>()</a:t>
            </a:r>
            <a:r>
              <a:rPr lang="en-US" sz="1300" dirty="0"/>
              <a:t> and putting the returned value into the </a:t>
            </a:r>
            <a:r>
              <a:rPr lang="en-US" sz="1300" b="1" dirty="0"/>
              <a:t>ticket</a:t>
            </a:r>
            <a:r>
              <a:rPr lang="en-US" sz="1300" dirty="0"/>
              <a:t> variable and then using that variable in the headers dictionary as the value of the </a:t>
            </a:r>
            <a:r>
              <a:rPr lang="en-US" sz="1300" b="1" dirty="0"/>
              <a:t>X-</a:t>
            </a:r>
            <a:r>
              <a:rPr lang="en-US" sz="1300" b="1" dirty="0" err="1"/>
              <a:t>Auth</a:t>
            </a:r>
            <a:r>
              <a:rPr lang="en-US" sz="1300" b="1" dirty="0"/>
              <a:t>-Token </a:t>
            </a:r>
            <a:r>
              <a:rPr lang="en-US" sz="1300" dirty="0"/>
              <a:t>key.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a:p>
        </p:txBody>
      </p:sp>
    </p:spTree>
    <p:extLst>
      <p:ext uri="{BB962C8B-B14F-4D97-AF65-F5344CB8AC3E}">
        <p14:creationId xmlns:p14="http://schemas.microsoft.com/office/powerpoint/2010/main" val="3766083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method from the requests module is used to make the request. This time however, we use the </a:t>
            </a:r>
            <a:r>
              <a:rPr lang="en-US" sz="1300" b="1" dirty="0" err="1"/>
              <a:t>requests.get</a:t>
            </a:r>
            <a:r>
              <a:rPr lang="en-US" sz="1300" b="1" dirty="0"/>
              <a:t>()</a:t>
            </a:r>
            <a:r>
              <a:rPr lang="en-US" sz="1300" dirty="0"/>
              <a:t> method. The parameters passed to this method are similar to those used </a:t>
            </a:r>
            <a:r>
              <a:rPr lang="en-US" sz="1200" kern="1200">
                <a:solidFill>
                  <a:schemeClr val="tx1"/>
                </a:solidFill>
                <a:effectLst/>
                <a:latin typeface="+mn-lt"/>
                <a:ea typeface="+mn-ea"/>
                <a:cs typeface="+mn-cs"/>
              </a:rPr>
              <a:t>with the </a:t>
            </a:r>
            <a:r>
              <a:rPr lang="en-US" sz="1200" b="1" kern="1200">
                <a:solidFill>
                  <a:schemeClr val="tx1"/>
                </a:solidFill>
                <a:effectLst/>
                <a:latin typeface="+mn-lt"/>
                <a:ea typeface="+mn-ea"/>
                <a:cs typeface="+mn-cs"/>
              </a:rPr>
              <a:t>requests.post() </a:t>
            </a:r>
            <a:r>
              <a:rPr lang="en-US" sz="1200" kern="1200">
                <a:solidFill>
                  <a:schemeClr val="tx1"/>
                </a:solidFill>
                <a:effectLst/>
                <a:latin typeface="+mn-lt"/>
                <a:ea typeface="+mn-ea"/>
                <a:cs typeface="+mn-cs"/>
              </a:rPr>
              <a:t>method used </a:t>
            </a:r>
            <a:r>
              <a:rPr lang="en-US" sz="1300" dirty="0"/>
              <a:t>previously, with some slight differences.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Once the request is made, the </a:t>
            </a:r>
            <a:r>
              <a:rPr lang="en-US" sz="1300" dirty="0"/>
              <a:t>The</a:t>
            </a:r>
            <a:r>
              <a:rPr lang="en-US" sz="1300"/>
              <a:t> status </a:t>
            </a:r>
            <a:r>
              <a:rPr lang="en-US" sz="1300" dirty="0"/>
              <a:t>of the request is printed and then verified if it represents a positive (</a:t>
            </a:r>
            <a:r>
              <a:rPr lang="en-US" sz="1200" kern="1200" baseline="0">
                <a:solidFill>
                  <a:schemeClr val="tx1"/>
                </a:solidFill>
                <a:effectLst/>
                <a:latin typeface="+mn-lt"/>
                <a:ea typeface="+mn-ea"/>
                <a:cs typeface="+mn-cs"/>
              </a:rPr>
              <a:t>200/OK</a:t>
            </a:r>
            <a:r>
              <a:rPr lang="en-US" sz="1300" dirty="0"/>
              <a:t>OK</a:t>
            </a:r>
            <a:r>
              <a:rPr lang="en-US" sz="1300"/>
              <a:t>) </a:t>
            </a:r>
            <a:r>
              <a:rPr lang="en-US" sz="1300" dirty="0"/>
              <a:t>reply. If not, an exception is raised. Otherwise, the code continues by translating the JSON formatted API results into a Python dictionary using the </a:t>
            </a:r>
            <a:r>
              <a:rPr lang="en-US" sz="1300" dirty="0" err="1"/>
              <a:t>resp.json</a:t>
            </a:r>
            <a:r>
              <a:rPr lang="en-US" sz="1300" dirty="0"/>
              <a:t>() function.</a:t>
            </a:r>
          </a:p>
          <a:p>
            <a:endParaRPr lang="en-US" sz="1300" dirty="0"/>
          </a:p>
          <a:p>
            <a:r>
              <a:rPr lang="en-US" sz="1300" dirty="0"/>
              <a:t>In this example, we print out a message and exit the program in the event of a crash. Programmers would normally do much more to handle a crash. To keep our workshop simple, we do not cover other approaches to error handling </a:t>
            </a:r>
            <a:r>
              <a:rPr lang="en-US" sz="1300"/>
              <a:t>in this workshop.</a:t>
            </a:r>
            <a:endParaRPr lang="en-US" sz="130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a:p>
        </p:txBody>
      </p:sp>
    </p:spTree>
    <p:extLst>
      <p:ext uri="{BB962C8B-B14F-4D97-AF65-F5344CB8AC3E}">
        <p14:creationId xmlns:p14="http://schemas.microsoft.com/office/powerpoint/2010/main" val="3770493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Data networking is experiencing a period of disruption. We were pretty comfortable for many years with our routing and switching world. However, things have been heating up a bit for some time. We have the Internet of Things which is connecting millions of devices to the Internet. We know that this trend is expected to become ubiquitous in the near feature. There are great opportunities in the job market for our students in the IoT. </a:t>
            </a:r>
          </a:p>
          <a:p>
            <a:endParaRPr lang="en-US" sz="1300" dirty="0"/>
          </a:p>
          <a:p>
            <a:r>
              <a:rPr lang="en-US" sz="1300" dirty="0"/>
              <a:t>In addition, we are seeing a trend toward programmability. Cisco is redefining itself as a software and services company in addition to its role as a leader in providing networking hardware. Along with the move towards digitization everywhere comes the opportunities and demands of Big Data and Analytics. Also, automation has become available in a software-based networking world. The network can become adaptive and intention-based. Instead of the network being the same for all business needs, it can mold to the applications running on the network as defined by business requirements. Finally security needs to be everywhere, especially with millions of things attaching to the network.</a:t>
            </a:r>
          </a:p>
          <a:p>
            <a:endParaRPr lang="en-US" sz="1300" dirty="0"/>
          </a:p>
          <a:p>
            <a:r>
              <a:rPr lang="en-US" sz="1300" dirty="0"/>
              <a:t>As you have seen, the Networking Academy Program is working to provide your students with expanded offerings in all of these areas, and will continue to do so. You are here today to gain knowledge and skills about the programmability aspects of the emerging network.</a:t>
            </a:r>
          </a:p>
          <a:p>
            <a:endParaRPr lang="en-US" dirty="0"/>
          </a:p>
        </p:txBody>
      </p:sp>
      <p:sp>
        <p:nvSpPr>
          <p:cNvPr id="4" name="Slide Number Placeholder 3"/>
          <p:cNvSpPr>
            <a:spLocks noGrp="1"/>
          </p:cNvSpPr>
          <p:nvPr>
            <p:ph type="sldNum" sz="quarter" idx="10"/>
          </p:nvPr>
        </p:nvSpPr>
        <p:spPr/>
        <p:txBody>
          <a:bodyPr/>
          <a:lstStyle/>
          <a:p>
            <a:fld id="{F9734ABF-D5C6-B44F-A2C7-F21FC95FBAA9}" type="slidenum">
              <a:rPr lang="en-US" smtClean="0"/>
              <a:t>8</a:t>
            </a:fld>
            <a:endParaRPr lang="en-US"/>
          </a:p>
        </p:txBody>
      </p:sp>
    </p:spTree>
    <p:extLst>
      <p:ext uri="{BB962C8B-B14F-4D97-AF65-F5344CB8AC3E}">
        <p14:creationId xmlns:p14="http://schemas.microsoft.com/office/powerpoint/2010/main" val="733797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Instructor note: </a:t>
            </a:r>
            <a:r>
              <a:rPr lang="en-US" sz="1200" kern="1200">
                <a:solidFill>
                  <a:schemeClr val="tx1"/>
                </a:solidFill>
                <a:effectLst/>
                <a:latin typeface="+mn-lt"/>
                <a:ea typeface="+mn-ea"/>
                <a:cs typeface="+mn-cs"/>
              </a:rPr>
              <a:t>the formatting of the code shown in this slide is slightly different from that shown in solution files and the lab document. This was</a:t>
            </a:r>
            <a:r>
              <a:rPr lang="en-US" sz="1200" kern="1200" baseline="0">
                <a:solidFill>
                  <a:schemeClr val="tx1"/>
                </a:solidFill>
                <a:effectLst/>
                <a:latin typeface="+mn-lt"/>
                <a:ea typeface="+mn-ea"/>
                <a:cs typeface="+mn-cs"/>
              </a:rPr>
              <a:t> done to preserve space in the slide. The formatting shown elsewhere is preferred.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300" dirty="0"/>
              <a:t>This section of code creates an array, or table-like data structure, by iterating through each host present in the response and extracting required information for that host. The new information is appended that as a new line in the array variable, which is initialized as </a:t>
            </a:r>
            <a:r>
              <a:rPr lang="en-US" sz="1300" b="1" dirty="0" err="1"/>
              <a:t>host_list</a:t>
            </a:r>
            <a:r>
              <a:rPr lang="en-US" sz="1300" b="1" dirty="0"/>
              <a:t>[]</a:t>
            </a:r>
            <a:r>
              <a:rPr lang="en-US" sz="1300" dirty="0"/>
              <a:t>.</a:t>
            </a:r>
          </a:p>
          <a:p>
            <a:endParaRPr lang="en-US" sz="1200" kern="1200" dirty="0">
              <a:solidFill>
                <a:schemeClr val="tx1"/>
              </a:solidFill>
              <a:effectLst/>
              <a:latin typeface="+mn-lt"/>
              <a:ea typeface="+mn-ea"/>
              <a:cs typeface="+mn-cs"/>
            </a:endParaRPr>
          </a:p>
          <a:p>
            <a:r>
              <a:rPr lang="en-US" sz="1300" dirty="0"/>
              <a:t>The data structure can be visualized as a table with three columns and one row for each host. The columns consist of a numeric value that numbers the row in the table, the host type, and the IP address of the host.</a:t>
            </a:r>
          </a:p>
          <a:p>
            <a:endParaRPr lang="en-US" sz="1200" kern="1200" dirty="0">
              <a:solidFill>
                <a:schemeClr val="tx1"/>
              </a:solidFill>
              <a:effectLst/>
              <a:latin typeface="+mn-lt"/>
              <a:ea typeface="+mn-ea"/>
              <a:cs typeface="+mn-cs"/>
            </a:endParaRPr>
          </a:p>
          <a:p>
            <a:r>
              <a:rPr lang="en-US" sz="1300" dirty="0"/>
              <a:t>This is done by using a </a:t>
            </a:r>
            <a:r>
              <a:rPr lang="en-US" sz="1300" b="1" dirty="0"/>
              <a:t>for…in…</a:t>
            </a:r>
            <a:r>
              <a:rPr lang="en-US" sz="1300" dirty="0"/>
              <a:t> loop. This loop iterates over each line of the variable </a:t>
            </a:r>
            <a:r>
              <a:rPr lang="en-US" sz="1300" b="1" dirty="0"/>
              <a:t>item</a:t>
            </a:r>
            <a:r>
              <a:rPr lang="en-US" sz="1300" dirty="0"/>
              <a:t> and performs the actions in the loop. In this case, it increments a variable called </a:t>
            </a:r>
            <a:r>
              <a:rPr lang="en-US" sz="1300" b="1" dirty="0" err="1"/>
              <a:t>i</a:t>
            </a:r>
            <a:r>
              <a:rPr lang="en-US" sz="1300" b="1" dirty="0"/>
              <a:t> </a:t>
            </a:r>
            <a:r>
              <a:rPr lang="en-US" sz="1300" dirty="0"/>
              <a:t>that represents the ordinal number of the host. It then extracts the </a:t>
            </a:r>
            <a:r>
              <a:rPr lang="en-US" sz="1300" b="1" dirty="0" err="1"/>
              <a:t>hostType</a:t>
            </a:r>
            <a:r>
              <a:rPr lang="en-US" sz="1300" dirty="0"/>
              <a:t> and </a:t>
            </a:r>
            <a:r>
              <a:rPr lang="en-US" sz="1300" b="1" dirty="0" err="1"/>
              <a:t>hostIP</a:t>
            </a:r>
            <a:r>
              <a:rPr lang="en-US" sz="1300" dirty="0"/>
              <a:t> values from the JSON for that host, and all of this is appended to the variable </a:t>
            </a:r>
            <a:r>
              <a:rPr lang="en-US" sz="1300" b="1" dirty="0" err="1"/>
              <a:t>host_list</a:t>
            </a:r>
            <a:r>
              <a:rPr lang="en-US" sz="1300" dirty="0"/>
              <a:t>. The loop repeats until the last host.</a:t>
            </a:r>
          </a:p>
          <a:p>
            <a:r>
              <a:rPr lang="en-US" sz="1300" dirty="0"/>
              <a:t>Finally, we use the </a:t>
            </a:r>
            <a:r>
              <a:rPr lang="en-US" sz="1300" b="1" dirty="0"/>
              <a:t>tabulate()</a:t>
            </a:r>
            <a:r>
              <a:rPr lang="en-US" sz="1300" dirty="0"/>
              <a:t> function to format the contents of the </a:t>
            </a:r>
            <a:r>
              <a:rPr lang="en-US" sz="1300" b="1" dirty="0" err="1"/>
              <a:t>host_list</a:t>
            </a:r>
            <a:r>
              <a:rPr lang="en-US" sz="1300" dirty="0"/>
              <a:t> variable as an easy-to-read table and the results are printed. The </a:t>
            </a:r>
            <a:r>
              <a:rPr lang="en-US" sz="1300" b="1" dirty="0" err="1"/>
              <a:t>host_list</a:t>
            </a:r>
            <a:r>
              <a:rPr lang="en-US" sz="1300" dirty="0"/>
              <a:t> variable is passed to </a:t>
            </a:r>
            <a:r>
              <a:rPr lang="en-US" sz="1300" b="1" dirty="0"/>
              <a:t>tabulate()</a:t>
            </a:r>
            <a:r>
              <a:rPr lang="en-US" sz="1300" dirty="0"/>
              <a:t> as well as a list of column headings for the table.</a:t>
            </a:r>
          </a:p>
          <a:p>
            <a:endParaRPr lang="en-US" sz="1200" kern="1200" dirty="0">
              <a:solidFill>
                <a:schemeClr val="tx1"/>
              </a:solidFill>
              <a:effectLst/>
              <a:latin typeface="+mn-lt"/>
              <a:ea typeface="+mn-ea"/>
              <a:cs typeface="+mn-cs"/>
            </a:endParaRPr>
          </a:p>
          <a:p>
            <a:r>
              <a:rPr lang="en-US" sz="1300" dirty="0"/>
              <a:t>Save your code as </a:t>
            </a:r>
            <a:r>
              <a:rPr lang="en-US" sz="1300" b="1" dirty="0"/>
              <a:t>print_hosts.py</a:t>
            </a:r>
            <a:r>
              <a:rPr lang="en-US" sz="1300" dirty="0"/>
              <a:t>. If you experience errors, investigate or compare your work to the </a:t>
            </a:r>
            <a:r>
              <a:rPr lang="en-US" sz="1300" b="1" dirty="0"/>
              <a:t>print_hosts_sol.py</a:t>
            </a:r>
            <a:r>
              <a:rPr lang="en-US" sz="1300" dirty="0"/>
              <a:t> file that is included with the course files. Run the file. You should see a table if hosts and IP addresses output to the console.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a:p>
        </p:txBody>
      </p:sp>
    </p:spTree>
    <p:extLst>
      <p:ext uri="{BB962C8B-B14F-4D97-AF65-F5344CB8AC3E}">
        <p14:creationId xmlns:p14="http://schemas.microsoft.com/office/powerpoint/2010/main" val="378650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As in the previous lab, copy and paste the code to your </a:t>
            </a:r>
            <a:r>
              <a:rPr lang="en-US" sz="1300" b="1" dirty="0"/>
              <a:t>my_apic_em_functions.py </a:t>
            </a:r>
            <a:r>
              <a:rPr lang="en-US" sz="1300" dirty="0"/>
              <a:t>file</a:t>
            </a:r>
            <a:r>
              <a:rPr lang="en-US" sz="1300" b="1" dirty="0"/>
              <a:t> </a:t>
            </a:r>
            <a:r>
              <a:rPr lang="en-US" sz="1300" dirty="0"/>
              <a:t>and create the function. In this case, because the function only prints information, it does not require a </a:t>
            </a:r>
            <a:r>
              <a:rPr lang="en-US" sz="1300" b="1" dirty="0"/>
              <a:t>return</a:t>
            </a:r>
            <a:r>
              <a:rPr lang="en-US" sz="1300" dirty="0"/>
              <a:t> statement. You should delete the </a:t>
            </a:r>
            <a:r>
              <a:rPr lang="en-US" sz="1300" b="1" dirty="0"/>
              <a:t>from </a:t>
            </a:r>
            <a:r>
              <a:rPr lang="en-US" sz="1300" b="1" dirty="0" err="1"/>
              <a:t>apic_em_functions_sol</a:t>
            </a:r>
            <a:r>
              <a:rPr lang="en-US" sz="1300" b="1" dirty="0"/>
              <a:t> import *</a:t>
            </a:r>
            <a:r>
              <a:rPr lang="en-US" sz="1300" dirty="0"/>
              <a:t> statement. Move the </a:t>
            </a:r>
            <a:r>
              <a:rPr lang="en-US" sz="1200" kern="1200">
                <a:solidFill>
                  <a:schemeClr val="tx1"/>
                </a:solidFill>
                <a:effectLst/>
                <a:latin typeface="+mn-lt"/>
                <a:ea typeface="+mn-ea"/>
                <a:cs typeface="+mn-cs"/>
              </a:rPr>
              <a:t>statement </a:t>
            </a:r>
            <a:r>
              <a:rPr lang="en-US" sz="1300" dirty="0"/>
              <a:t>statements</a:t>
            </a:r>
            <a:r>
              <a:rPr lang="en-US" sz="1300"/>
              <a:t> that </a:t>
            </a:r>
            <a:r>
              <a:rPr lang="en-US" sz="1200" kern="1200">
                <a:solidFill>
                  <a:schemeClr val="tx1"/>
                </a:solidFill>
                <a:effectLst/>
                <a:latin typeface="+mn-lt"/>
                <a:ea typeface="+mn-ea"/>
                <a:cs typeface="+mn-cs"/>
              </a:rPr>
              <a:t>imports </a:t>
            </a:r>
            <a:r>
              <a:rPr lang="en-US" sz="1300" dirty="0"/>
              <a:t>import</a:t>
            </a:r>
            <a:r>
              <a:rPr lang="en-US" sz="1300"/>
              <a:t> </a:t>
            </a:r>
            <a:r>
              <a:rPr lang="en-US" sz="1300" b="1"/>
              <a:t>tabulate</a:t>
            </a:r>
            <a:r>
              <a:rPr lang="en-US" sz="1300"/>
              <a:t> </a:t>
            </a:r>
            <a:r>
              <a:rPr lang="en-US" sz="1300" dirty="0"/>
              <a:t>and</a:t>
            </a:r>
            <a:r>
              <a:rPr lang="en-US" sz="1300"/>
              <a:t> </a:t>
            </a:r>
            <a:r>
              <a:rPr lang="en-US" sz="1300" b="1"/>
              <a:t>sys</a:t>
            </a:r>
            <a:r>
              <a:rPr lang="en-US" sz="1300"/>
              <a:t> to </a:t>
            </a:r>
            <a:r>
              <a:rPr lang="en-US" sz="1300" dirty="0"/>
              <a:t>be together with the other </a:t>
            </a:r>
            <a:r>
              <a:rPr lang="en-US" sz="1200" kern="1200">
                <a:solidFill>
                  <a:schemeClr val="tx1"/>
                </a:solidFill>
                <a:effectLst/>
                <a:latin typeface="+mn-lt"/>
                <a:ea typeface="+mn-ea"/>
                <a:cs typeface="+mn-cs"/>
              </a:rPr>
              <a:t>import </a:t>
            </a:r>
            <a:r>
              <a:rPr lang="en-US" sz="1300" dirty="0"/>
              <a:t>important</a:t>
            </a:r>
            <a:r>
              <a:rPr lang="en-US" sz="1300"/>
              <a:t> statements </a:t>
            </a:r>
            <a:r>
              <a:rPr lang="en-US" sz="1300" dirty="0"/>
              <a:t>in the file.</a:t>
            </a:r>
          </a:p>
          <a:p>
            <a:endParaRPr lang="en-US" sz="1200" kern="1200" dirty="0">
              <a:solidFill>
                <a:schemeClr val="tx1"/>
              </a:solidFill>
              <a:effectLst/>
              <a:latin typeface="+mn-lt"/>
              <a:ea typeface="+mn-ea"/>
              <a:cs typeface="+mn-cs"/>
            </a:endParaRPr>
          </a:p>
          <a:p>
            <a:r>
              <a:rPr lang="en-US" sz="1300" dirty="0"/>
              <a:t>Define the function as </a:t>
            </a:r>
            <a:r>
              <a:rPr lang="en-US" sz="1300" b="1" dirty="0" err="1"/>
              <a:t>print_hosts</a:t>
            </a:r>
            <a:r>
              <a:rPr lang="en-US" sz="1300" b="1" dirty="0"/>
              <a:t>()</a:t>
            </a:r>
            <a:r>
              <a:rPr lang="en-US" sz="1300" dirty="0"/>
              <a:t>. Save the </a:t>
            </a:r>
            <a:r>
              <a:rPr lang="en-US" sz="1300" b="1" dirty="0"/>
              <a:t>my_apic_em_functions.py</a:t>
            </a:r>
            <a:r>
              <a:rPr lang="en-US" sz="1300" dirty="0"/>
              <a:t> file. Trying running the function as you did in the last lab.</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a:p>
        </p:txBody>
      </p:sp>
    </p:spTree>
    <p:extLst>
      <p:ext uri="{BB962C8B-B14F-4D97-AF65-F5344CB8AC3E}">
        <p14:creationId xmlns:p14="http://schemas.microsoft.com/office/powerpoint/2010/main" val="1789126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The instructions for this are more explicit in the lab document.</a:t>
            </a:r>
            <a:r>
              <a:rPr lang="en-US" sz="1200" kern="1200">
                <a:solidFill>
                  <a:schemeClr val="tx1"/>
                </a:solidFill>
                <a:effectLst/>
                <a:latin typeface="+mn-lt"/>
                <a:ea typeface="+mn-ea"/>
                <a:cs typeface="+mn-cs"/>
              </a:rPr>
              <a:t> Students are making minor</a:t>
            </a:r>
            <a:r>
              <a:rPr lang="en-US" sz="1200" kern="1200" baseline="0">
                <a:solidFill>
                  <a:schemeClr val="tx1"/>
                </a:solidFill>
                <a:effectLst/>
                <a:latin typeface="+mn-lt"/>
                <a:ea typeface="+mn-ea"/>
                <a:cs typeface="+mn-cs"/>
              </a:rPr>
              <a:t> modifications to the code file created in the previous lab.</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endParaRPr lang="en-US" sz="1300" dirty="0"/>
          </a:p>
          <a:p>
            <a:r>
              <a:rPr lang="en-US" sz="1300" dirty="0"/>
              <a:t>In this lab, you will reuse the work you did in the previous lab to create and display an inventory of network devices. Save your </a:t>
            </a:r>
            <a:r>
              <a:rPr lang="en-US" sz="1300" b="1" dirty="0"/>
              <a:t>print_hosts.py</a:t>
            </a:r>
            <a:r>
              <a:rPr lang="en-US" sz="1300" dirty="0"/>
              <a:t> file as </a:t>
            </a:r>
            <a:r>
              <a:rPr lang="en-US" sz="1300" b="1" dirty="0"/>
              <a:t>print_devices.py</a:t>
            </a:r>
            <a:r>
              <a:rPr lang="en-US" sz="1300" dirty="0"/>
              <a:t>. Now you can modify the code to make it work with the </a:t>
            </a:r>
            <a:r>
              <a:rPr lang="en-US" sz="1300" b="1" dirty="0"/>
              <a:t>/network-device</a:t>
            </a:r>
            <a:r>
              <a:rPr lang="en-US" sz="1300" dirty="0"/>
              <a:t> endpoint.</a:t>
            </a:r>
          </a:p>
          <a:p>
            <a:endParaRPr lang="en-US" sz="1200" kern="1200" dirty="0">
              <a:solidFill>
                <a:schemeClr val="tx1"/>
              </a:solidFill>
              <a:effectLst/>
              <a:latin typeface="+mn-lt"/>
              <a:ea typeface="+mn-ea"/>
              <a:cs typeface="+mn-cs"/>
            </a:endParaRPr>
          </a:p>
          <a:p>
            <a:r>
              <a:rPr lang="en-US" sz="1300" dirty="0"/>
              <a:t>You could also run a request </a:t>
            </a:r>
            <a:r>
              <a:rPr lang="en-US" sz="1200" kern="1200">
                <a:solidFill>
                  <a:schemeClr val="tx1"/>
                </a:solidFill>
                <a:effectLst/>
                <a:latin typeface="+mn-lt"/>
                <a:ea typeface="+mn-ea"/>
                <a:cs typeface="+mn-cs"/>
              </a:rPr>
              <a:t>to the</a:t>
            </a:r>
            <a:r>
              <a:rPr lang="en-US" sz="1200" kern="1200" baseline="0">
                <a:solidFill>
                  <a:schemeClr val="tx1"/>
                </a:solidFill>
                <a:effectLst/>
                <a:latin typeface="+mn-lt"/>
                <a:ea typeface="+mn-ea"/>
                <a:cs typeface="+mn-cs"/>
              </a:rPr>
              <a:t> /network-device API </a:t>
            </a:r>
            <a:r>
              <a:rPr lang="en-US" sz="1300" dirty="0"/>
              <a:t>in Postman and view the JSON in order to understand its structure.</a:t>
            </a:r>
            <a:br>
              <a:rPr lang="en-US" sz="1200" kern="1200">
                <a:solidFill>
                  <a:schemeClr val="tx1"/>
                </a:solidFill>
                <a:effectLst/>
                <a:latin typeface="+mn-lt"/>
                <a:ea typeface="+mn-ea"/>
                <a:cs typeface="+mn-cs"/>
              </a:rPr>
            </a:br>
            <a:endParaRPr lang="en-US" sz="1300" dirty="0"/>
          </a:p>
          <a:p>
            <a:r>
              <a:rPr lang="en-US" sz="1300" dirty="0"/>
              <a:t>You can access the Swagger page for the </a:t>
            </a:r>
            <a:r>
              <a:rPr lang="en-US" sz="1300" b="1" dirty="0"/>
              <a:t>/network-device</a:t>
            </a:r>
            <a:r>
              <a:rPr lang="en-US" sz="1300" dirty="0"/>
              <a:t> endpoint and look at the requirements for the request and the format of the response. In this case we want to extract the device type and management IP address for each network device. Look at the response JSON to get the names of these keys.</a:t>
            </a:r>
            <a:br>
              <a:rPr lang="en-US" sz="1200" kern="1200">
                <a:solidFill>
                  <a:schemeClr val="tx1"/>
                </a:solidFill>
                <a:effectLst/>
                <a:latin typeface="+mn-lt"/>
                <a:ea typeface="+mn-ea"/>
                <a:cs typeface="+mn-cs"/>
              </a:rPr>
            </a:br>
            <a:endParaRPr lang="en-US" sz="1300" dirty="0"/>
          </a:p>
          <a:p>
            <a:r>
              <a:rPr lang="en-US" sz="1300" dirty="0"/>
              <a:t>Look through the code, find the statements that are impacted by this new functionality and edit them accordingly.</a:t>
            </a:r>
          </a:p>
          <a:p>
            <a:r>
              <a:rPr lang="en-US" sz="1300" dirty="0"/>
              <a:t>Save and run your file. Copy the code to the functions file and define the function as </a:t>
            </a:r>
            <a:r>
              <a:rPr lang="en-US" sz="1300" b="1" dirty="0" err="1"/>
              <a:t>print_devices</a:t>
            </a:r>
            <a:r>
              <a:rPr lang="en-US" sz="1300" b="1" dirty="0"/>
              <a:t>()</a:t>
            </a:r>
            <a:r>
              <a:rPr lang="en-US" sz="1300" dirty="0"/>
              <a:t>. You have now completed the three functions that you will reuse in the next lab.</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a:p>
        </p:txBody>
      </p:sp>
    </p:spTree>
    <p:extLst>
      <p:ext uri="{BB962C8B-B14F-4D97-AF65-F5344CB8AC3E}">
        <p14:creationId xmlns:p14="http://schemas.microsoft.com/office/powerpoint/2010/main" val="607214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APIC-EM includes a robust Path Trace application that is accessible through the API. The Path Trace API lets you discover a detailed path between two endpoints. In that sense, it is similar to a traditional traceroute</a:t>
            </a:r>
            <a:r>
              <a:rPr lang="en-US" sz="1200" kern="1200">
                <a:solidFill>
                  <a:schemeClr val="tx1"/>
                </a:solidFill>
                <a:effectLst/>
                <a:latin typeface="+mn-lt"/>
                <a:ea typeface="+mn-ea"/>
                <a:cs typeface="+mn-cs"/>
              </a:rPr>
              <a:t>,</a:t>
            </a:r>
            <a:r>
              <a:rPr lang="en-US" sz="1300" dirty="0"/>
              <a:t> but Path Trace includes </a:t>
            </a:r>
            <a:r>
              <a:rPr lang="en-US" sz="1200" kern="1200">
                <a:solidFill>
                  <a:schemeClr val="tx1"/>
                </a:solidFill>
                <a:effectLst/>
                <a:latin typeface="+mn-lt"/>
                <a:ea typeface="+mn-ea"/>
                <a:cs typeface="+mn-cs"/>
              </a:rPr>
              <a:t>many </a:t>
            </a:r>
            <a:r>
              <a:rPr lang="en-US" sz="1300" dirty="0"/>
              <a:t>much</a:t>
            </a:r>
            <a:r>
              <a:rPr lang="en-US" sz="1300"/>
              <a:t> more </a:t>
            </a:r>
            <a:r>
              <a:rPr lang="en-US" sz="1300" dirty="0"/>
              <a:t>details</a:t>
            </a:r>
            <a:r>
              <a:rPr lang="en-US" sz="1200" kern="1200">
                <a:solidFill>
                  <a:schemeClr val="tx1"/>
                </a:solidFill>
                <a:effectLst/>
                <a:latin typeface="+mn-lt"/>
                <a:ea typeface="+mn-ea"/>
                <a:cs typeface="+mn-cs"/>
              </a:rPr>
              <a:t>, including</a:t>
            </a:r>
            <a:r>
              <a:rPr lang="en-US" sz="1300" dirty="0"/>
              <a:t> </a:t>
            </a:r>
            <a:r>
              <a:rPr lang="en-US" sz="1300"/>
              <a:t>such as </a:t>
            </a:r>
            <a:r>
              <a:rPr lang="en-US" sz="1300" dirty="0"/>
              <a:t>L2 devices (Access Points, Switches, etc.), L3 devices (Routers, Firewalls), Wireless controllers, etc. Moreover, Path Trace </a:t>
            </a:r>
            <a:r>
              <a:rPr lang="en-US" sz="1200" kern="1200">
                <a:solidFill>
                  <a:schemeClr val="tx1"/>
                </a:solidFill>
                <a:effectLst/>
                <a:latin typeface="+mn-lt"/>
                <a:ea typeface="+mn-ea"/>
                <a:cs typeface="+mn-cs"/>
              </a:rPr>
              <a:t>also </a:t>
            </a:r>
            <a:r>
              <a:rPr lang="en-US" sz="1300" dirty="0"/>
              <a:t>provides also</a:t>
            </a:r>
            <a:r>
              <a:rPr lang="en-US" sz="1300"/>
              <a:t> detailed </a:t>
            </a:r>
            <a:r>
              <a:rPr lang="en-US" sz="1300" dirty="0"/>
              <a:t>information about the devices on the path – the inbound and outbound interfaces that the packets are going through, whether ACLs or </a:t>
            </a:r>
            <a:r>
              <a:rPr lang="en-US" sz="1300" dirty="0" err="1"/>
              <a:t>QoS</a:t>
            </a:r>
            <a:r>
              <a:rPr lang="en-US" sz="1300" dirty="0"/>
              <a:t> policies are being applied, </a:t>
            </a:r>
            <a:r>
              <a:rPr lang="en-US" sz="1200" kern="1200">
                <a:solidFill>
                  <a:schemeClr val="tx1"/>
                </a:solidFill>
                <a:effectLst/>
                <a:latin typeface="+mn-lt"/>
                <a:ea typeface="+mn-ea"/>
                <a:cs typeface="+mn-cs"/>
              </a:rPr>
              <a:t>the </a:t>
            </a:r>
            <a:r>
              <a:rPr lang="en-US" sz="1300" dirty="0"/>
              <a:t>utilization of the device (CPU, Memory), interface statistics, etc.</a:t>
            </a:r>
          </a:p>
          <a:p>
            <a:endParaRPr lang="en-US" sz="1200" kern="1200" dirty="0">
              <a:solidFill>
                <a:schemeClr val="tx1"/>
              </a:solidFill>
              <a:effectLst/>
              <a:latin typeface="+mn-lt"/>
              <a:ea typeface="+mn-ea"/>
              <a:cs typeface="+mn-cs"/>
            </a:endParaRPr>
          </a:p>
          <a:p>
            <a:r>
              <a:rPr lang="en-US" sz="1300" dirty="0"/>
              <a:t>If we want to discover the same level of details for a packet path using the traditional network management approach (i.e. </a:t>
            </a:r>
            <a:r>
              <a:rPr lang="en-US" sz="1300" dirty="0" err="1"/>
              <a:t>ssh</a:t>
            </a:r>
            <a:r>
              <a:rPr lang="en-US" sz="1300" dirty="0"/>
              <a:t>, telnet), we will end up </a:t>
            </a:r>
            <a:r>
              <a:rPr lang="en-US" sz="1300" dirty="0" err="1"/>
              <a:t>ssh-ing</a:t>
            </a:r>
            <a:r>
              <a:rPr lang="en-US" sz="1300" dirty="0"/>
              <a:t> to multiple devices</a:t>
            </a:r>
            <a:r>
              <a:rPr lang="en-US" sz="1200" kern="1200" baseline="0">
                <a:solidFill>
                  <a:schemeClr val="tx1"/>
                </a:solidFill>
                <a:effectLst/>
                <a:latin typeface="+mn-lt"/>
                <a:ea typeface="+mn-ea"/>
                <a:cs typeface="+mn-cs"/>
              </a:rPr>
              <a:t> and </a:t>
            </a:r>
            <a:r>
              <a:rPr lang="en-US" sz="1300" dirty="0"/>
              <a:t>,</a:t>
            </a:r>
            <a:r>
              <a:rPr lang="en-US" sz="1300"/>
              <a:t> typing </a:t>
            </a:r>
            <a:r>
              <a:rPr lang="en-US" sz="1300" dirty="0"/>
              <a:t>multiple</a:t>
            </a:r>
            <a:r>
              <a:rPr lang="en-US" sz="1300"/>
              <a:t> times “</a:t>
            </a:r>
            <a:r>
              <a:rPr lang="en-US" sz="1300" dirty="0"/>
              <a:t>show </a:t>
            </a:r>
            <a:r>
              <a:rPr lang="en-US" sz="1300" dirty="0" err="1"/>
              <a:t>ip</a:t>
            </a:r>
            <a:r>
              <a:rPr lang="en-US" sz="1300" dirty="0"/>
              <a:t> route”, “show </a:t>
            </a:r>
            <a:r>
              <a:rPr lang="en-US" sz="1300" dirty="0" err="1"/>
              <a:t>ip</a:t>
            </a:r>
            <a:r>
              <a:rPr lang="en-US" sz="1300" dirty="0"/>
              <a:t> </a:t>
            </a:r>
            <a:r>
              <a:rPr lang="en-US" sz="1300" dirty="0" err="1"/>
              <a:t>arp</a:t>
            </a:r>
            <a:r>
              <a:rPr lang="en-US" sz="1300" dirty="0"/>
              <a:t>”, “show mac-address table”, “show access-list”, etc.</a:t>
            </a:r>
            <a:r>
              <a:rPr lang="en-US" sz="1200" kern="1200" baseline="0">
                <a:solidFill>
                  <a:schemeClr val="tx1"/>
                </a:solidFill>
                <a:effectLst/>
                <a:latin typeface="+mn-lt"/>
                <a:ea typeface="+mn-ea"/>
                <a:cs typeface="+mn-cs"/>
              </a:rPr>
              <a:t> multiple times, for example.</a:t>
            </a:r>
          </a:p>
          <a:p>
            <a:endParaRPr lang="en-US" sz="1300" dirty="0"/>
          </a:p>
          <a:p>
            <a:r>
              <a:rPr lang="en-US" sz="1300" dirty="0"/>
              <a:t>Using the APIC-EM Path Trace application,</a:t>
            </a:r>
            <a:r>
              <a:rPr lang="en-US" sz="1300"/>
              <a:t> it </a:t>
            </a:r>
            <a:r>
              <a:rPr lang="en-US" sz="1300" dirty="0"/>
              <a:t>is a simple </a:t>
            </a:r>
            <a:r>
              <a:rPr lang="en-US" sz="1200" kern="1200" baseline="0">
                <a:solidFill>
                  <a:schemeClr val="tx1"/>
                </a:solidFill>
                <a:effectLst/>
                <a:latin typeface="+mn-lt"/>
                <a:ea typeface="+mn-ea"/>
                <a:cs typeface="+mn-cs"/>
              </a:rPr>
              <a:t>APIcall  </a:t>
            </a:r>
            <a:r>
              <a:rPr lang="en-US" sz="1300" dirty="0"/>
              <a:t>call</a:t>
            </a:r>
            <a:r>
              <a:rPr lang="en-US" sz="1300"/>
              <a:t> using the API or </a:t>
            </a:r>
            <a:r>
              <a:rPr lang="en-US" sz="1300" dirty="0"/>
              <a:t>several clicks on the APIC-EM Web GUI.</a:t>
            </a:r>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a:p>
        </p:txBody>
      </p:sp>
    </p:spTree>
    <p:extLst>
      <p:ext uri="{BB962C8B-B14F-4D97-AF65-F5344CB8AC3E}">
        <p14:creationId xmlns:p14="http://schemas.microsoft.com/office/powerpoint/2010/main" val="1401992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Here is an example of Path Trace discovery using the APIC-EM Web GUI.</a:t>
            </a:r>
          </a:p>
          <a:p>
            <a:endParaRPr lang="en-US" sz="1200" kern="1200" dirty="0">
              <a:solidFill>
                <a:schemeClr val="tx1"/>
              </a:solidFill>
              <a:effectLst/>
              <a:latin typeface="+mn-lt"/>
              <a:ea typeface="+mn-ea"/>
              <a:cs typeface="+mn-cs"/>
            </a:endParaRPr>
          </a:p>
          <a:p>
            <a:r>
              <a:rPr lang="en-US" sz="1300" dirty="0"/>
              <a:t>While the Web GUI might be sufficient for some use-cases, with the power of programmability </a:t>
            </a:r>
            <a:r>
              <a:rPr lang="en-US" sz="1300"/>
              <a:t>using the APIC-EM APIs for the Path Trace application, </a:t>
            </a:r>
            <a:r>
              <a:rPr lang="en-US" sz="1300" dirty="0"/>
              <a:t>one can create simple scripts that can be easily executed and integrated for</a:t>
            </a:r>
            <a:r>
              <a:rPr lang="en-US" sz="1300"/>
              <a:t> example with </a:t>
            </a:r>
            <a:r>
              <a:rPr lang="en-US" sz="1300" dirty="0"/>
              <a:t>a network helpdesk application</a:t>
            </a:r>
            <a:r>
              <a:rPr lang="en-US" sz="1200" kern="1200">
                <a:solidFill>
                  <a:schemeClr val="tx1"/>
                </a:solidFill>
                <a:effectLst/>
                <a:latin typeface="+mn-lt"/>
                <a:ea typeface="+mn-ea"/>
                <a:cs typeface="+mn-cs"/>
              </a:rPr>
              <a:t>, for example</a:t>
            </a:r>
            <a:r>
              <a:rPr lang="en-US" sz="1300" dirty="0"/>
              <a:t>. Imagine a corporate user raising an issue ticket</a:t>
            </a:r>
            <a:r>
              <a:rPr lang="en-US" sz="1300"/>
              <a:t> that </a:t>
            </a:r>
            <a:r>
              <a:rPr lang="en-US" sz="1300" dirty="0"/>
              <a:t>he cannot reach from his computer the file server. Once a ticket has been created, a simple script can automatically run a Path Trace session and send the detailed network path results to the network administrator to help and</a:t>
            </a:r>
            <a:r>
              <a:rPr lang="en-US" sz="1300"/>
              <a:t> ease </a:t>
            </a:r>
            <a:r>
              <a:rPr lang="en-US" sz="1300" dirty="0"/>
              <a:t>the troubleshooting process. To build such script, let’s see on</a:t>
            </a:r>
            <a:r>
              <a:rPr lang="en-US" sz="1300"/>
              <a:t> the next slide how </a:t>
            </a:r>
            <a:r>
              <a:rPr lang="en-US" sz="1300" dirty="0"/>
              <a:t>to use the API interface for the Path Trace application.</a:t>
            </a:r>
            <a:r>
              <a:rPr lang="en-US" sz="1200" kern="1200" baseline="0">
                <a:solidFill>
                  <a:schemeClr val="tx1"/>
                </a:solidFill>
                <a:effectLst/>
                <a:latin typeface="+mn-lt"/>
                <a:ea typeface="+mn-ea"/>
                <a:cs typeface="+mn-cs"/>
              </a:rPr>
              <a:t> (Next slide.)</a:t>
            </a:r>
            <a:endParaRPr lang="en-US" sz="1300" dirty="0"/>
          </a:p>
          <a:p>
            <a:endParaRPr lang="en-US" sz="130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a:p>
        </p:txBody>
      </p:sp>
    </p:spTree>
    <p:extLst>
      <p:ext uri="{BB962C8B-B14F-4D97-AF65-F5344CB8AC3E}">
        <p14:creationId xmlns:p14="http://schemas.microsoft.com/office/powerpoint/2010/main" val="1797059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APIC-EM Path Trace API interface is documented in the API docs</a:t>
            </a:r>
            <a:r>
              <a:rPr lang="en-US" sz="1300"/>
              <a:t> using Swagger</a:t>
            </a:r>
            <a:r>
              <a:rPr lang="en-US" sz="1200" kern="1200">
                <a:solidFill>
                  <a:schemeClr val="tx1"/>
                </a:solidFill>
                <a:effectLst/>
                <a:latin typeface="+mn-lt"/>
                <a:ea typeface="+mn-ea"/>
                <a:cs typeface="+mn-cs"/>
              </a:rPr>
              <a:t> docs</a:t>
            </a:r>
            <a:r>
              <a:rPr lang="en-US" sz="1300" dirty="0"/>
              <a:t>.</a:t>
            </a:r>
          </a:p>
          <a:p>
            <a:endParaRPr lang="en-US" sz="1200" kern="1200" dirty="0">
              <a:solidFill>
                <a:schemeClr val="tx1"/>
              </a:solidFill>
              <a:effectLst/>
              <a:latin typeface="+mn-lt"/>
              <a:ea typeface="+mn-ea"/>
              <a:cs typeface="+mn-cs"/>
            </a:endParaRPr>
          </a:p>
          <a:p>
            <a:r>
              <a:rPr lang="en-US" sz="1300" dirty="0"/>
              <a:t>Here is a just quick overview of the API structure for Path Trace:</a:t>
            </a:r>
          </a:p>
          <a:p>
            <a:endParaRPr lang="en-US" sz="1200" kern="1200" dirty="0">
              <a:solidFill>
                <a:schemeClr val="tx1"/>
              </a:solidFill>
              <a:effectLst/>
              <a:latin typeface="+mn-lt"/>
              <a:ea typeface="+mn-ea"/>
              <a:cs typeface="+mn-cs"/>
            </a:endParaRPr>
          </a:p>
          <a:p>
            <a:r>
              <a:rPr lang="en-US" sz="1300" dirty="0"/>
              <a:t>First, a Path Trace session is created using an API call that </a:t>
            </a:r>
            <a:r>
              <a:rPr lang="en-US" sz="1200" kern="1200">
                <a:solidFill>
                  <a:schemeClr val="tx1"/>
                </a:solidFill>
                <a:effectLst/>
                <a:latin typeface="+mn-lt"/>
                <a:ea typeface="+mn-ea"/>
                <a:cs typeface="+mn-cs"/>
              </a:rPr>
              <a:t>includes </a:t>
            </a:r>
            <a:r>
              <a:rPr lang="en-US" sz="1300" dirty="0"/>
              <a:t>in</a:t>
            </a:r>
            <a:r>
              <a:rPr lang="en-US" sz="1300"/>
              <a:t> its body included the </a:t>
            </a:r>
            <a:r>
              <a:rPr lang="en-US" sz="1300" dirty="0"/>
              <a:t>source and destination IP </a:t>
            </a:r>
            <a:r>
              <a:rPr lang="en-US" sz="1200" kern="1200">
                <a:solidFill>
                  <a:schemeClr val="tx1"/>
                </a:solidFill>
                <a:effectLst/>
                <a:latin typeface="+mn-lt"/>
                <a:ea typeface="+mn-ea"/>
                <a:cs typeface="+mn-cs"/>
              </a:rPr>
              <a:t>addresses in </a:t>
            </a:r>
            <a:r>
              <a:rPr lang="en-US" sz="1300" dirty="0"/>
              <a:t>address</a:t>
            </a:r>
            <a:r>
              <a:rPr lang="en-US" sz="1300"/>
              <a:t> for the </a:t>
            </a:r>
            <a:r>
              <a:rPr lang="en-US" sz="1200" kern="1200">
                <a:solidFill>
                  <a:schemeClr val="tx1"/>
                </a:solidFill>
                <a:effectLst/>
                <a:latin typeface="+mn-lt"/>
                <a:ea typeface="+mn-ea"/>
                <a:cs typeface="+mn-cs"/>
              </a:rPr>
              <a:t>body of </a:t>
            </a:r>
            <a:r>
              <a:rPr lang="en-US" sz="1300" dirty="0"/>
              <a:t>session</a:t>
            </a:r>
            <a:r>
              <a:rPr lang="en-US" sz="1300"/>
              <a:t>.</a:t>
            </a:r>
            <a:r>
              <a:rPr lang="en-US" sz="1200" kern="1200">
                <a:solidFill>
                  <a:schemeClr val="tx1"/>
                </a:solidFill>
                <a:effectLst/>
                <a:latin typeface="+mn-lt"/>
                <a:ea typeface="+mn-ea"/>
                <a:cs typeface="+mn-cs"/>
              </a:rPr>
              <a:t> </a:t>
            </a:r>
            <a:endParaRPr lang="en-US" sz="1300" dirty="0"/>
          </a:p>
          <a:p>
            <a:r>
              <a:rPr lang="en-US" sz="1300" dirty="0"/>
              <a:t>Second</a:t>
            </a:r>
            <a:r>
              <a:rPr lang="en-US" sz="1300"/>
              <a:t>, the </a:t>
            </a:r>
            <a:r>
              <a:rPr lang="en-US" sz="1200" kern="1200">
                <a:solidFill>
                  <a:schemeClr val="tx1"/>
                </a:solidFill>
                <a:effectLst/>
                <a:latin typeface="+mn-lt"/>
                <a:ea typeface="+mn-ea"/>
                <a:cs typeface="+mn-cs"/>
              </a:rPr>
              <a:t>request. The </a:t>
            </a:r>
            <a:r>
              <a:rPr lang="en-US" sz="1300" dirty="0"/>
              <a:t>API interface</a:t>
            </a:r>
            <a:r>
              <a:rPr lang="en-US" sz="1300"/>
              <a:t> returns </a:t>
            </a:r>
            <a:r>
              <a:rPr lang="en-US" sz="1300" dirty="0"/>
              <a:t>the ID of the session that was created</a:t>
            </a:r>
            <a:r>
              <a:rPr lang="en-US" sz="1200" kern="1200" baseline="0">
                <a:solidFill>
                  <a:schemeClr val="tx1"/>
                </a:solidFill>
                <a:effectLst/>
                <a:latin typeface="+mn-lt"/>
                <a:ea typeface="+mn-ea"/>
                <a:cs typeface="+mn-cs"/>
              </a:rPr>
              <a:t> and</a:t>
            </a:r>
            <a:r>
              <a:rPr lang="en-US" sz="1200" kern="1200">
                <a:solidFill>
                  <a:schemeClr val="tx1"/>
                </a:solidFill>
                <a:effectLst/>
                <a:latin typeface="+mn-lt"/>
                <a:ea typeface="+mn-ea"/>
                <a:cs typeface="+mn-cs"/>
              </a:rPr>
              <a:t> </a:t>
            </a:r>
            <a:r>
              <a:rPr lang="en-US" sz="1300" dirty="0"/>
              <a:t>.</a:t>
            </a:r>
            <a:r>
              <a:rPr lang="en-US" sz="1300"/>
              <a:t> Now the </a:t>
            </a:r>
            <a:r>
              <a:rPr lang="en-US" sz="1300" dirty="0"/>
              <a:t>APIC-EM </a:t>
            </a:r>
            <a:r>
              <a:rPr lang="en-US" sz="1200" kern="1200">
                <a:solidFill>
                  <a:schemeClr val="tx1"/>
                </a:solidFill>
                <a:effectLst/>
                <a:latin typeface="+mn-lt"/>
                <a:ea typeface="+mn-ea"/>
                <a:cs typeface="+mn-cs"/>
              </a:rPr>
              <a:t>begins </a:t>
            </a:r>
            <a:r>
              <a:rPr lang="en-US" sz="1300" dirty="0"/>
              <a:t>is</a:t>
            </a:r>
            <a:r>
              <a:rPr lang="en-US" sz="1300"/>
              <a:t> working </a:t>
            </a:r>
            <a:r>
              <a:rPr lang="en-US" sz="1300" dirty="0"/>
              <a:t>on discovering the </a:t>
            </a:r>
            <a:r>
              <a:rPr lang="en-US" sz="1200" kern="1200">
                <a:solidFill>
                  <a:schemeClr val="tx1"/>
                </a:solidFill>
                <a:effectLst/>
                <a:latin typeface="+mn-lt"/>
                <a:ea typeface="+mn-ea"/>
                <a:cs typeface="+mn-cs"/>
              </a:rPr>
              <a:t>detailed </a:t>
            </a:r>
            <a:r>
              <a:rPr lang="en-US" sz="1300" dirty="0"/>
              <a:t>details</a:t>
            </a:r>
            <a:r>
              <a:rPr lang="en-US" sz="1300"/>
              <a:t> path </a:t>
            </a:r>
            <a:r>
              <a:rPr lang="en-US" sz="1300" dirty="0"/>
              <a:t>between the specified source and destination IP addresses. </a:t>
            </a:r>
            <a:r>
              <a:rPr lang="en-US" sz="1200" kern="1200">
                <a:solidFill>
                  <a:schemeClr val="tx1"/>
                </a:solidFill>
                <a:effectLst/>
                <a:latin typeface="+mn-lt"/>
                <a:ea typeface="+mn-ea"/>
                <a:cs typeface="+mn-cs"/>
              </a:rPr>
              <a:t>We then use </a:t>
            </a:r>
            <a:endParaRPr lang="en-US" sz="1300" dirty="0"/>
          </a:p>
          <a:p>
            <a:r>
              <a:rPr lang="en-US" sz="1300" dirty="0"/>
              <a:t>In</a:t>
            </a:r>
            <a:r>
              <a:rPr lang="en-US" sz="1300"/>
              <a:t> a third step, we can check in a </a:t>
            </a:r>
            <a:r>
              <a:rPr lang="en-US" sz="1300" dirty="0"/>
              <a:t>loop </a:t>
            </a:r>
            <a:r>
              <a:rPr lang="en-US" sz="1200" kern="1200">
                <a:solidFill>
                  <a:schemeClr val="tx1"/>
                </a:solidFill>
                <a:effectLst/>
                <a:latin typeface="+mn-lt"/>
                <a:ea typeface="+mn-ea"/>
                <a:cs typeface="+mn-cs"/>
              </a:rPr>
              <a:t>to</a:t>
            </a:r>
            <a:r>
              <a:rPr lang="en-US" sz="1200" kern="1200" baseline="0">
                <a:solidFill>
                  <a:schemeClr val="tx1"/>
                </a:solidFill>
                <a:effectLst/>
                <a:latin typeface="+mn-lt"/>
                <a:ea typeface="+mn-ea"/>
                <a:cs typeface="+mn-cs"/>
              </a:rPr>
              <a:t> periodically check </a:t>
            </a:r>
            <a:r>
              <a:rPr lang="en-US" sz="1300" dirty="0"/>
              <a:t>if the Path Trace session with the specified ID is still in progress or has completed.</a:t>
            </a:r>
            <a:r>
              <a:rPr lang="en-US" sz="1200" kern="1200">
                <a:solidFill>
                  <a:schemeClr val="tx1"/>
                </a:solidFill>
                <a:effectLst/>
                <a:latin typeface="+mn-lt"/>
                <a:ea typeface="+mn-ea"/>
                <a:cs typeface="+mn-cs"/>
              </a:rPr>
              <a:t>  Once we have determined</a:t>
            </a:r>
            <a:r>
              <a:rPr lang="en-US" sz="1200" kern="1200" baseline="0">
                <a:solidFill>
                  <a:schemeClr val="tx1"/>
                </a:solidFill>
                <a:effectLst/>
                <a:latin typeface="+mn-lt"/>
                <a:ea typeface="+mn-ea"/>
                <a:cs typeface="+mn-cs"/>
              </a:rPr>
              <a:t> that</a:t>
            </a:r>
            <a:r>
              <a:rPr lang="en-US" sz="1200" kern="1200">
                <a:solidFill>
                  <a:schemeClr val="tx1"/>
                </a:solidFill>
                <a:effectLst/>
                <a:latin typeface="+mn-lt"/>
                <a:ea typeface="+mn-ea"/>
                <a:cs typeface="+mn-cs"/>
              </a:rPr>
              <a:t> </a:t>
            </a:r>
            <a:endParaRPr lang="en-US" sz="1300" dirty="0"/>
          </a:p>
          <a:p>
            <a:r>
              <a:rPr lang="en-US" sz="1300" dirty="0"/>
              <a:t>In</a:t>
            </a:r>
            <a:r>
              <a:rPr lang="en-US" sz="1300"/>
              <a:t> the last step, the </a:t>
            </a:r>
            <a:r>
              <a:rPr lang="en-US" sz="1300" dirty="0"/>
              <a:t>Path Trace session has completed, we retrieve the JSON formatted detailed</a:t>
            </a:r>
            <a:r>
              <a:rPr lang="en-US" sz="1300"/>
              <a:t> Path </a:t>
            </a:r>
            <a:r>
              <a:rPr lang="en-US" sz="1300" dirty="0"/>
              <a:t>Trace results and process the data.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t>
            </a:r>
            <a:r>
              <a:rPr lang="en-US" sz="1300" dirty="0"/>
              <a:t>In</a:t>
            </a:r>
            <a:r>
              <a:rPr lang="en-US" sz="1300"/>
              <a:t> the results we can </a:t>
            </a:r>
            <a:r>
              <a:rPr lang="en-US" sz="1300" dirty="0"/>
              <a:t>identify the network devices between </a:t>
            </a:r>
            <a:r>
              <a:rPr lang="en-US" sz="1200" kern="1200">
                <a:solidFill>
                  <a:schemeClr val="tx1"/>
                </a:solidFill>
                <a:effectLst/>
                <a:latin typeface="+mn-lt"/>
                <a:ea typeface="+mn-ea"/>
                <a:cs typeface="+mn-cs"/>
              </a:rPr>
              <a:t>he </a:t>
            </a:r>
            <a:r>
              <a:rPr lang="en-US" sz="1300" dirty="0"/>
              <a:t>the</a:t>
            </a:r>
            <a:r>
              <a:rPr lang="en-US" sz="1300"/>
              <a:t> specified </a:t>
            </a:r>
            <a:r>
              <a:rPr lang="en-US" sz="1300" dirty="0"/>
              <a:t>source and destination IP addresses, the ingress and egress interfaces, routing protocols, </a:t>
            </a:r>
            <a:r>
              <a:rPr lang="en-US" sz="1200" kern="1200">
                <a:solidFill>
                  <a:schemeClr val="tx1"/>
                </a:solidFill>
                <a:effectLst/>
                <a:latin typeface="+mn-lt"/>
                <a:ea typeface="+mn-ea"/>
                <a:cs typeface="+mn-cs"/>
              </a:rPr>
              <a:t>and many other details regarding the devices on the path</a:t>
            </a:r>
            <a:r>
              <a:rPr lang="en-US" sz="1300" dirty="0"/>
              <a:t>etc</a:t>
            </a:r>
            <a:r>
              <a:rPr lang="en-US" sz="1300"/>
              <a:t>.</a:t>
            </a:r>
            <a:r>
              <a:rPr lang="en-US" sz="1200" kern="1200">
                <a:solidFill>
                  <a:schemeClr val="tx1"/>
                </a:solidFill>
                <a:effectLst/>
                <a:latin typeface="+mn-lt"/>
                <a:ea typeface="+mn-ea"/>
                <a:cs typeface="+mn-cs"/>
              </a:rPr>
              <a:t> </a:t>
            </a:r>
            <a:endParaRPr lang="en-US" sz="1300" dirty="0"/>
          </a:p>
          <a:p>
            <a:r>
              <a:rPr lang="en-US" sz="1300" dirty="0"/>
              <a:t>Going back to the story, having all </a:t>
            </a:r>
            <a:r>
              <a:rPr lang="en-US" sz="1200" kern="1200">
                <a:solidFill>
                  <a:schemeClr val="tx1"/>
                </a:solidFill>
                <a:effectLst/>
                <a:latin typeface="+mn-lt"/>
                <a:ea typeface="+mn-ea"/>
                <a:cs typeface="+mn-cs"/>
              </a:rPr>
              <a:t>this </a:t>
            </a:r>
            <a:r>
              <a:rPr lang="en-US" sz="1300" dirty="0"/>
              <a:t>these</a:t>
            </a:r>
            <a:r>
              <a:rPr lang="en-US" sz="1300"/>
              <a:t> information </a:t>
            </a:r>
            <a:r>
              <a:rPr lang="en-US" sz="1300" dirty="0"/>
              <a:t>already in place when a helpdesk agent opens the ticket can simplify and </a:t>
            </a:r>
            <a:r>
              <a:rPr lang="en-US" sz="1200" kern="1200">
                <a:solidFill>
                  <a:schemeClr val="tx1"/>
                </a:solidFill>
                <a:effectLst/>
                <a:latin typeface="+mn-lt"/>
                <a:ea typeface="+mn-ea"/>
                <a:cs typeface="+mn-cs"/>
              </a:rPr>
              <a:t>facilitate </a:t>
            </a:r>
            <a:r>
              <a:rPr lang="en-US" sz="1300" dirty="0"/>
              <a:t>easy</a:t>
            </a:r>
            <a:r>
              <a:rPr lang="en-US" sz="1300"/>
              <a:t> the </a:t>
            </a:r>
            <a:r>
              <a:rPr lang="en-US" sz="1300" dirty="0"/>
              <a:t>troubleshooting work and shorten the ticket resolution time.</a:t>
            </a:r>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a:p>
        </p:txBody>
      </p:sp>
    </p:spTree>
    <p:extLst>
      <p:ext uri="{BB962C8B-B14F-4D97-AF65-F5344CB8AC3E}">
        <p14:creationId xmlns:p14="http://schemas.microsoft.com/office/powerpoint/2010/main" val="426413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Depending on the skill level of the participants and the amount of available time, you can do this lab as a walkthrough, or as independent individual, pair, or group work. It may also be necessary to encourage the participants to do this as homework to be done outside of class, after the workshop has been completed. This presents a good opportunity for collaboration between participants, and this should be encouraged.</a:t>
            </a:r>
          </a:p>
          <a:p>
            <a:r>
              <a:rPr lang="en-US" sz="1200" kern="120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In this lab, you will work to complete a program file that has been partially completed. You will supply the missing code as directed by the instructions document. You are encouraged to consult work you have done already, look at the solution files if you are stuck, and to work together. The objective of this part of the workshop is for you learn more about writing Python code, the APIC-EM API, and the process of developing code. You are not expected to become software developers!</a:t>
            </a:r>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a:p>
        </p:txBody>
      </p:sp>
    </p:spTree>
    <p:extLst>
      <p:ext uri="{BB962C8B-B14F-4D97-AF65-F5344CB8AC3E}">
        <p14:creationId xmlns:p14="http://schemas.microsoft.com/office/powerpoint/2010/main" val="9818607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Open the </a:t>
            </a:r>
            <a:r>
              <a:rPr lang="en-US" sz="1300" b="1" dirty="0"/>
              <a:t>04_path_trace.py</a:t>
            </a:r>
            <a:r>
              <a:rPr lang="en-US" sz="1300" dirty="0"/>
              <a:t> work file in </a:t>
            </a:r>
            <a:r>
              <a:rPr lang="en-US" sz="1300"/>
              <a:t>IDLE.</a:t>
            </a:r>
          </a:p>
          <a:p>
            <a:endParaRPr lang="en-US" sz="1300" dirty="0"/>
          </a:p>
          <a:p>
            <a:r>
              <a:rPr lang="en-US" sz="1300" dirty="0"/>
              <a:t>The code has been divided into six functional sections. The lab directs you to complete sections of the code. The areas to be completed are indicated by a series of plus signs and the phrase "Add Values". Comments in the code and in the lab document provide further </a:t>
            </a:r>
            <a:r>
              <a:rPr lang="en-US" sz="1300"/>
              <a:t>instructions.</a:t>
            </a:r>
          </a:p>
          <a:p>
            <a:endParaRPr lang="en-US" sz="1300" dirty="0"/>
          </a:p>
          <a:p>
            <a:r>
              <a:rPr lang="en-US" sz="1300" dirty="0"/>
              <a:t>You are working on </a:t>
            </a:r>
            <a:r>
              <a:rPr lang="en-US" sz="1300"/>
              <a:t>the Path Trace application </a:t>
            </a:r>
            <a:r>
              <a:rPr lang="en-US" sz="1300" dirty="0"/>
              <a:t>that was demonstrated earlier. The application may use some code that you may not fully understand at your current skill level. Do not be concerned by this. Instead, focus on the tasks that are given to you. These tasks should be within your level of skill. If they are not, then feel free to asks others or look at the solution code. You can learn that way as well.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a:p>
        </p:txBody>
      </p:sp>
    </p:spTree>
    <p:extLst>
      <p:ext uri="{BB962C8B-B14F-4D97-AF65-F5344CB8AC3E}">
        <p14:creationId xmlns:p14="http://schemas.microsoft.com/office/powerpoint/2010/main" val="453336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Because you will be completing the code section by section, you can't run your actual working code file because it will crash due to the incomplete code in sections that you have not yet completed. However, the individual sections were designed to be run when completed, as long as the previous section was run without </a:t>
            </a:r>
            <a:r>
              <a:rPr lang="en-US" sz="1300"/>
              <a:t>errors.</a:t>
            </a:r>
          </a:p>
          <a:p>
            <a:endParaRPr lang="en-US" sz="1300" dirty="0"/>
          </a:p>
          <a:p>
            <a:r>
              <a:rPr lang="en-US" sz="1300" dirty="0"/>
              <a:t>You can test your completed code by creating a new Python file to hold the code that has been completed so far. As you complete sections of code, copy and paste them to this new file and then try to run the file. Debug from there. Some sections of code will not output anything. If no error messages display when the code is run, it can be assumed to be running properly.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a:p>
        </p:txBody>
      </p:sp>
    </p:spTree>
    <p:extLst>
      <p:ext uri="{BB962C8B-B14F-4D97-AF65-F5344CB8AC3E}">
        <p14:creationId xmlns:p14="http://schemas.microsoft.com/office/powerpoint/2010/main" val="339420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It may not be necessary to go over the code on this slide or other slides in depth. It is possible that students are comfortable with the challenge. You may want to provide other groups with more guidance and allow them time to address each section of code and then come back to handle questions or demonstrate solutions. This set of slides is structure by code section, not by lab step. Each step in the lab is referenced to the correct code section.</a:t>
            </a:r>
          </a:p>
          <a:p>
            <a:r>
              <a:rPr lang="en-US" sz="1200" kern="120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Locate Section 1 of the code work file. Locate the parts of section one that require completion. The rectangles shown in the slides are placeholders that indicate where you should add code. The </a:t>
            </a:r>
            <a:r>
              <a:rPr lang="en-US" sz="1300" dirty="0" err="1"/>
              <a:t>placehlder</a:t>
            </a:r>
            <a:r>
              <a:rPr lang="en-US" sz="1300" dirty="0"/>
              <a:t> shapes are not scaled. In other words, the size of the placeholder is </a:t>
            </a:r>
            <a:r>
              <a:rPr lang="en-US" sz="1300"/>
              <a:t>not necessarily proportional </a:t>
            </a:r>
            <a:r>
              <a:rPr lang="en-US" sz="1300" dirty="0"/>
              <a:t>to </a:t>
            </a:r>
            <a:r>
              <a:rPr lang="en-US" sz="1300"/>
              <a:t>the length of </a:t>
            </a:r>
            <a:r>
              <a:rPr lang="en-US" sz="1300" dirty="0"/>
              <a:t>the code required</a:t>
            </a:r>
            <a:r>
              <a:rPr lang="en-US" sz="1300"/>
              <a:t>. </a:t>
            </a:r>
          </a:p>
          <a:p>
            <a:endParaRPr lang="en-US" sz="1300" dirty="0"/>
          </a:p>
          <a:p>
            <a:r>
              <a:rPr lang="en-US" sz="1300" dirty="0"/>
              <a:t>In the first code section, you will add code to setup the program environment and build the request components. Much of this reuses past work. Comments in the code indicate what is required in each </a:t>
            </a:r>
            <a:r>
              <a:rPr lang="en-US" sz="1300"/>
              <a:t>location.</a:t>
            </a:r>
          </a:p>
          <a:p>
            <a:endParaRPr lang="en-US" sz="1300" dirty="0"/>
          </a:p>
          <a:p>
            <a:r>
              <a:rPr lang="en-US" sz="1300" dirty="0"/>
              <a:t>For example, in the </a:t>
            </a:r>
            <a:r>
              <a:rPr lang="en-US" sz="1300"/>
              <a:t>first section:</a:t>
            </a:r>
            <a:endParaRPr lang="en-US" sz="1300" dirty="0"/>
          </a:p>
          <a:p>
            <a:pPr marL="247688" indent="-247688">
              <a:buFont typeface="+mj-lt"/>
              <a:buAutoNum type="arabicPeriod"/>
            </a:pPr>
            <a:r>
              <a:rPr lang="en-US" sz="1300" dirty="0"/>
              <a:t>Import functions. The list of functions to import appears in the requirements section above. Follow the way this was done in earlier labs.</a:t>
            </a:r>
          </a:p>
          <a:p>
            <a:pPr marL="247688" indent="-247688">
              <a:buFont typeface="+mj-lt"/>
              <a:buAutoNum type="arabicPeriod"/>
            </a:pPr>
            <a:r>
              <a:rPr lang="en-US" sz="1300" dirty="0"/>
              <a:t>Disable SSL certificate warnings.</a:t>
            </a:r>
          </a:p>
          <a:p>
            <a:pPr marL="247688" indent="-247688">
              <a:buFont typeface="+mj-lt"/>
              <a:buAutoNum type="arabicPeriod"/>
            </a:pPr>
            <a:r>
              <a:rPr lang="en-US" sz="1300" dirty="0"/>
              <a:t>Assign the URI for the flow-analysis endpoint to the </a:t>
            </a:r>
            <a:r>
              <a:rPr lang="en-US" sz="1300" dirty="0" err="1"/>
              <a:t>api_url</a:t>
            </a:r>
            <a:r>
              <a:rPr lang="en-US" sz="1300" dirty="0"/>
              <a:t> variable.</a:t>
            </a:r>
          </a:p>
          <a:p>
            <a:pPr marL="247688" indent="-247688">
              <a:buFont typeface="+mj-lt"/>
              <a:buAutoNum type="arabicPeriod"/>
            </a:pPr>
            <a:r>
              <a:rPr lang="en-US" sz="1300" dirty="0"/>
              <a:t>Create a dictionary to hold the headers and assign to the </a:t>
            </a:r>
            <a:r>
              <a:rPr lang="en-US" sz="1300"/>
              <a:t>headers key value pairs.</a:t>
            </a:r>
          </a:p>
          <a:p>
            <a:pPr marL="247688" indent="-247688">
              <a:buFont typeface="+mj-lt"/>
              <a:buAutoNum type="arabicPeriod"/>
            </a:pPr>
            <a:endParaRPr lang="en-US" sz="1300" dirty="0"/>
          </a:p>
          <a:p>
            <a:r>
              <a:rPr lang="en-US" sz="1300" dirty="0"/>
              <a:t>Test your code. If this it is correct, you will see no output.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a:p>
        </p:txBody>
      </p:sp>
    </p:spTree>
    <p:extLst>
      <p:ext uri="{BB962C8B-B14F-4D97-AF65-F5344CB8AC3E}">
        <p14:creationId xmlns:p14="http://schemas.microsoft.com/office/powerpoint/2010/main" val="429357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dirty="0" err="1"/>
              <a:t>DevNet</a:t>
            </a:r>
            <a:r>
              <a:rPr lang="en-US" sz="1300" dirty="0"/>
              <a:t>, formerly known as the Cisco Developer's Network, is a place for developers to test out software with actual Cisco networks and devices that are programmable. </a:t>
            </a:r>
            <a:r>
              <a:rPr lang="en-US" sz="1300" dirty="0" err="1"/>
              <a:t>DevNet</a:t>
            </a:r>
            <a:r>
              <a:rPr lang="en-US" sz="1300" dirty="0"/>
              <a:t> offers numerous sandboxed virtual environments that are either open or </a:t>
            </a:r>
            <a:r>
              <a:rPr lang="en-US" sz="1300" dirty="0" err="1"/>
              <a:t>reservable</a:t>
            </a:r>
            <a:r>
              <a:rPr lang="en-US" sz="1300" dirty="0"/>
              <a:t> by registered users. In addition, </a:t>
            </a:r>
            <a:r>
              <a:rPr lang="en-US" sz="1300" dirty="0" err="1"/>
              <a:t>DevNet</a:t>
            </a:r>
            <a:r>
              <a:rPr lang="en-US" sz="1300" dirty="0"/>
              <a:t> offers many learning tracks and hours of courses designed for networking professionals who are learning network programmability. The Networking Academy Program is working with </a:t>
            </a:r>
            <a:r>
              <a:rPr lang="en-US" sz="1300" dirty="0" err="1"/>
              <a:t>DevNet</a:t>
            </a:r>
            <a:r>
              <a:rPr lang="en-US" sz="1300" dirty="0"/>
              <a:t> to bring learners and developers together in a powerful ecosystem</a:t>
            </a:r>
            <a:r>
              <a:rPr lang="en-US" sz="1300"/>
              <a:t>. </a:t>
            </a:r>
            <a:endParaRPr lang="en-US" sz="1300" dirty="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804986" indent="-309610">
              <a:defRPr>
                <a:solidFill>
                  <a:schemeClr val="tx1"/>
                </a:solidFill>
                <a:latin typeface="Arial" panose="020B0604020202020204" pitchFamily="34" charset="0"/>
                <a:ea typeface="MS PGothic" panose="020B0600070205080204" pitchFamily="34" charset="-128"/>
              </a:defRPr>
            </a:lvl2pPr>
            <a:lvl3pPr marL="1238441" indent="-247688">
              <a:defRPr>
                <a:solidFill>
                  <a:schemeClr val="tx1"/>
                </a:solidFill>
                <a:latin typeface="Arial" panose="020B0604020202020204" pitchFamily="34" charset="0"/>
                <a:ea typeface="MS PGothic" panose="020B0600070205080204" pitchFamily="34" charset="-128"/>
              </a:defRPr>
            </a:lvl3pPr>
            <a:lvl4pPr marL="1733817" indent="-247688">
              <a:defRPr>
                <a:solidFill>
                  <a:schemeClr val="tx1"/>
                </a:solidFill>
                <a:latin typeface="Arial" panose="020B0604020202020204" pitchFamily="34" charset="0"/>
                <a:ea typeface="MS PGothic" panose="020B0600070205080204" pitchFamily="34" charset="-128"/>
              </a:defRPr>
            </a:lvl4pPr>
            <a:lvl5pPr marL="2229193" indent="-247688">
              <a:defRPr>
                <a:solidFill>
                  <a:schemeClr val="tx1"/>
                </a:solidFill>
                <a:latin typeface="Arial" panose="020B0604020202020204" pitchFamily="34" charset="0"/>
                <a:ea typeface="MS PGothic" panose="020B0600070205080204" pitchFamily="34" charset="-128"/>
              </a:defRPr>
            </a:lvl5pPr>
            <a:lvl6pPr marL="2724569"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219945"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715322"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210698"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4848D17-937D-42F4-A98C-71D046448523}" type="slidenum">
              <a:rPr lang="en-US" altLang="en-US">
                <a:solidFill>
                  <a:srgbClr val="000000"/>
                </a:solidFill>
                <a:latin typeface="Calibri" panose="020F0502020204030204" pitchFamily="34" charset="0"/>
              </a:rPr>
              <a:pPr/>
              <a:t>9</a:t>
            </a:fld>
            <a:endParaRPr lang="en-US" altLang="en-US">
              <a:solidFill>
                <a:srgbClr val="000000"/>
              </a:solidFill>
              <a:latin typeface="Calibri" panose="020F0502020204030204" pitchFamily="34" charset="0"/>
            </a:endParaRPr>
          </a:p>
        </p:txBody>
      </p:sp>
      <p:sp>
        <p:nvSpPr>
          <p:cNvPr id="75781"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804986" indent="-309610">
              <a:defRPr>
                <a:solidFill>
                  <a:schemeClr val="tx1"/>
                </a:solidFill>
                <a:latin typeface="Arial" panose="020B0604020202020204" pitchFamily="34" charset="0"/>
                <a:ea typeface="MS PGothic" panose="020B0600070205080204" pitchFamily="34" charset="-128"/>
              </a:defRPr>
            </a:lvl2pPr>
            <a:lvl3pPr marL="1238441" indent="-247688">
              <a:defRPr>
                <a:solidFill>
                  <a:schemeClr val="tx1"/>
                </a:solidFill>
                <a:latin typeface="Arial" panose="020B0604020202020204" pitchFamily="34" charset="0"/>
                <a:ea typeface="MS PGothic" panose="020B0600070205080204" pitchFamily="34" charset="-128"/>
              </a:defRPr>
            </a:lvl3pPr>
            <a:lvl4pPr marL="1733817" indent="-247688">
              <a:defRPr>
                <a:solidFill>
                  <a:schemeClr val="tx1"/>
                </a:solidFill>
                <a:latin typeface="Arial" panose="020B0604020202020204" pitchFamily="34" charset="0"/>
                <a:ea typeface="MS PGothic" panose="020B0600070205080204" pitchFamily="34" charset="-128"/>
              </a:defRPr>
            </a:lvl4pPr>
            <a:lvl5pPr marL="2229193" indent="-247688">
              <a:defRPr>
                <a:solidFill>
                  <a:schemeClr val="tx1"/>
                </a:solidFill>
                <a:latin typeface="Arial" panose="020B0604020202020204" pitchFamily="34" charset="0"/>
                <a:ea typeface="MS PGothic" panose="020B0600070205080204" pitchFamily="34" charset="-128"/>
              </a:defRPr>
            </a:lvl5pPr>
            <a:lvl6pPr marL="2724569"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219945"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715322"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210698"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B5582C9-5CBD-439B-89F8-15FAC951813B}" type="datetime1">
              <a:rPr lang="en-US" altLang="en-US">
                <a:latin typeface="Calibri" panose="020F0502020204030204" pitchFamily="34" charset="0"/>
              </a:rPr>
              <a:pPr/>
              <a:t>5/24/2018</a:t>
            </a:fld>
            <a:endParaRPr lang="en-US" altLang="en-US">
              <a:latin typeface="Calibri" panose="020F0502020204030204" pitchFamily="34" charset="0"/>
            </a:endParaRPr>
          </a:p>
        </p:txBody>
      </p:sp>
      <p:sp>
        <p:nvSpPr>
          <p:cNvPr id="75782" name="Header Placeholder 8"/>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804986" indent="-309610">
              <a:defRPr>
                <a:solidFill>
                  <a:schemeClr val="tx1"/>
                </a:solidFill>
                <a:latin typeface="Arial" panose="020B0604020202020204" pitchFamily="34" charset="0"/>
                <a:ea typeface="MS PGothic" panose="020B0600070205080204" pitchFamily="34" charset="-128"/>
              </a:defRPr>
            </a:lvl2pPr>
            <a:lvl3pPr marL="1238441" indent="-247688">
              <a:defRPr>
                <a:solidFill>
                  <a:schemeClr val="tx1"/>
                </a:solidFill>
                <a:latin typeface="Arial" panose="020B0604020202020204" pitchFamily="34" charset="0"/>
                <a:ea typeface="MS PGothic" panose="020B0600070205080204" pitchFamily="34" charset="-128"/>
              </a:defRPr>
            </a:lvl3pPr>
            <a:lvl4pPr marL="1733817" indent="-247688">
              <a:defRPr>
                <a:solidFill>
                  <a:schemeClr val="tx1"/>
                </a:solidFill>
                <a:latin typeface="Arial" panose="020B0604020202020204" pitchFamily="34" charset="0"/>
                <a:ea typeface="MS PGothic" panose="020B0600070205080204" pitchFamily="34" charset="-128"/>
              </a:defRPr>
            </a:lvl4pPr>
            <a:lvl5pPr marL="2229193" indent="-247688">
              <a:defRPr>
                <a:solidFill>
                  <a:schemeClr val="tx1"/>
                </a:solidFill>
                <a:latin typeface="Arial" panose="020B0604020202020204" pitchFamily="34" charset="0"/>
                <a:ea typeface="MS PGothic" panose="020B0600070205080204" pitchFamily="34" charset="-128"/>
              </a:defRPr>
            </a:lvl5pPr>
            <a:lvl6pPr marL="2724569"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219945"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715322"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210698" indent="-247688" defTabSz="495376"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rPr>
              <a:t>Cisco Live 2016</a:t>
            </a:r>
          </a:p>
        </p:txBody>
      </p:sp>
    </p:spTree>
    <p:extLst>
      <p:ext uri="{BB962C8B-B14F-4D97-AF65-F5344CB8AC3E}">
        <p14:creationId xmlns:p14="http://schemas.microsoft.com/office/powerpoint/2010/main" val="3948993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In order to enter in endpoints for a path trace, the user needs to know what devices are currently available on the network and what their IP addresses are. This section of code simply calls the </a:t>
            </a:r>
            <a:r>
              <a:rPr lang="en-US" sz="1300" b="1" dirty="0" err="1"/>
              <a:t>print_hosts</a:t>
            </a:r>
            <a:r>
              <a:rPr lang="en-US" sz="1300" b="1" dirty="0"/>
              <a:t>()</a:t>
            </a:r>
            <a:r>
              <a:rPr lang="en-US" sz="1300" dirty="0"/>
              <a:t> and </a:t>
            </a:r>
            <a:r>
              <a:rPr lang="en-US" sz="1300" b="1" dirty="0" err="1"/>
              <a:t>print_devices</a:t>
            </a:r>
            <a:r>
              <a:rPr lang="en-US" sz="1300" b="1" dirty="0"/>
              <a:t>()</a:t>
            </a:r>
            <a:r>
              <a:rPr lang="en-US" sz="1300" dirty="0"/>
              <a:t> functions to print out tables for the user to refer to. The code prints messages that identify what each table is prior to it being displayed.</a:t>
            </a:r>
          </a:p>
          <a:p>
            <a:r>
              <a:rPr lang="en-US" sz="1300" dirty="0"/>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73</a:t>
            </a:fld>
            <a:endParaRPr lang="en-US"/>
          </a:p>
        </p:txBody>
      </p:sp>
    </p:spTree>
    <p:extLst>
      <p:ext uri="{BB962C8B-B14F-4D97-AF65-F5344CB8AC3E}">
        <p14:creationId xmlns:p14="http://schemas.microsoft.com/office/powerpoint/2010/main" val="6271663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section of code prompts the user to enter source and destination IP addresses for the path trace. You need to supply the code that prompts the user for these addresses. This simply requires using the </a:t>
            </a:r>
            <a:r>
              <a:rPr lang="en-US" sz="1300" b="1" dirty="0"/>
              <a:t>input()</a:t>
            </a:r>
            <a:r>
              <a:rPr lang="en-US" sz="1300" dirty="0"/>
              <a:t> method to prompt the user for the source or destination IP address. The variables to hold the user-supplied address values have been supplied.</a:t>
            </a:r>
            <a:r>
              <a:rPr lang="en-US" sz="1200" kern="1200">
                <a:solidFill>
                  <a:schemeClr val="tx1"/>
                </a:solidFill>
                <a:effectLst/>
                <a:latin typeface="+mn-lt"/>
                <a:ea typeface="+mn-ea"/>
                <a:cs typeface="+mn-cs"/>
              </a:rPr>
              <a:t> They are </a:t>
            </a:r>
            <a:r>
              <a:rPr lang="en-US" sz="1200" b="1" kern="1200">
                <a:solidFill>
                  <a:schemeClr val="tx1"/>
                </a:solidFill>
                <a:effectLst/>
                <a:latin typeface="+mn-lt"/>
                <a:ea typeface="+mn-ea"/>
                <a:cs typeface="+mn-cs"/>
              </a:rPr>
              <a:t>s_ip</a:t>
            </a:r>
            <a:r>
              <a:rPr lang="en-US" sz="1200" kern="1200">
                <a:solidFill>
                  <a:schemeClr val="tx1"/>
                </a:solidFill>
                <a:effectLst/>
                <a:latin typeface="+mn-lt"/>
                <a:ea typeface="+mn-ea"/>
                <a:cs typeface="+mn-cs"/>
              </a:rPr>
              <a:t> for the source and </a:t>
            </a:r>
            <a:r>
              <a:rPr lang="en-US" sz="1200" b="1" kern="1200">
                <a:solidFill>
                  <a:schemeClr val="tx1"/>
                </a:solidFill>
                <a:effectLst/>
                <a:latin typeface="+mn-lt"/>
                <a:ea typeface="+mn-ea"/>
                <a:cs typeface="+mn-cs"/>
              </a:rPr>
              <a:t>d_ip</a:t>
            </a:r>
            <a:r>
              <a:rPr lang="en-US" sz="1200" kern="1200">
                <a:solidFill>
                  <a:schemeClr val="tx1"/>
                </a:solidFill>
                <a:effectLst/>
                <a:latin typeface="+mn-lt"/>
                <a:ea typeface="+mn-ea"/>
                <a:cs typeface="+mn-cs"/>
              </a:rPr>
              <a:t> for the destination.</a:t>
            </a:r>
          </a:p>
          <a:p>
            <a:endParaRPr lang="en-US" sz="1300" dirty="0"/>
          </a:p>
          <a:p>
            <a:r>
              <a:rPr lang="en-US" sz="1300" dirty="0"/>
              <a:t>It is very common to see code use a while loop that runs until a condition has been met. In this case, a loop has been created that will run until the user has supplied values for both IP addresses or has entered Ctrl-C to exit. If the user exits the loop the program will stop and the code will crash. That should be handled better, but the in interest of brevity, the code to do so has been omitted.</a:t>
            </a:r>
          </a:p>
          <a:p>
            <a:endParaRPr lang="en-US" sz="1200" kern="1200" dirty="0">
              <a:solidFill>
                <a:schemeClr val="tx1"/>
              </a:solidFill>
              <a:effectLst/>
              <a:latin typeface="+mn-lt"/>
              <a:ea typeface="+mn-ea"/>
              <a:cs typeface="+mn-cs"/>
            </a:endParaRPr>
          </a:p>
          <a:p>
            <a:r>
              <a:rPr lang="en-US" sz="1300" dirty="0"/>
              <a:t>It has been said that up to 90% of coding involves handling errors that occur as the code runs. This doesn't mean that there are always problems with code. It means that there are always things that can happen in the environment that code interacts with that can cause crashes. This is an excellent example of where errors could occur.</a:t>
            </a:r>
          </a:p>
          <a:p>
            <a:endParaRPr lang="en-US" sz="1200" kern="1200" dirty="0">
              <a:solidFill>
                <a:schemeClr val="tx1"/>
              </a:solidFill>
              <a:effectLst/>
              <a:latin typeface="+mn-lt"/>
              <a:ea typeface="+mn-ea"/>
              <a:cs typeface="+mn-cs"/>
            </a:endParaRPr>
          </a:p>
          <a:p>
            <a:r>
              <a:rPr lang="en-US" sz="1300" dirty="0"/>
              <a:t>For example, we are asking users to supply values. The user could enter many things that could cause the program to crash. A software developer is very aware of this. Code should be created or obtained that can be used to avoid program crashes when user input does not satisfy requirements. </a:t>
            </a:r>
          </a:p>
          <a:p>
            <a:endParaRPr lang="en-US" sz="1200" kern="1200" dirty="0">
              <a:solidFill>
                <a:schemeClr val="tx1"/>
              </a:solidFill>
              <a:effectLst/>
              <a:latin typeface="+mn-lt"/>
              <a:ea typeface="+mn-ea"/>
              <a:cs typeface="+mn-cs"/>
            </a:endParaRPr>
          </a:p>
          <a:p>
            <a:r>
              <a:rPr lang="en-US" sz="1300" dirty="0"/>
              <a:t>After the source and destination IP addresses have been obtained, the </a:t>
            </a:r>
            <a:r>
              <a:rPr lang="en-US" sz="1300" b="1" dirty="0"/>
              <a:t>if</a:t>
            </a:r>
            <a:r>
              <a:rPr lang="en-US" sz="1300" dirty="0"/>
              <a:t> condition in the loop evaluates as true. The </a:t>
            </a:r>
            <a:r>
              <a:rPr lang="en-US" sz="1200" b="1" kern="1200">
                <a:solidFill>
                  <a:schemeClr val="tx1"/>
                </a:solidFill>
                <a:effectLst/>
                <a:latin typeface="+mn-lt"/>
                <a:ea typeface="+mn-ea"/>
                <a:cs typeface="+mn-cs"/>
              </a:rPr>
              <a:t>if</a:t>
            </a:r>
            <a:r>
              <a:rPr lang="en-US" sz="1200" kern="1200">
                <a:solidFill>
                  <a:schemeClr val="tx1"/>
                </a:solidFill>
                <a:effectLst/>
                <a:latin typeface="+mn-lt"/>
                <a:ea typeface="+mn-ea"/>
                <a:cs typeface="+mn-cs"/>
              </a:rPr>
              <a:t> condition only</a:t>
            </a:r>
            <a:r>
              <a:rPr lang="en-US" sz="1200" kern="1200" baseline="0">
                <a:solidFill>
                  <a:schemeClr val="tx1"/>
                </a:solidFill>
                <a:effectLst/>
                <a:latin typeface="+mn-lt"/>
                <a:ea typeface="+mn-ea"/>
                <a:cs typeface="+mn-cs"/>
              </a:rPr>
              <a:t> verifies that the </a:t>
            </a:r>
            <a:r>
              <a:rPr lang="en-US" sz="1200" b="1" kern="1200" baseline="0">
                <a:solidFill>
                  <a:schemeClr val="tx1"/>
                </a:solidFill>
                <a:effectLst/>
                <a:latin typeface="+mn-lt"/>
                <a:ea typeface="+mn-ea"/>
                <a:cs typeface="+mn-cs"/>
              </a:rPr>
              <a:t>s_ip</a:t>
            </a:r>
            <a:r>
              <a:rPr lang="en-US" sz="1200" kern="1200" baseline="0">
                <a:solidFill>
                  <a:schemeClr val="tx1"/>
                </a:solidFill>
                <a:effectLst/>
                <a:latin typeface="+mn-lt"/>
                <a:ea typeface="+mn-ea"/>
                <a:cs typeface="+mn-cs"/>
              </a:rPr>
              <a:t> and </a:t>
            </a:r>
            <a:r>
              <a:rPr lang="en-US" sz="1200" b="1" kern="1200" baseline="0">
                <a:solidFill>
                  <a:schemeClr val="tx1"/>
                </a:solidFill>
                <a:effectLst/>
                <a:latin typeface="+mn-lt"/>
                <a:ea typeface="+mn-ea"/>
                <a:cs typeface="+mn-cs"/>
              </a:rPr>
              <a:t>d_ip</a:t>
            </a:r>
            <a:r>
              <a:rPr lang="en-US" sz="1200" kern="1200" baseline="0">
                <a:solidFill>
                  <a:schemeClr val="tx1"/>
                </a:solidFill>
                <a:effectLst/>
                <a:latin typeface="+mn-lt"/>
                <a:ea typeface="+mn-ea"/>
                <a:cs typeface="+mn-cs"/>
              </a:rPr>
              <a:t> variables are not empty. </a:t>
            </a:r>
            <a:r>
              <a:rPr lang="en-US" sz="1200" kern="1200">
                <a:solidFill>
                  <a:schemeClr val="tx1"/>
                </a:solidFill>
                <a:effectLst/>
                <a:latin typeface="+mn-lt"/>
                <a:ea typeface="+mn-ea"/>
                <a:cs typeface="+mn-cs"/>
              </a:rPr>
              <a:t>The address </a:t>
            </a:r>
            <a:r>
              <a:rPr lang="en-US" sz="1300" dirty="0"/>
              <a:t>addresses</a:t>
            </a:r>
            <a:r>
              <a:rPr lang="en-US" sz="1300"/>
              <a:t> values </a:t>
            </a:r>
            <a:r>
              <a:rPr lang="en-US" sz="1300" dirty="0"/>
              <a:t>are added to the </a:t>
            </a:r>
            <a:r>
              <a:rPr lang="en-US" sz="1300" b="1" dirty="0" err="1"/>
              <a:t>path_data</a:t>
            </a:r>
            <a:r>
              <a:rPr lang="en-US" sz="1300" dirty="0"/>
              <a:t> dictionary variable, the loop is exited, and subsequent code will execute.</a:t>
            </a:r>
          </a:p>
          <a:p>
            <a:endParaRPr lang="en-US" sz="1200" kern="1200" dirty="0">
              <a:solidFill>
                <a:schemeClr val="tx1"/>
              </a:solidFill>
              <a:effectLst/>
              <a:latin typeface="+mn-lt"/>
              <a:ea typeface="+mn-ea"/>
              <a:cs typeface="+mn-cs"/>
            </a:endParaRPr>
          </a:p>
          <a:p>
            <a:r>
              <a:rPr lang="en-US" sz="1300" dirty="0"/>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a:p>
        </p:txBody>
      </p:sp>
    </p:spTree>
    <p:extLst>
      <p:ext uri="{BB962C8B-B14F-4D97-AF65-F5344CB8AC3E}">
        <p14:creationId xmlns:p14="http://schemas.microsoft.com/office/powerpoint/2010/main" val="292703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In this code section, the </a:t>
            </a:r>
            <a:r>
              <a:rPr lang="en-US" sz="1300" b="1" dirty="0" err="1"/>
              <a:t>path_data</a:t>
            </a:r>
            <a:r>
              <a:rPr lang="en-US" sz="1300" dirty="0"/>
              <a:t> dictionary will be converted to JSON </a:t>
            </a:r>
            <a:r>
              <a:rPr lang="en-US" sz="1200" kern="1200">
                <a:solidFill>
                  <a:schemeClr val="tx1"/>
                </a:solidFill>
                <a:effectLst/>
                <a:latin typeface="+mn-lt"/>
                <a:ea typeface="+mn-ea"/>
                <a:cs typeface="+mn-cs"/>
              </a:rPr>
              <a:t>using </a:t>
            </a:r>
            <a:r>
              <a:rPr lang="en-US" sz="1200" b="1" kern="1200">
                <a:solidFill>
                  <a:schemeClr val="tx1"/>
                </a:solidFill>
                <a:effectLst/>
                <a:latin typeface="+mn-lt"/>
                <a:ea typeface="+mn-ea"/>
                <a:cs typeface="+mn-cs"/>
              </a:rPr>
              <a:t>json_dumps(path_data)</a:t>
            </a:r>
            <a:r>
              <a:rPr lang="en-US" sz="1200" kern="1200" baseline="0">
                <a:solidFill>
                  <a:schemeClr val="tx1"/>
                </a:solidFill>
                <a:effectLst/>
                <a:latin typeface="+mn-lt"/>
                <a:ea typeface="+mn-ea"/>
                <a:cs typeface="+mn-cs"/>
              </a:rPr>
              <a:t> </a:t>
            </a:r>
            <a:r>
              <a:rPr lang="en-US" sz="1300" dirty="0"/>
              <a:t>and the request will be made using the requests POST method. The POST method takes the URL, body, and headers variables as arguments much the same as the </a:t>
            </a:r>
            <a:r>
              <a:rPr lang="en-US" sz="1300" b="1" dirty="0" err="1"/>
              <a:t>get_ticket</a:t>
            </a:r>
            <a:r>
              <a:rPr lang="en-US" sz="1300" b="1" dirty="0"/>
              <a:t>()</a:t>
            </a:r>
            <a:r>
              <a:rPr lang="en-US" sz="1300" dirty="0"/>
              <a:t> code.</a:t>
            </a:r>
            <a:r>
              <a:rPr lang="en-US" sz="1200" kern="1200">
                <a:solidFill>
                  <a:schemeClr val="tx1"/>
                </a:solidFill>
                <a:effectLst/>
                <a:latin typeface="+mn-lt"/>
                <a:ea typeface="+mn-ea"/>
                <a:cs typeface="+mn-cs"/>
              </a:rPr>
              <a:t> The statement that makes the request is: resp = </a:t>
            </a:r>
            <a:r>
              <a:rPr lang="en-US" sz="1200" b="1" kern="1200">
                <a:solidFill>
                  <a:schemeClr val="tx1"/>
                </a:solidFill>
                <a:effectLst/>
                <a:latin typeface="+mn-lt"/>
                <a:ea typeface="+mn-ea"/>
                <a:cs typeface="+mn-cs"/>
              </a:rPr>
              <a:t>requests.post(api_url, path, headers=headers, verify=False)</a:t>
            </a:r>
            <a:r>
              <a:rPr lang="en-US" sz="1200" b="0" kern="1200">
                <a:solidFill>
                  <a:schemeClr val="tx1"/>
                </a:solidFill>
                <a:effectLst/>
                <a:latin typeface="+mn-lt"/>
                <a:ea typeface="+mn-ea"/>
                <a:cs typeface="+mn-cs"/>
              </a:rPr>
              <a:t>.</a:t>
            </a:r>
          </a:p>
          <a:p>
            <a:endParaRPr lang="en-US" sz="1300" dirty="0"/>
          </a:p>
          <a:p>
            <a:r>
              <a:rPr lang="en-US" sz="1300" dirty="0"/>
              <a:t>The path trace is requested in this code. The return is not the results of the path trace. Instead a value called the </a:t>
            </a:r>
            <a:r>
              <a:rPr lang="en-US" sz="1300" b="1" dirty="0" err="1"/>
              <a:t>flowAnalysisId</a:t>
            </a:r>
            <a:r>
              <a:rPr lang="en-US" sz="1300" dirty="0"/>
              <a:t> is returned. </a:t>
            </a:r>
            <a:r>
              <a:rPr lang="en-US" sz="1200" kern="1200">
                <a:solidFill>
                  <a:schemeClr val="tx1"/>
                </a:solidFill>
                <a:effectLst/>
                <a:latin typeface="+mn-lt"/>
                <a:ea typeface="+mn-ea"/>
                <a:cs typeface="+mn-cs"/>
              </a:rPr>
              <a:t>We extract that value from the JSON that</a:t>
            </a:r>
            <a:r>
              <a:rPr lang="en-US" sz="1200" kern="1200" baseline="0">
                <a:solidFill>
                  <a:schemeClr val="tx1"/>
                </a:solidFill>
                <a:effectLst/>
                <a:latin typeface="+mn-lt"/>
                <a:ea typeface="+mn-ea"/>
                <a:cs typeface="+mn-cs"/>
              </a:rPr>
              <a:t> is returned by this request and put it in the </a:t>
            </a:r>
            <a:r>
              <a:rPr lang="en-US" sz="1200" b="1" kern="1200" baseline="0">
                <a:solidFill>
                  <a:schemeClr val="tx1"/>
                </a:solidFill>
                <a:effectLst/>
                <a:latin typeface="+mn-lt"/>
                <a:ea typeface="+mn-ea"/>
                <a:cs typeface="+mn-cs"/>
              </a:rPr>
              <a:t>flowAnalysisID</a:t>
            </a:r>
            <a:r>
              <a:rPr lang="en-US" sz="1200" kern="1200" baseline="0">
                <a:solidFill>
                  <a:schemeClr val="tx1"/>
                </a:solidFill>
                <a:effectLst/>
                <a:latin typeface="+mn-lt"/>
                <a:ea typeface="+mn-ea"/>
                <a:cs typeface="+mn-cs"/>
              </a:rPr>
              <a:t> variable. </a:t>
            </a:r>
            <a:r>
              <a:rPr lang="en-US" sz="1300" dirty="0"/>
              <a:t>Path traces can take time to complete. In addition, more than one path trace can be in progress at one time. This code only posts the request. We will need to request the return of the results later in the code</a:t>
            </a:r>
            <a:r>
              <a:rPr lang="en-US" sz="1200" kern="1200">
                <a:solidFill>
                  <a:schemeClr val="tx1"/>
                </a:solidFill>
                <a:effectLst/>
                <a:latin typeface="+mn-lt"/>
                <a:ea typeface="+mn-ea"/>
                <a:cs typeface="+mn-cs"/>
              </a:rPr>
              <a:t> by referencing</a:t>
            </a:r>
            <a:r>
              <a:rPr lang="en-US" sz="1200" kern="1200" baseline="0">
                <a:solidFill>
                  <a:schemeClr val="tx1"/>
                </a:solidFill>
                <a:effectLst/>
                <a:latin typeface="+mn-lt"/>
                <a:ea typeface="+mn-ea"/>
                <a:cs typeface="+mn-cs"/>
              </a:rPr>
              <a:t> the flow analysis ID</a:t>
            </a:r>
            <a:r>
              <a:rPr lang="en-US" sz="1300" dirty="0"/>
              <a:t>.</a:t>
            </a:r>
          </a:p>
          <a:p>
            <a:endParaRPr lang="en-US" sz="1200" kern="1200" dirty="0">
              <a:solidFill>
                <a:schemeClr val="tx1"/>
              </a:solidFill>
              <a:effectLst/>
              <a:latin typeface="+mn-lt"/>
              <a:ea typeface="+mn-ea"/>
              <a:cs typeface="+mn-cs"/>
            </a:endParaRPr>
          </a:p>
          <a:p>
            <a:r>
              <a:rPr lang="en-US" sz="1300" dirty="0"/>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75</a:t>
            </a:fld>
            <a:endParaRPr lang="en-US"/>
          </a:p>
        </p:txBody>
      </p:sp>
    </p:spTree>
    <p:extLst>
      <p:ext uri="{BB962C8B-B14F-4D97-AF65-F5344CB8AC3E}">
        <p14:creationId xmlns:p14="http://schemas.microsoft.com/office/powerpoint/2010/main" val="661891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In the Swagger page for the Flow Analysis endpoint you will see that we can construct and endpoint that appends to flow analysis ID to the flow analysis URI. In this code, construct a string that concatenates the </a:t>
            </a:r>
            <a:r>
              <a:rPr lang="en-US" sz="1300" dirty="0" err="1"/>
              <a:t>flowAnalysisId</a:t>
            </a:r>
            <a:r>
              <a:rPr lang="en-US" sz="1300" dirty="0"/>
              <a:t> with the flow analysis endpoint URI. Assign the string to the </a:t>
            </a:r>
            <a:r>
              <a:rPr lang="en-US" sz="1300" b="1" dirty="0" err="1"/>
              <a:t>check_url</a:t>
            </a:r>
            <a:r>
              <a:rPr lang="en-US" sz="1300" dirty="0"/>
              <a:t> variable. This variable will be used to get the status of the path trace and request the results.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a:p>
        </p:txBody>
      </p:sp>
    </p:spTree>
    <p:extLst>
      <p:ext uri="{BB962C8B-B14F-4D97-AF65-F5344CB8AC3E}">
        <p14:creationId xmlns:p14="http://schemas.microsoft.com/office/powerpoint/2010/main" val="17905360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the next slide shows the JSON and the statement that should be assigned to the status variable.</a:t>
            </a:r>
          </a:p>
          <a:p>
            <a:r>
              <a:rPr lang="en-US" sz="1200" kern="120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This part of the code uses a </a:t>
            </a:r>
            <a:r>
              <a:rPr lang="en-US" sz="1300" b="1" dirty="0"/>
              <a:t>while</a:t>
            </a:r>
            <a:r>
              <a:rPr lang="en-US" sz="1300" dirty="0"/>
              <a:t> loop to repeatedly request the status of the requested path trace using the URI that includes the flow analysis ID. The first key in the JSON that is returned is called </a:t>
            </a:r>
            <a:r>
              <a:rPr lang="en-US" sz="1300" b="1" dirty="0"/>
              <a:t>response</a:t>
            </a:r>
            <a:r>
              <a:rPr lang="en-US" sz="1300" dirty="0"/>
              <a:t>. The first key at the next level is </a:t>
            </a:r>
            <a:r>
              <a:rPr lang="en-US" sz="1300" b="1" dirty="0"/>
              <a:t>request</a:t>
            </a:r>
            <a:r>
              <a:rPr lang="en-US" sz="1300" dirty="0"/>
              <a:t>. Under this key is another key called </a:t>
            </a:r>
            <a:r>
              <a:rPr lang="en-US" sz="1300" b="1" dirty="0"/>
              <a:t>status</a:t>
            </a:r>
            <a:r>
              <a:rPr lang="en-US" sz="1300" dirty="0"/>
              <a:t>. The status key can contain one of three values; COMPLETED, FAILED, or INPROGRESS. This code extracts the value of the status key from the JSON and puts it into a variable called </a:t>
            </a:r>
            <a:r>
              <a:rPr lang="en-US" sz="1300" b="1" dirty="0"/>
              <a:t>status</a:t>
            </a:r>
            <a:r>
              <a:rPr lang="en-US" sz="1300" dirty="0"/>
              <a:t>. The </a:t>
            </a:r>
            <a:r>
              <a:rPr lang="en-US" sz="1300" b="1" dirty="0"/>
              <a:t>while</a:t>
            </a:r>
            <a:r>
              <a:rPr lang="en-US" sz="1300" dirty="0"/>
              <a:t> loop looks at the value of the </a:t>
            </a:r>
            <a:r>
              <a:rPr lang="en-US" sz="1300" b="1" dirty="0"/>
              <a:t>status</a:t>
            </a:r>
            <a:r>
              <a:rPr lang="en-US" sz="1300" dirty="0"/>
              <a:t> variable on every iteration. When the status is COMPLETED, the loop terminates.</a:t>
            </a:r>
          </a:p>
          <a:p>
            <a:r>
              <a:rPr lang="en-US" sz="1300" dirty="0"/>
              <a:t>Your</a:t>
            </a:r>
            <a:r>
              <a:rPr lang="en-US" sz="1300"/>
              <a:t> job is to construct a statement that extracts the value of the status key from the </a:t>
            </a:r>
            <a:r>
              <a:rPr lang="en-US" sz="1300" b="1"/>
              <a:t>response_json</a:t>
            </a:r>
            <a:r>
              <a:rPr lang="en-US" sz="1300"/>
              <a:t> variable and puts it into the </a:t>
            </a:r>
            <a:r>
              <a:rPr lang="en-US" sz="1300" b="1"/>
              <a:t>status</a:t>
            </a:r>
            <a:r>
              <a:rPr lang="en-US" sz="1300"/>
              <a:t> variable. You will need to access three keys to do this.</a:t>
            </a:r>
            <a:endParaRPr lang="en-US" sz="1300" dirty="0"/>
          </a:p>
          <a:p>
            <a:r>
              <a:rPr lang="en-US" sz="1300" dirty="0"/>
              <a:t>Two conditions are used to exit the loop in the event of a problem. First, a variable called </a:t>
            </a:r>
            <a:r>
              <a:rPr lang="en-US" sz="1300" b="1" dirty="0"/>
              <a:t>checks</a:t>
            </a:r>
            <a:r>
              <a:rPr lang="en-US" sz="1300" dirty="0"/>
              <a:t> was initiated at</a:t>
            </a:r>
            <a:r>
              <a:rPr lang="en-US" sz="1300"/>
              <a:t> the before </a:t>
            </a:r>
            <a:r>
              <a:rPr lang="en-US" sz="1300" dirty="0"/>
              <a:t>the loop. This variable is incremented each time the loop repeats. The code </a:t>
            </a:r>
            <a:r>
              <a:rPr lang="en-US" sz="1200" kern="1200">
                <a:solidFill>
                  <a:schemeClr val="tx1"/>
                </a:solidFill>
                <a:effectLst/>
                <a:latin typeface="+mn-lt"/>
                <a:ea typeface="+mn-ea"/>
                <a:cs typeface="+mn-cs"/>
              </a:rPr>
              <a:t>sets up </a:t>
            </a:r>
            <a:r>
              <a:rPr lang="en-US" sz="1300" dirty="0"/>
              <a:t>setups</a:t>
            </a:r>
            <a:r>
              <a:rPr lang="en-US" sz="1300"/>
              <a:t> an </a:t>
            </a:r>
            <a:r>
              <a:rPr lang="en-US" sz="1300" b="1" dirty="0"/>
              <a:t>if</a:t>
            </a:r>
            <a:r>
              <a:rPr lang="en-US" sz="1300" dirty="0"/>
              <a:t> condition that prints a message and terminates </a:t>
            </a:r>
            <a:r>
              <a:rPr lang="en-US" sz="1200" kern="1200">
                <a:solidFill>
                  <a:schemeClr val="tx1"/>
                </a:solidFill>
                <a:effectLst/>
                <a:latin typeface="+mn-lt"/>
                <a:ea typeface="+mn-ea"/>
                <a:cs typeface="+mn-cs"/>
              </a:rPr>
              <a:t>the </a:t>
            </a:r>
            <a:r>
              <a:rPr lang="en-US" sz="1300" dirty="0"/>
              <a:t>loop if it repeats too many times. In this code it is more than 15 times. This is to prevent an endless loop. If the flow analysis requires fifteen repeats of the loop, there may be a problem. This value can be increased if necessary. A second condition detects whether the APIC-EM has returned a status message of FAILED. If this occurs, an appropriate message is printed and the program is exited.</a:t>
            </a:r>
          </a:p>
          <a:p>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Your job is to construct a statement that extracts the value of the status key from the </a:t>
            </a:r>
            <a:r>
              <a:rPr lang="en-US" sz="1200" b="1" kern="1200">
                <a:solidFill>
                  <a:schemeClr val="tx1"/>
                </a:solidFill>
                <a:effectLst/>
                <a:latin typeface="+mn-lt"/>
                <a:ea typeface="+mn-ea"/>
                <a:cs typeface="+mn-cs"/>
              </a:rPr>
              <a:t>response_json</a:t>
            </a:r>
            <a:r>
              <a:rPr lang="en-US" sz="1200" kern="1200">
                <a:solidFill>
                  <a:schemeClr val="tx1"/>
                </a:solidFill>
                <a:effectLst/>
                <a:latin typeface="+mn-lt"/>
                <a:ea typeface="+mn-ea"/>
                <a:cs typeface="+mn-cs"/>
              </a:rPr>
              <a:t> variable and puts it into the </a:t>
            </a:r>
            <a:r>
              <a:rPr lang="en-US" sz="1200" b="1" kern="1200">
                <a:solidFill>
                  <a:schemeClr val="tx1"/>
                </a:solidFill>
                <a:effectLst/>
                <a:latin typeface="+mn-lt"/>
                <a:ea typeface="+mn-ea"/>
                <a:cs typeface="+mn-cs"/>
              </a:rPr>
              <a:t>status</a:t>
            </a:r>
            <a:r>
              <a:rPr lang="en-US" sz="1200" kern="1200">
                <a:solidFill>
                  <a:schemeClr val="tx1"/>
                </a:solidFill>
                <a:effectLst/>
                <a:latin typeface="+mn-lt"/>
                <a:ea typeface="+mn-ea"/>
                <a:cs typeface="+mn-cs"/>
              </a:rPr>
              <a:t> variable. You will need to access three keys to do this. The structure of the JSON</a:t>
            </a:r>
            <a:r>
              <a:rPr lang="en-US" sz="1200" kern="1200" baseline="0">
                <a:solidFill>
                  <a:schemeClr val="tx1"/>
                </a:solidFill>
                <a:effectLst/>
                <a:latin typeface="+mn-lt"/>
                <a:ea typeface="+mn-ea"/>
                <a:cs typeface="+mn-cs"/>
              </a:rPr>
              <a:t> is shown on the next slide.</a:t>
            </a:r>
            <a:endParaRPr lang="en-US" sz="1200" kern="120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a:p>
        </p:txBody>
      </p:sp>
    </p:spTree>
    <p:extLst>
      <p:ext uri="{BB962C8B-B14F-4D97-AF65-F5344CB8AC3E}">
        <p14:creationId xmlns:p14="http://schemas.microsoft.com/office/powerpoint/2010/main" val="2591392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slide shows the JSON that is checked by our Python Path Trace application. The while loop requests this data from the APIC-EM every time it repeats. The JSON is put into the variable </a:t>
            </a:r>
            <a:r>
              <a:rPr lang="en-US" sz="1300" b="1" dirty="0"/>
              <a:t>r</a:t>
            </a:r>
            <a:r>
              <a:rPr lang="en-US" sz="1300" dirty="0"/>
              <a:t>. </a:t>
            </a:r>
            <a:r>
              <a:rPr lang="en-US" sz="1300" b="1" dirty="0"/>
              <a:t>r</a:t>
            </a:r>
            <a:r>
              <a:rPr lang="en-US" sz="1300" dirty="0"/>
              <a:t> is converted to Python dictionary format using </a:t>
            </a:r>
            <a:r>
              <a:rPr lang="en-US" sz="1300" b="1" dirty="0" err="1"/>
              <a:t>response_json</a:t>
            </a:r>
            <a:r>
              <a:rPr lang="en-US" sz="1300" b="1" dirty="0"/>
              <a:t> = </a:t>
            </a:r>
            <a:r>
              <a:rPr lang="en-US" sz="1300" b="1" dirty="0" err="1"/>
              <a:t>r.json</a:t>
            </a:r>
            <a:r>
              <a:rPr lang="en-US" sz="1300" b="1" dirty="0"/>
              <a:t>()</a:t>
            </a:r>
            <a:r>
              <a:rPr lang="en-US" sz="1300" dirty="0"/>
              <a:t> , and the value of the flow analysis status key is extracted and checked.</a:t>
            </a:r>
          </a:p>
          <a:p>
            <a:endParaRPr lang="en-US" sz="1200" kern="1200" dirty="0">
              <a:solidFill>
                <a:schemeClr val="tx1"/>
              </a:solidFill>
              <a:effectLst/>
              <a:latin typeface="+mn-lt"/>
              <a:ea typeface="+mn-ea"/>
              <a:cs typeface="+mn-cs"/>
            </a:endParaRPr>
          </a:p>
          <a:p>
            <a:r>
              <a:rPr lang="en-US" sz="1300" dirty="0"/>
              <a:t>In this slide and example of the JSON has been pasted into JSON Viewer for analysis. The "path" to the value we want is shown. This same path is used in the code to access the status value.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a:p>
        </p:txBody>
      </p:sp>
    </p:spTree>
    <p:extLst>
      <p:ext uri="{BB962C8B-B14F-4D97-AF65-F5344CB8AC3E}">
        <p14:creationId xmlns:p14="http://schemas.microsoft.com/office/powerpoint/2010/main" val="14969726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Instructor note:</a:t>
            </a:r>
            <a:r>
              <a:rPr lang="en-US" sz="1300" dirty="0"/>
              <a:t> </a:t>
            </a:r>
            <a:r>
              <a:rPr lang="en-US" sz="1200" kern="1200">
                <a:solidFill>
                  <a:schemeClr val="tx1"/>
                </a:solidFill>
                <a:effectLst/>
                <a:latin typeface="+mn-lt"/>
                <a:ea typeface="+mn-ea"/>
                <a:cs typeface="+mn-cs"/>
              </a:rPr>
              <a:t> This</a:t>
            </a:r>
            <a:r>
              <a:rPr lang="en-US" sz="1200" kern="1200" baseline="0">
                <a:solidFill>
                  <a:schemeClr val="tx1"/>
                </a:solidFill>
                <a:effectLst/>
                <a:latin typeface="+mn-lt"/>
                <a:ea typeface="+mn-ea"/>
                <a:cs typeface="+mn-cs"/>
              </a:rPr>
              <a:t> slide shows the values that we need to  provide to complete the code and view the results of the Path Trace. </a:t>
            </a:r>
            <a:r>
              <a:rPr lang="en-US" sz="1300" dirty="0"/>
              <a:t>This slide is followed by a JSON parsing exercise that will lead the students into how to get the three keys that are required here.</a:t>
            </a:r>
          </a:p>
          <a:p>
            <a:r>
              <a:rPr lang="en-US" sz="1200" kern="120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300" dirty="0"/>
              <a:t>Finally we are able to view the results of our Path Trace. For this section of the lab, you will assign values to three variables. The first two, the source and destination IP addresses of the Path Trace, are retrieved from the JSON response variable. This is to verify the endpoints of the </a:t>
            </a:r>
            <a:r>
              <a:rPr lang="en-US" sz="1200" kern="1200">
                <a:solidFill>
                  <a:schemeClr val="tx1"/>
                </a:solidFill>
                <a:effectLst/>
                <a:latin typeface="+mn-lt"/>
                <a:ea typeface="+mn-ea"/>
                <a:cs typeface="+mn-cs"/>
              </a:rPr>
              <a:t>Path Trace</a:t>
            </a:r>
            <a:r>
              <a:rPr lang="en-US" sz="1300" dirty="0"/>
              <a:t>path</a:t>
            </a:r>
            <a:r>
              <a:rPr lang="en-US" sz="1300"/>
              <a:t> trace. </a:t>
            </a:r>
            <a:r>
              <a:rPr lang="en-US" sz="1300" dirty="0"/>
              <a:t>The last variable contains the contents of the </a:t>
            </a:r>
            <a:r>
              <a:rPr lang="en-US" sz="1300" dirty="0" err="1"/>
              <a:t>networkElementsInfo</a:t>
            </a:r>
            <a:r>
              <a:rPr lang="en-US" sz="1300" dirty="0"/>
              <a:t> key of the </a:t>
            </a:r>
            <a:r>
              <a:rPr lang="en-US" sz="1300" dirty="0" err="1"/>
              <a:t>response_json</a:t>
            </a:r>
            <a:r>
              <a:rPr lang="en-US" sz="1300" dirty="0"/>
              <a:t>. We will extract the information about the devices on the path from this variable. These variables are printed in the last lines of code.</a:t>
            </a:r>
          </a:p>
          <a:p>
            <a:endParaRPr lang="en-US" sz="1200" kern="1200" dirty="0">
              <a:solidFill>
                <a:schemeClr val="tx1"/>
              </a:solidFill>
              <a:effectLst/>
              <a:latin typeface="+mn-lt"/>
              <a:ea typeface="+mn-ea"/>
              <a:cs typeface="+mn-cs"/>
            </a:endParaRPr>
          </a:p>
          <a:p>
            <a:r>
              <a:rPr lang="en-US" sz="1300" dirty="0"/>
              <a:t>We will practice how to parse for these values in the next set of slides.</a:t>
            </a:r>
          </a:p>
          <a:p>
            <a:endParaRPr lang="en-US" sz="1200" kern="1200" dirty="0">
              <a:solidFill>
                <a:schemeClr val="tx1"/>
              </a:solidFill>
              <a:effectLst/>
              <a:latin typeface="+mn-lt"/>
              <a:ea typeface="+mn-ea"/>
              <a:cs typeface="+mn-cs"/>
            </a:endParaRPr>
          </a:p>
          <a:p>
            <a:r>
              <a:rPr lang="en-US" sz="1300" dirty="0"/>
              <a:t>The end of the code contains a series of nested conditions that appear complex. You don't need to add anything to this code. Instead, we will </a:t>
            </a:r>
            <a:r>
              <a:rPr lang="en-US" sz="1200" i="0" kern="1200">
                <a:solidFill>
                  <a:schemeClr val="tx1"/>
                </a:solidFill>
                <a:effectLst/>
                <a:latin typeface="+mn-lt"/>
                <a:ea typeface="+mn-ea"/>
                <a:cs typeface="+mn-cs"/>
              </a:rPr>
              <a:t>investigtate </a:t>
            </a:r>
            <a:r>
              <a:rPr lang="en-US" sz="1300" dirty="0"/>
              <a:t>experience</a:t>
            </a:r>
            <a:r>
              <a:rPr lang="en-US" sz="1300"/>
              <a:t> some issues with the </a:t>
            </a:r>
            <a:r>
              <a:rPr lang="en-US" sz="1300" dirty="0"/>
              <a:t>flow analysis JSON by practicing parsing it from a sample file.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a:p>
        </p:txBody>
      </p:sp>
    </p:spTree>
    <p:extLst>
      <p:ext uri="{BB962C8B-B14F-4D97-AF65-F5344CB8AC3E}">
        <p14:creationId xmlns:p14="http://schemas.microsoft.com/office/powerpoint/2010/main" val="513700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To practice with the practice JSON, it is important that you start IDLE from the folder that contains the course sample files. Alternatively, you can you use an open shell window that is leftover from a previous code execution. We will open a file at the command line, so to avoid having to enter a path, IDLE should be run from the same folder as the file. </a:t>
            </a:r>
          </a:p>
          <a:p>
            <a:r>
              <a:rPr lang="en-US" sz="1300" dirty="0"/>
              <a:t>First we will explore the sample JSON in JSON Viewer. To do this open the </a:t>
            </a:r>
            <a:r>
              <a:rPr lang="en-US" sz="1300" b="1" dirty="0" err="1"/>
              <a:t>json_data.json</a:t>
            </a:r>
            <a:r>
              <a:rPr lang="en-US" sz="1300" dirty="0"/>
              <a:t> file that is in the course files using a text editor. Select the entire contents of the file and paste it into the left box on JSON Viewer. You can clear the current contents of the box by clicking the small red </a:t>
            </a:r>
            <a:r>
              <a:rPr lang="en-US" sz="1300" b="1" dirty="0"/>
              <a:t>X</a:t>
            </a:r>
            <a:r>
              <a:rPr lang="en-US" sz="1300" dirty="0"/>
              <a:t> that is located at the upper-right corner of the box. After pasting the file in, click </a:t>
            </a:r>
            <a:r>
              <a:rPr lang="en-US" sz="1300" b="1" dirty="0"/>
              <a:t>Tree Viewer</a:t>
            </a:r>
            <a:r>
              <a:rPr lang="en-US" sz="1300" dirty="0"/>
              <a:t> and collapse all fields. We walk will down through the levels in the Python shell.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a:p>
        </p:txBody>
      </p:sp>
    </p:spTree>
    <p:extLst>
      <p:ext uri="{BB962C8B-B14F-4D97-AF65-F5344CB8AC3E}">
        <p14:creationId xmlns:p14="http://schemas.microsoft.com/office/powerpoint/2010/main" val="27923528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All the JSON we look at has the </a:t>
            </a:r>
            <a:r>
              <a:rPr lang="en-US" sz="1300" b="1" dirty="0"/>
              <a:t>object</a:t>
            </a:r>
            <a:r>
              <a:rPr lang="en-US" sz="1300" dirty="0"/>
              <a:t> and </a:t>
            </a:r>
            <a:r>
              <a:rPr lang="en-US" sz="1300" b="1" dirty="0"/>
              <a:t>array</a:t>
            </a:r>
            <a:r>
              <a:rPr lang="en-US" sz="1300" dirty="0"/>
              <a:t> levels. Click to expand each. Notice that the array level, which to us is the top level, has two objects under it. They are </a:t>
            </a:r>
            <a:r>
              <a:rPr lang="en-US" sz="1300" b="1" dirty="0"/>
              <a:t>response</a:t>
            </a:r>
            <a:r>
              <a:rPr lang="en-US" sz="1300" dirty="0"/>
              <a:t> and </a:t>
            </a:r>
            <a:r>
              <a:rPr lang="en-US" sz="1300" b="1" dirty="0"/>
              <a:t>version</a:t>
            </a:r>
            <a:r>
              <a:rPr lang="en-US" sz="1300" dirty="0"/>
              <a:t>. Expand </a:t>
            </a:r>
            <a:r>
              <a:rPr lang="en-US" sz="1300" b="1" dirty="0"/>
              <a:t>response</a:t>
            </a:r>
            <a:r>
              <a:rPr lang="en-US" sz="1300" dirty="0"/>
              <a:t> to view the four objects that are under it. Expand the </a:t>
            </a:r>
            <a:r>
              <a:rPr lang="en-US" sz="1300" b="1" dirty="0" err="1"/>
              <a:t>networkElementsInfo</a:t>
            </a:r>
            <a:r>
              <a:rPr lang="en-US" sz="1300" dirty="0"/>
              <a:t> key. What do you see under there? How many objects are there and what do they represent?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81</a:t>
            </a:fld>
            <a:endParaRPr lang="en-US"/>
          </a:p>
        </p:txBody>
      </p:sp>
    </p:spTree>
    <p:extLst>
      <p:ext uri="{BB962C8B-B14F-4D97-AF65-F5344CB8AC3E}">
        <p14:creationId xmlns:p14="http://schemas.microsoft.com/office/powerpoint/2010/main" val="3993837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Let's create a little program to help us out here. It will contain only two statements. First, import the </a:t>
            </a:r>
            <a:r>
              <a:rPr lang="en-US" sz="1300" b="1" dirty="0" err="1"/>
              <a:t>json</a:t>
            </a:r>
            <a:r>
              <a:rPr lang="en-US" sz="1300" dirty="0"/>
              <a:t> module. Next, write a statement that loads the sample JSON file that we were just working with into a Python variable after converting it with the </a:t>
            </a:r>
            <a:r>
              <a:rPr lang="en-US" sz="1300" b="1" dirty="0" err="1"/>
              <a:t>json.load</a:t>
            </a:r>
            <a:r>
              <a:rPr lang="en-US" sz="1300" b="1" dirty="0"/>
              <a:t>()</a:t>
            </a:r>
            <a:r>
              <a:rPr lang="en-US" sz="1300" dirty="0"/>
              <a:t> method. Use the commands shown in the slide. Note that we can nest different functions into a single statement, which ultimately simplifies the process.</a:t>
            </a:r>
          </a:p>
          <a:p>
            <a:endParaRPr lang="en-US" sz="1200" kern="1200" dirty="0">
              <a:solidFill>
                <a:schemeClr val="tx1"/>
              </a:solidFill>
              <a:effectLst/>
              <a:latin typeface="+mn-lt"/>
              <a:ea typeface="+mn-ea"/>
              <a:cs typeface="+mn-cs"/>
            </a:endParaRPr>
          </a:p>
          <a:p>
            <a:r>
              <a:rPr lang="en-US" sz="1300" dirty="0"/>
              <a:t>Save the file in the same course files folder. Run the file. We will now work in the shell window that opens when this program is run.</a:t>
            </a:r>
          </a:p>
          <a:p>
            <a:endParaRPr lang="en-US" sz="1200" kern="1200" dirty="0">
              <a:solidFill>
                <a:schemeClr val="tx1"/>
              </a:solidFill>
              <a:effectLst/>
              <a:latin typeface="+mn-lt"/>
              <a:ea typeface="+mn-ea"/>
              <a:cs typeface="+mn-cs"/>
            </a:endParaRPr>
          </a:p>
          <a:p>
            <a:r>
              <a:rPr lang="en-US" sz="1300" dirty="0"/>
              <a:t>The shell </a:t>
            </a:r>
            <a:r>
              <a:rPr lang="en-US" sz="1200" kern="1200" dirty="0">
                <a:solidFill>
                  <a:schemeClr val="tx1"/>
                </a:solidFill>
                <a:effectLst/>
                <a:latin typeface="+mn-lt"/>
                <a:ea typeface="+mn-ea"/>
                <a:cs typeface="+mn-cs"/>
              </a:rPr>
              <a:t>is </a:t>
            </a:r>
            <a:r>
              <a:rPr lang="en-US" sz="1300" dirty="0"/>
              <a:t>can be used interactively. A series of statements can be entered in it and executed one at a time in much the same way as a program executes. A handy shortcut to know is that the </a:t>
            </a:r>
            <a:r>
              <a:rPr lang="en-US" sz="1300" b="1" dirty="0"/>
              <a:t>Alt-p</a:t>
            </a:r>
            <a:r>
              <a:rPr lang="en-US" sz="1300" dirty="0"/>
              <a:t> key combination will display the previously entered statement, so if you make small typing mistakes, you can recall what you already entered and fix it.</a:t>
            </a:r>
          </a:p>
          <a:p>
            <a:endParaRPr lang="en-US" sz="1200" kern="1200" dirty="0">
              <a:solidFill>
                <a:schemeClr val="tx1"/>
              </a:solidFill>
              <a:effectLst/>
              <a:latin typeface="+mn-lt"/>
              <a:ea typeface="+mn-ea"/>
              <a:cs typeface="+mn-cs"/>
            </a:endParaRPr>
          </a:p>
          <a:p>
            <a:r>
              <a:rPr lang="en-US" sz="1300" dirty="0"/>
              <a:t>Print the variable that holds the converted JSON. This is what it looks like in Python. At the command prompt, type statements that display the values of </a:t>
            </a:r>
            <a:r>
              <a:rPr lang="en-US" sz="1200" kern="1200" dirty="0">
                <a:solidFill>
                  <a:schemeClr val="tx1"/>
                </a:solidFill>
                <a:effectLst/>
                <a:latin typeface="+mn-lt"/>
                <a:ea typeface="+mn-ea"/>
                <a:cs typeface="+mn-cs"/>
              </a:rPr>
              <a:t>the </a:t>
            </a:r>
            <a:r>
              <a:rPr lang="en-US" sz="1300" dirty="0"/>
              <a:t>different keys </a:t>
            </a:r>
            <a:r>
              <a:rPr lang="en-US" sz="1200" kern="1200" dirty="0">
                <a:solidFill>
                  <a:schemeClr val="tx1"/>
                </a:solidFill>
                <a:effectLst/>
                <a:latin typeface="+mn-lt"/>
                <a:ea typeface="+mn-ea"/>
                <a:cs typeface="+mn-cs"/>
              </a:rPr>
              <a:t>found </a:t>
            </a:r>
            <a:r>
              <a:rPr lang="en-US" sz="1300" dirty="0"/>
              <a:t>in the </a:t>
            </a:r>
            <a:r>
              <a:rPr lang="en-US" sz="1200" kern="1200" dirty="0">
                <a:solidFill>
                  <a:schemeClr val="tx1"/>
                </a:solidFill>
                <a:effectLst/>
                <a:latin typeface="+mn-lt"/>
                <a:ea typeface="+mn-ea"/>
                <a:cs typeface="+mn-cs"/>
              </a:rPr>
              <a:t>JSON-formatted </a:t>
            </a:r>
            <a:r>
              <a:rPr lang="en-US" sz="1200" kern="1200" dirty="0" err="1">
                <a:solidFill>
                  <a:schemeClr val="tx1"/>
                </a:solidFill>
                <a:effectLst/>
                <a:latin typeface="+mn-lt"/>
                <a:ea typeface="+mn-ea"/>
                <a:cs typeface="+mn-cs"/>
              </a:rPr>
              <a:t>data</a:t>
            </a:r>
            <a:r>
              <a:rPr lang="en-US" sz="1300" dirty="0" err="1"/>
              <a:t>JSON</a:t>
            </a:r>
            <a:r>
              <a:rPr lang="en-US" sz="1300" dirty="0"/>
              <a:t>. Note that each item in the </a:t>
            </a:r>
            <a:r>
              <a:rPr lang="en-US" sz="1300" b="1" dirty="0" err="1"/>
              <a:t>networkElementsInfo</a:t>
            </a:r>
            <a:r>
              <a:rPr lang="en-US" sz="1300" dirty="0"/>
              <a:t> key is a </a:t>
            </a:r>
            <a:r>
              <a:rPr lang="en-US" sz="1200" kern="1200" dirty="0">
                <a:solidFill>
                  <a:schemeClr val="tx1"/>
                </a:solidFill>
                <a:effectLst/>
                <a:latin typeface="+mn-lt"/>
                <a:ea typeface="+mn-ea"/>
                <a:cs typeface="+mn-cs"/>
              </a:rPr>
              <a:t>list </a:t>
            </a:r>
            <a:r>
              <a:rPr lang="en-US" sz="1300" dirty="0"/>
              <a:t>string element that contains a number of different keys. Each element is a network device. Use the numbers for the </a:t>
            </a:r>
            <a:r>
              <a:rPr lang="en-US" sz="1200" kern="1200" dirty="0">
                <a:solidFill>
                  <a:schemeClr val="tx1"/>
                </a:solidFill>
                <a:effectLst/>
                <a:latin typeface="+mn-lt"/>
                <a:ea typeface="+mn-ea"/>
                <a:cs typeface="+mn-cs"/>
              </a:rPr>
              <a:t>list </a:t>
            </a:r>
            <a:r>
              <a:rPr lang="en-US" sz="1300" dirty="0"/>
              <a:t>string item, rather than a text key, to refer to the devices. You can use the text key for the keys for each device. Try to display different values from different levels in the JSON.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82</a:t>
            </a:fld>
            <a:endParaRPr lang="en-US"/>
          </a:p>
        </p:txBody>
      </p:sp>
    </p:spTree>
    <p:extLst>
      <p:ext uri="{BB962C8B-B14F-4D97-AF65-F5344CB8AC3E}">
        <p14:creationId xmlns:p14="http://schemas.microsoft.com/office/powerpoint/2010/main" val="54553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DevNet</a:t>
            </a:r>
            <a:r>
              <a:rPr lang="en-US" sz="1200" dirty="0"/>
              <a:t> access is free.</a:t>
            </a:r>
          </a:p>
          <a:p>
            <a:endParaRPr lang="en-US" sz="1200" dirty="0"/>
          </a:p>
          <a:p>
            <a:r>
              <a:rPr lang="en-US" sz="1200" dirty="0"/>
              <a:t>Please visit </a:t>
            </a:r>
            <a:r>
              <a:rPr lang="en-US" sz="1200" dirty="0" err="1"/>
              <a:t>DevNet</a:t>
            </a:r>
            <a:r>
              <a:rPr lang="en-US" sz="1200" dirty="0"/>
              <a:t> and login as a </a:t>
            </a:r>
            <a:r>
              <a:rPr lang="en-US" sz="1200" dirty="0" err="1"/>
              <a:t>NetAcad</a:t>
            </a:r>
            <a:r>
              <a:rPr lang="en-US" sz="1200" dirty="0"/>
              <a:t> user so that you can explore what </a:t>
            </a:r>
            <a:r>
              <a:rPr lang="en-US" sz="1200" dirty="0" err="1"/>
              <a:t>DevNet</a:t>
            </a:r>
            <a:r>
              <a:rPr lang="en-US" sz="1200" dirty="0"/>
              <a:t> has to offer you.</a:t>
            </a: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a:p>
        </p:txBody>
      </p:sp>
    </p:spTree>
    <p:extLst>
      <p:ext uri="{BB962C8B-B14F-4D97-AF65-F5344CB8AC3E}">
        <p14:creationId xmlns:p14="http://schemas.microsoft.com/office/powerpoint/2010/main" val="2213609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view of the JSON shows the Python statements that are used to extract the required values from the </a:t>
            </a:r>
            <a:r>
              <a:rPr lang="en-US" sz="1300" b="1" dirty="0" err="1"/>
              <a:t>json_data</a:t>
            </a:r>
            <a:r>
              <a:rPr lang="en-US" sz="1300" dirty="0"/>
              <a:t> variable. If necessary, return to the last section of code and add the values that are required. Save and test your code.</a:t>
            </a:r>
          </a:p>
          <a:p>
            <a:endParaRPr lang="en-US" sz="1200" kern="1200" dirty="0">
              <a:solidFill>
                <a:schemeClr val="tx1"/>
              </a:solidFill>
              <a:effectLst/>
              <a:latin typeface="+mn-lt"/>
              <a:ea typeface="+mn-ea"/>
              <a:cs typeface="+mn-cs"/>
            </a:endParaRPr>
          </a:p>
          <a:p>
            <a:r>
              <a:rPr lang="en-US" sz="1300" dirty="0"/>
              <a:t>From exploring the keys</a:t>
            </a:r>
            <a:r>
              <a:rPr lang="en-US" sz="1300" b="1" dirty="0"/>
              <a:t> </a:t>
            </a:r>
            <a:r>
              <a:rPr lang="en-US" sz="1300" dirty="0"/>
              <a:t>under</a:t>
            </a:r>
            <a:r>
              <a:rPr lang="en-US" sz="1300" b="1" dirty="0"/>
              <a:t> </a:t>
            </a:r>
            <a:r>
              <a:rPr lang="en-US" sz="1300" b="1" dirty="0" err="1"/>
              <a:t>networkElementsInfo</a:t>
            </a:r>
            <a:r>
              <a:rPr lang="en-US" sz="1300" dirty="0"/>
              <a:t>, you will notice that not all devices have the same attributes. Some keys are present for one type of device but are missing from other types of devices. This complicates extracting values from the JSON. If a program attempts to access a key that is missing, the code will crash unless the error is handled in some way. This explains the need for the group of nested conditions in the code that constructs the variable that contains the array of devices on the path that is displayed to the user.</a:t>
            </a:r>
          </a:p>
        </p:txBody>
      </p:sp>
      <p:sp>
        <p:nvSpPr>
          <p:cNvPr id="4" name="Slide Number Placeholder 3"/>
          <p:cNvSpPr>
            <a:spLocks noGrp="1"/>
          </p:cNvSpPr>
          <p:nvPr>
            <p:ph type="sldNum" sz="quarter" idx="10"/>
          </p:nvPr>
        </p:nvSpPr>
        <p:spPr/>
        <p:txBody>
          <a:bodyPr/>
          <a:lstStyle/>
          <a:p>
            <a:fld id="{5641018C-6CAF-B84E-B92C-ECB119457FBA}" type="slidenum">
              <a:rPr lang="en-US" smtClean="0"/>
              <a:t>83</a:t>
            </a:fld>
            <a:endParaRPr lang="en-US"/>
          </a:p>
        </p:txBody>
      </p:sp>
    </p:spTree>
    <p:extLst>
      <p:ext uri="{BB962C8B-B14F-4D97-AF65-F5344CB8AC3E}">
        <p14:creationId xmlns:p14="http://schemas.microsoft.com/office/powerpoint/2010/main" val="777216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this challenging lab activity, we have created a Python script that lets us</a:t>
            </a:r>
            <a:r>
              <a:rPr lang="en-US" baseline="0" dirty="0"/>
              <a:t> programmatically run a Path Trace session with the APIC-EM APIs.</a:t>
            </a:r>
          </a:p>
          <a:p>
            <a:endParaRPr lang="en-US" baseline="0" dirty="0"/>
          </a:p>
          <a:p>
            <a:r>
              <a:rPr lang="en-US" baseline="0" dirty="0"/>
              <a:t>While the script that we built seems to provide only basic information and expects an input from the user, and the output is only textual, it is not too far from the original idea of making the </a:t>
            </a:r>
            <a:r>
              <a:rPr lang="en-US" baseline="0" dirty="0" err="1"/>
              <a:t>nNetwork</a:t>
            </a:r>
            <a:r>
              <a:rPr lang="en-US" baseline="0" dirty="0"/>
              <a:t> helpdesk team operations much more efficient. In fact, if we could programmatically ask the user for an input for the source and destination IP addresses, we could transform that part of the code to talk with the Helpdesk app using its APIs (most helpdesk systems provide API access) and get the source and destination IP address from the ticket. And with the same idea we could not only print the output of the Path Trace session to the CLI output, but we could most probably send it back to the Helpdesk app yet again using it’s APIs to update the ticket! And that’s how the loop is closed with a fully functional and useful application!</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This finishes the lab part of the presentation. I hope have you have gained some knowledge, skills, and insights into what it takes to learn about and do some basic network programmability tasks.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baseline="0" dirty="0"/>
              <a:t>This workshop is only the beginning of the journey to network programmability and the DevNet Community of Practice. GitHub and </a:t>
            </a:r>
            <a:r>
              <a:rPr lang="en-US" baseline="0" dirty="0" err="1"/>
              <a:t>StackOverflow</a:t>
            </a:r>
            <a:r>
              <a:rPr lang="en-US" baseline="0" dirty="0"/>
              <a:t> are great resources to explore to further dig into this exciting emerging technology field!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84</a:t>
            </a:fld>
            <a:endParaRPr lang="en-US"/>
          </a:p>
        </p:txBody>
      </p:sp>
    </p:spTree>
    <p:extLst>
      <p:ext uri="{BB962C8B-B14F-4D97-AF65-F5344CB8AC3E}">
        <p14:creationId xmlns:p14="http://schemas.microsoft.com/office/powerpoint/2010/main" val="18290474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76">
              <a:defRPr/>
            </a:pPr>
            <a:r>
              <a:rPr lang="en-US" sz="1300" dirty="0"/>
              <a:t>The code used in this workshop came from the APIC-EM Tools Collection on GitHub. The URL of the collections is in the slide. You can download the entire collection from there, including much more that what we have used in this workshop.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85</a:t>
            </a:fld>
            <a:endParaRPr lang="en-US"/>
          </a:p>
        </p:txBody>
      </p:sp>
    </p:spTree>
    <p:extLst>
      <p:ext uri="{BB962C8B-B14F-4D97-AF65-F5344CB8AC3E}">
        <p14:creationId xmlns:p14="http://schemas.microsoft.com/office/powerpoint/2010/main" val="3130840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Please visit </a:t>
            </a:r>
            <a:r>
              <a:rPr lang="en-US" sz="1300" dirty="0" err="1"/>
              <a:t>DevNet</a:t>
            </a:r>
            <a:r>
              <a:rPr lang="en-US" sz="1300" dirty="0"/>
              <a:t> and register if you have not already. There are lot of free learning resources there. Explore what they have to offer. </a:t>
            </a:r>
            <a:r>
              <a:rPr lang="en-US" sz="1300" dirty="0" err="1"/>
              <a:t>DevNet</a:t>
            </a:r>
            <a:r>
              <a:rPr lang="en-US" sz="1300" dirty="0"/>
              <a:t> is built to support people as they learn about network programmability with Cisco </a:t>
            </a:r>
            <a:r>
              <a:rPr lang="en-US" sz="1300"/>
              <a:t>solutions.</a:t>
            </a:r>
          </a:p>
          <a:p>
            <a:endParaRPr lang="en-US" sz="1300" dirty="0"/>
          </a:p>
          <a:p>
            <a:r>
              <a:rPr lang="en-US" sz="1300" dirty="0"/>
              <a:t>You are always free to access the open APIC-EM sandbox that we used in this workshop in order to explore what it has to offer. Don't forget to look at the API documentation Swagger pages.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86</a:t>
            </a:fld>
            <a:endParaRPr lang="en-US"/>
          </a:p>
        </p:txBody>
      </p:sp>
    </p:spTree>
    <p:extLst>
      <p:ext uri="{BB962C8B-B14F-4D97-AF65-F5344CB8AC3E}">
        <p14:creationId xmlns:p14="http://schemas.microsoft.com/office/powerpoint/2010/main" val="35868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a:t>
            </a:r>
            <a:r>
              <a:rPr lang="en-US" sz="1300" dirty="0"/>
              <a:t>In the networking devices that we are most familiar with, we really don't understand there to be a difference between what is known as the control plane and data plane of the device. We tend to think of a router or switch as a single device. We do recognize that a management plane exists, however. For example, we tell students that switches are Layer 2 devices, however we then proceed to tell them to assign them IP addresses! That is because the management plane is separate from the role of the device in the network.</a:t>
            </a:r>
          </a:p>
          <a:p>
            <a:endParaRPr lang="en-US" sz="1300" dirty="0"/>
          </a:p>
          <a:p>
            <a:endParaRPr lang="en-US" sz="1200" kern="1200" dirty="0">
              <a:solidFill>
                <a:schemeClr val="tx1"/>
              </a:solidFill>
              <a:effectLst/>
              <a:latin typeface="+mn-lt"/>
              <a:ea typeface="+mn-ea"/>
              <a:cs typeface="+mn-cs"/>
            </a:endParaRPr>
          </a:p>
          <a:p>
            <a:r>
              <a:rPr lang="en-US" sz="1300" dirty="0"/>
              <a:t>Now however, we are seeing not only management, but also the actual "smarts" of a network device as separate from the traffic forwarding processes of the device. This separation allows centralization of the information that devices use to make forwarding decisions and perform other functions.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a:p>
        </p:txBody>
      </p:sp>
    </p:spTree>
    <p:extLst>
      <p:ext uri="{BB962C8B-B14F-4D97-AF65-F5344CB8AC3E}">
        <p14:creationId xmlns:p14="http://schemas.microsoft.com/office/powerpoint/2010/main" val="2429132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90752">
              <a:defRPr/>
            </a:pPr>
            <a:r>
              <a:rPr lang="en-US" sz="1300" dirty="0"/>
              <a:t>Here we can compare the traditional network with the centralized control plane architecture enabled by SDN. The control plane for multiple network devices can be concentrated in an SDN controller. The controller understands the network and communicates with the individual network device data planes using a protocol such as </a:t>
            </a:r>
            <a:r>
              <a:rPr lang="en-US" sz="1300" dirty="0" err="1"/>
              <a:t>OpenFlow</a:t>
            </a:r>
            <a:r>
              <a:rPr lang="en-US" sz="1300" dirty="0"/>
              <a:t>. Essentially, a software-defined control plane, centralized in SDN controllers, serves as an overlay that shapes the functioning of the physical network in response to needs. In this way, need drives the network rather than the network driving needs.</a:t>
            </a:r>
          </a:p>
          <a:p>
            <a:pPr defTabSz="990752">
              <a:defRPr/>
            </a:pPr>
            <a:endParaRPr lang="en-CA" dirty="0"/>
          </a:p>
        </p:txBody>
      </p:sp>
      <p:sp>
        <p:nvSpPr>
          <p:cNvPr id="4" name="Slide Number Placeholder 3"/>
          <p:cNvSpPr>
            <a:spLocks noGrp="1"/>
          </p:cNvSpPr>
          <p:nvPr>
            <p:ph type="sldNum" sz="quarter" idx="10"/>
          </p:nvPr>
        </p:nvSpPr>
        <p:spPr/>
        <p:txBody>
          <a:bodyPr/>
          <a:lstStyle/>
          <a:p>
            <a:fld id="{9B548ABC-4E1B-4ADE-972F-B1ED90379983}" type="slidenum">
              <a:rPr lang="en-CA" smtClean="0">
                <a:solidFill>
                  <a:prstClr val="black"/>
                </a:solidFill>
              </a:rPr>
              <a:pPr/>
              <a:t>14</a:t>
            </a:fld>
            <a:endParaRPr lang="en-CA">
              <a:solidFill>
                <a:prstClr val="black"/>
              </a:solidFill>
            </a:endParaRPr>
          </a:p>
        </p:txBody>
      </p:sp>
    </p:spTree>
    <p:extLst>
      <p:ext uri="{BB962C8B-B14F-4D97-AF65-F5344CB8AC3E}">
        <p14:creationId xmlns:p14="http://schemas.microsoft.com/office/powerpoint/2010/main" val="2482815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356616" y="384176"/>
            <a:ext cx="8513064" cy="434974"/>
          </a:xfrm>
        </p:spPr>
        <p:txBody>
          <a:bodyPr/>
          <a:lstStyle>
            <a:lvl1pPr>
              <a:defRPr baseline="0">
                <a:solidFill>
                  <a:schemeClr val="tx1"/>
                </a:solidFill>
              </a:defRPr>
            </a:lvl1pPr>
          </a:lstStyle>
          <a:p>
            <a:r>
              <a:rPr lang="en-US"/>
              <a:t>Click to edit Master title style</a:t>
            </a:r>
            <a:endParaRPr lang="en-US" dirty="0"/>
          </a:p>
        </p:txBody>
      </p:sp>
      <p:sp>
        <p:nvSpPr>
          <p:cNvPr id="9" name="Content Placeholder 4"/>
          <p:cNvSpPr>
            <a:spLocks noGrp="1"/>
          </p:cNvSpPr>
          <p:nvPr>
            <p:ph sz="quarter" idx="11"/>
          </p:nvPr>
        </p:nvSpPr>
        <p:spPr>
          <a:xfrm>
            <a:off x="356616" y="1241425"/>
            <a:ext cx="8513064" cy="295212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a:prstGeom prst="rect">
            <a:avLst/>
          </a:prstGeo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
        <p:nvSpPr>
          <p:cNvPr id="5" name="Slide Number Placeholder 1"/>
          <p:cNvSpPr>
            <a:spLocks noGrp="1"/>
          </p:cNvSpPr>
          <p:nvPr>
            <p:ph type="sldNum" sz="quarter" idx="13"/>
          </p:nvPr>
        </p:nvSpPr>
        <p:spPr>
          <a:xfrm>
            <a:off x="8408988" y="4884738"/>
            <a:ext cx="360362" cy="274637"/>
          </a:xfrm>
          <a:prstGeom prst="rect">
            <a:avLst/>
          </a:prstGeom>
        </p:spPr>
        <p:txBody>
          <a:bodyPr vert="horz" wrap="square" lIns="91440" tIns="45720" rIns="91440" bIns="45720" numCol="1" anchor="ctr" anchorCtr="0" compatLnSpc="1">
            <a:prstTxWarp prst="textNoShape">
              <a:avLst/>
            </a:prstTxWarp>
          </a:bodyPr>
          <a:lstStyle>
            <a:lvl1pPr algn="r">
              <a:defRPr sz="600" smtClean="0">
                <a:solidFill>
                  <a:srgbClr val="000000"/>
                </a:solidFill>
              </a:defRPr>
            </a:lvl1pPr>
          </a:lstStyle>
          <a:p>
            <a:pPr>
              <a:defRPr/>
            </a:pPr>
            <a:fld id="{8EE769B8-3D9F-4C8E-9CC3-53B4DB6A1E0C}" type="slidenum">
              <a:rPr lang="en-US" altLang="en-US"/>
              <a:pPr>
                <a:defRPr/>
              </a:pPr>
              <a:t>‹#›</a:t>
            </a:fld>
            <a:endParaRPr lang="en-US" altLang="en-US"/>
          </a:p>
        </p:txBody>
      </p:sp>
      <p:sp>
        <p:nvSpPr>
          <p:cNvPr id="7" name="Footer Placeholder 2"/>
          <p:cNvSpPr>
            <a:spLocks noGrp="1"/>
          </p:cNvSpPr>
          <p:nvPr>
            <p:ph type="ftr" sz="quarter" idx="14"/>
          </p:nvPr>
        </p:nvSpPr>
        <p:spPr>
          <a:xfrm>
            <a:off x="5222875" y="4946650"/>
            <a:ext cx="715963" cy="153988"/>
          </a:xfrm>
          <a:prstGeom prst="rect">
            <a:avLst/>
          </a:prstGeom>
          <a:ln>
            <a:miter lim="800000"/>
            <a:headEnd/>
            <a:tailEnd/>
          </a:ln>
        </p:spPr>
        <p:txBody>
          <a:bodyPr wrap="square" lIns="61586" tIns="30792" rIns="61586" bIns="30792" anchor="b">
            <a:spAutoFit/>
          </a:bodyPr>
          <a:lstStyle>
            <a:lvl1pPr algn="l" defTabSz="610744">
              <a:defRPr lang="en-US" sz="600">
                <a:solidFill>
                  <a:srgbClr val="000000"/>
                </a:solidFill>
                <a:latin typeface="Arial" charset="0"/>
                <a:ea typeface="ＭＳ Ｐゴシック" charset="0"/>
                <a:cs typeface="CiscoSans Thin"/>
              </a:defRPr>
            </a:lvl1pPr>
          </a:lstStyle>
          <a:p>
            <a:pPr>
              <a:defRPr/>
            </a:pPr>
            <a:r>
              <a:t>Presentation ID</a:t>
            </a:r>
          </a:p>
        </p:txBody>
      </p:sp>
    </p:spTree>
    <p:extLst>
      <p:ext uri="{BB962C8B-B14F-4D97-AF65-F5344CB8AC3E}">
        <p14:creationId xmlns:p14="http://schemas.microsoft.com/office/powerpoint/2010/main" val="155824929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F415D8FB-DBE2-46E1-BC77-9B53F916C957}" type="datetimeFigureOut">
              <a:rPr lang="en-US" smtClean="0"/>
              <a:t>5/24/2018</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pPr defTabSz="610744"/>
            <a:r>
              <a:rPr lang="en-US">
                <a:ea typeface="ＭＳ Ｐゴシック" charset="0"/>
              </a:rPr>
              <a:t>Presentation ID</a:t>
            </a:r>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792444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8560524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solidFill>
                  <a:schemeClr val="accent6"/>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Presentation ID</a:t>
            </a:r>
          </a:p>
        </p:txBody>
      </p:sp>
    </p:spTree>
    <p:extLst>
      <p:ext uri="{BB962C8B-B14F-4D97-AF65-F5344CB8AC3E}">
        <p14:creationId xmlns:p14="http://schemas.microsoft.com/office/powerpoint/2010/main" val="327034254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4917135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72631017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3" y="324161"/>
            <a:ext cx="8588861" cy="62865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62" tIns="34282" rIns="68562" bIns="34282"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422127"/>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FF01498F-A497-5F42-B24A-9C47E6F7DE86}" type="datetimeFigureOut">
              <a:rPr lang="en-US" smtClean="0"/>
              <a:t>5/24/2018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299480C-48F8-8D42-8F82-85287B422F4C}" type="slidenum">
              <a:rPr lang="en-US" smtClean="0"/>
              <a:t>‹#›</a:t>
            </a:fld>
            <a:endParaRPr lang="en-US"/>
          </a:p>
        </p:txBody>
      </p:sp>
    </p:spTree>
    <p:extLst>
      <p:ext uri="{BB962C8B-B14F-4D97-AF65-F5344CB8AC3E}">
        <p14:creationId xmlns:p14="http://schemas.microsoft.com/office/powerpoint/2010/main" val="1748235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6" name="Subtitle 2"/>
          <p:cNvSpPr>
            <a:spLocks noGrp="1"/>
          </p:cNvSpPr>
          <p:nvPr>
            <p:ph type="subTitle" idx="1" hasCustomPrompt="1"/>
          </p:nvPr>
        </p:nvSpPr>
        <p:spPr>
          <a:xfrm>
            <a:off x="411480" y="3317358"/>
            <a:ext cx="8390523" cy="288131"/>
          </a:xfrm>
          <a:prstGeom prst="rect">
            <a:avLst/>
          </a:prstGeom>
        </p:spPr>
        <p:txBody>
          <a:bodyPr lIns="91420" tIns="45710" rIns="91420" bIns="45710" anchor="t" anchorCtr="0">
            <a:noAutofit/>
          </a:bodyPr>
          <a:lstStyle>
            <a:lvl1pPr marL="0" indent="0" algn="l">
              <a:buNone/>
              <a:defRPr sz="1400" b="0" i="0">
                <a:solidFill>
                  <a:srgbClr val="FFFFFE"/>
                </a:solidFill>
                <a:effectLst/>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&lt;Presenter Title&gt;</a:t>
            </a:r>
          </a:p>
        </p:txBody>
      </p:sp>
      <p:sp>
        <p:nvSpPr>
          <p:cNvPr id="19" name="Text Placeholder 2"/>
          <p:cNvSpPr>
            <a:spLocks noGrp="1"/>
          </p:cNvSpPr>
          <p:nvPr>
            <p:ph type="body" sz="quarter" idx="13" hasCustomPrompt="1"/>
          </p:nvPr>
        </p:nvSpPr>
        <p:spPr>
          <a:xfrm>
            <a:off x="411480" y="2892280"/>
            <a:ext cx="8390523"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&lt;Presenter Name&gt;</a:t>
            </a:r>
          </a:p>
        </p:txBody>
      </p:sp>
      <p:sp>
        <p:nvSpPr>
          <p:cNvPr id="20" name="Title 1"/>
          <p:cNvSpPr>
            <a:spLocks noGrp="1"/>
          </p:cNvSpPr>
          <p:nvPr>
            <p:ph type="ctrTitle" hasCustomPrompt="1"/>
          </p:nvPr>
        </p:nvSpPr>
        <p:spPr>
          <a:xfrm>
            <a:off x="411479" y="1051560"/>
            <a:ext cx="8390523" cy="1577726"/>
          </a:xfrm>
          <a:prstGeom prst="rect">
            <a:avLst/>
          </a:prstGeom>
        </p:spPr>
        <p:txBody>
          <a:bodyPr anchor="t"/>
          <a:lstStyle>
            <a:lvl1pPr marL="0" indent="0" algn="l">
              <a:lnSpc>
                <a:spcPct val="90000"/>
              </a:lnSpc>
              <a:buFont typeface="Arial" panose="020B0604020202020204" pitchFamily="34" charset="0"/>
              <a:buNone/>
              <a:defRPr sz="5400" b="0" i="0" spc="0" baseline="0">
                <a:solidFill>
                  <a:srgbClr val="FFFFFE"/>
                </a:solidFill>
                <a:effectLst/>
                <a:latin typeface="+mj-lt"/>
                <a:cs typeface="CiscoSans Thin"/>
              </a:defRPr>
            </a:lvl1pPr>
          </a:lstStyle>
          <a:p>
            <a:r>
              <a:rPr lang="en-US"/>
              <a:t>&lt;Session/Module Title&gt;</a:t>
            </a:r>
            <a:endParaRPr lang="en-US" dirty="0"/>
          </a:p>
        </p:txBody>
      </p:sp>
      <p:sp>
        <p:nvSpPr>
          <p:cNvPr id="12" name="Text Placeholder 2"/>
          <p:cNvSpPr>
            <a:spLocks noGrp="1"/>
          </p:cNvSpPr>
          <p:nvPr>
            <p:ph type="body" sz="quarter" idx="14" hasCustomPrompt="1"/>
          </p:nvPr>
        </p:nvSpPr>
        <p:spPr>
          <a:xfrm>
            <a:off x="411480" y="622024"/>
            <a:ext cx="8390522"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Module ##:</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339374910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ent Staff">
    <p:spTree>
      <p:nvGrpSpPr>
        <p:cNvPr id="1" name=""/>
        <p:cNvGrpSpPr/>
        <p:nvPr/>
      </p:nvGrpSpPr>
      <p:grpSpPr>
        <a:xfrm>
          <a:off x="0" y="0"/>
          <a:ext cx="0" cy="0"/>
          <a:chOff x="0" y="0"/>
          <a:chExt cx="0" cy="0"/>
        </a:xfrm>
      </p:grpSpPr>
      <p:sp>
        <p:nvSpPr>
          <p:cNvPr id="27" name="Rectangle 26"/>
          <p:cNvSpPr/>
          <p:nvPr userDrawn="1"/>
        </p:nvSpPr>
        <p:spPr>
          <a:xfrm>
            <a:off x="0" y="4650509"/>
            <a:ext cx="9144000" cy="4929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extBox 1"/>
          <p:cNvSpPr txBox="1"/>
          <p:nvPr userDrawn="1"/>
        </p:nvSpPr>
        <p:spPr>
          <a:xfrm>
            <a:off x="437766" y="341313"/>
            <a:ext cx="8345488" cy="731837"/>
          </a:xfrm>
          <a:prstGeom prst="rect">
            <a:avLst/>
          </a:prstGeom>
          <a:noFill/>
        </p:spPr>
        <p:txBody>
          <a:bodyPr wrap="square" rtlCol="0">
            <a:noAutofit/>
          </a:bodyPr>
          <a:lstStyle/>
          <a:p>
            <a:r>
              <a:rPr lang="en-US" sz="3200" dirty="0">
                <a:solidFill>
                  <a:srgbClr val="696464"/>
                </a:solidFill>
              </a:rPr>
              <a:t>Event Staff</a:t>
            </a:r>
          </a:p>
        </p:txBody>
      </p:sp>
      <p:sp>
        <p:nvSpPr>
          <p:cNvPr id="5" name="Picture Placeholder 4"/>
          <p:cNvSpPr>
            <a:spLocks noGrp="1" noChangeAspect="1"/>
          </p:cNvSpPr>
          <p:nvPr>
            <p:ph type="pic" sz="quarter" idx="10" hasCustomPrompt="1"/>
          </p:nvPr>
        </p:nvSpPr>
        <p:spPr>
          <a:xfrm>
            <a:off x="666366" y="1073150"/>
            <a:ext cx="914400" cy="1216152"/>
          </a:xfrm>
          <a:prstGeom prst="rect">
            <a:avLst/>
          </a:prstGeom>
        </p:spPr>
        <p:txBody>
          <a:bodyPr/>
          <a:lstStyle>
            <a:lvl1pPr marL="0" indent="0" algn="ctr">
              <a:buNone/>
              <a:defRPr sz="1800"/>
            </a:lvl1pPr>
          </a:lstStyle>
          <a:p>
            <a:r>
              <a:rPr lang="en-US"/>
              <a:t>Photo</a:t>
            </a:r>
          </a:p>
        </p:txBody>
      </p:sp>
      <p:sp>
        <p:nvSpPr>
          <p:cNvPr id="8" name="Text Placeholder 7"/>
          <p:cNvSpPr>
            <a:spLocks noGrp="1"/>
          </p:cNvSpPr>
          <p:nvPr>
            <p:ph type="body" sz="quarter" idx="11" hasCustomPrompt="1"/>
          </p:nvPr>
        </p:nvSpPr>
        <p:spPr>
          <a:xfrm>
            <a:off x="4377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9" name="Picture Placeholder 4"/>
          <p:cNvSpPr>
            <a:spLocks noGrp="1" noChangeAspect="1"/>
          </p:cNvSpPr>
          <p:nvPr>
            <p:ph type="pic" sz="quarter" idx="12" hasCustomPrompt="1"/>
          </p:nvPr>
        </p:nvSpPr>
        <p:spPr>
          <a:xfrm>
            <a:off x="2266566" y="1073150"/>
            <a:ext cx="914400" cy="1216152"/>
          </a:xfrm>
          <a:prstGeom prst="rect">
            <a:avLst/>
          </a:prstGeom>
        </p:spPr>
        <p:txBody>
          <a:bodyPr/>
          <a:lstStyle>
            <a:lvl1pPr marL="0" indent="0" algn="ctr">
              <a:buNone/>
              <a:defRPr sz="1800"/>
            </a:lvl1pPr>
          </a:lstStyle>
          <a:p>
            <a:r>
              <a:rPr lang="en-US"/>
              <a:t>Photo</a:t>
            </a:r>
          </a:p>
        </p:txBody>
      </p:sp>
      <p:sp>
        <p:nvSpPr>
          <p:cNvPr id="10" name="Text Placeholder 7"/>
          <p:cNvSpPr>
            <a:spLocks noGrp="1"/>
          </p:cNvSpPr>
          <p:nvPr>
            <p:ph type="body" sz="quarter" idx="13" hasCustomPrompt="1"/>
          </p:nvPr>
        </p:nvSpPr>
        <p:spPr>
          <a:xfrm>
            <a:off x="20379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1" name="Picture Placeholder 4"/>
          <p:cNvSpPr>
            <a:spLocks noGrp="1" noChangeAspect="1"/>
          </p:cNvSpPr>
          <p:nvPr>
            <p:ph type="pic" sz="quarter" idx="14" hasCustomPrompt="1"/>
          </p:nvPr>
        </p:nvSpPr>
        <p:spPr>
          <a:xfrm>
            <a:off x="3866766" y="1073150"/>
            <a:ext cx="914400" cy="1216152"/>
          </a:xfrm>
          <a:prstGeom prst="rect">
            <a:avLst/>
          </a:prstGeom>
        </p:spPr>
        <p:txBody>
          <a:bodyPr/>
          <a:lstStyle>
            <a:lvl1pPr marL="0" indent="0" algn="ctr">
              <a:buNone/>
              <a:defRPr sz="1800"/>
            </a:lvl1pPr>
          </a:lstStyle>
          <a:p>
            <a:r>
              <a:rPr lang="en-US"/>
              <a:t>Photo</a:t>
            </a:r>
          </a:p>
        </p:txBody>
      </p:sp>
      <p:sp>
        <p:nvSpPr>
          <p:cNvPr id="12" name="Text Placeholder 7"/>
          <p:cNvSpPr>
            <a:spLocks noGrp="1"/>
          </p:cNvSpPr>
          <p:nvPr>
            <p:ph type="body" sz="quarter" idx="15" hasCustomPrompt="1"/>
          </p:nvPr>
        </p:nvSpPr>
        <p:spPr>
          <a:xfrm>
            <a:off x="36381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3" name="Picture Placeholder 4"/>
          <p:cNvSpPr>
            <a:spLocks noGrp="1" noChangeAspect="1"/>
          </p:cNvSpPr>
          <p:nvPr>
            <p:ph type="pic" sz="quarter" idx="16" hasCustomPrompt="1"/>
          </p:nvPr>
        </p:nvSpPr>
        <p:spPr>
          <a:xfrm>
            <a:off x="5466966" y="1073150"/>
            <a:ext cx="914400" cy="1216152"/>
          </a:xfrm>
          <a:prstGeom prst="rect">
            <a:avLst/>
          </a:prstGeom>
        </p:spPr>
        <p:txBody>
          <a:bodyPr/>
          <a:lstStyle>
            <a:lvl1pPr marL="0" indent="0" algn="ctr">
              <a:buNone/>
              <a:defRPr sz="1800"/>
            </a:lvl1pPr>
          </a:lstStyle>
          <a:p>
            <a:r>
              <a:rPr lang="en-US"/>
              <a:t>Photo</a:t>
            </a:r>
          </a:p>
        </p:txBody>
      </p:sp>
      <p:sp>
        <p:nvSpPr>
          <p:cNvPr id="14" name="Text Placeholder 7"/>
          <p:cNvSpPr>
            <a:spLocks noGrp="1"/>
          </p:cNvSpPr>
          <p:nvPr>
            <p:ph type="body" sz="quarter" idx="17" hasCustomPrompt="1"/>
          </p:nvPr>
        </p:nvSpPr>
        <p:spPr>
          <a:xfrm>
            <a:off x="52383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5" name="Picture Placeholder 4"/>
          <p:cNvSpPr>
            <a:spLocks noGrp="1" noChangeAspect="1"/>
          </p:cNvSpPr>
          <p:nvPr>
            <p:ph type="pic" sz="quarter" idx="18" hasCustomPrompt="1"/>
          </p:nvPr>
        </p:nvSpPr>
        <p:spPr>
          <a:xfrm>
            <a:off x="7067166" y="1073150"/>
            <a:ext cx="914400" cy="1216152"/>
          </a:xfrm>
          <a:prstGeom prst="rect">
            <a:avLst/>
          </a:prstGeom>
        </p:spPr>
        <p:txBody>
          <a:bodyPr/>
          <a:lstStyle>
            <a:lvl1pPr marL="0" indent="0" algn="ctr">
              <a:buNone/>
              <a:defRPr sz="1800"/>
            </a:lvl1pPr>
          </a:lstStyle>
          <a:p>
            <a:r>
              <a:rPr lang="en-US"/>
              <a:t>Photo</a:t>
            </a:r>
          </a:p>
        </p:txBody>
      </p:sp>
      <p:sp>
        <p:nvSpPr>
          <p:cNvPr id="16" name="Text Placeholder 7"/>
          <p:cNvSpPr>
            <a:spLocks noGrp="1"/>
          </p:cNvSpPr>
          <p:nvPr>
            <p:ph type="body" sz="quarter" idx="19" hasCustomPrompt="1"/>
          </p:nvPr>
        </p:nvSpPr>
        <p:spPr>
          <a:xfrm>
            <a:off x="68385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7" name="Picture Placeholder 4"/>
          <p:cNvSpPr>
            <a:spLocks noGrp="1" noChangeAspect="1"/>
          </p:cNvSpPr>
          <p:nvPr>
            <p:ph type="pic" sz="quarter" idx="20" hasCustomPrompt="1"/>
          </p:nvPr>
        </p:nvSpPr>
        <p:spPr>
          <a:xfrm>
            <a:off x="666366" y="3105151"/>
            <a:ext cx="914400" cy="1216152"/>
          </a:xfrm>
          <a:prstGeom prst="rect">
            <a:avLst/>
          </a:prstGeom>
        </p:spPr>
        <p:txBody>
          <a:bodyPr/>
          <a:lstStyle>
            <a:lvl1pPr marL="0" indent="0" algn="ctr">
              <a:buNone/>
              <a:defRPr sz="1800"/>
            </a:lvl1pPr>
          </a:lstStyle>
          <a:p>
            <a:r>
              <a:rPr lang="en-US"/>
              <a:t>Photo</a:t>
            </a:r>
          </a:p>
        </p:txBody>
      </p:sp>
      <p:sp>
        <p:nvSpPr>
          <p:cNvPr id="18" name="Text Placeholder 7"/>
          <p:cNvSpPr>
            <a:spLocks noGrp="1"/>
          </p:cNvSpPr>
          <p:nvPr>
            <p:ph type="body" sz="quarter" idx="21" hasCustomPrompt="1"/>
          </p:nvPr>
        </p:nvSpPr>
        <p:spPr>
          <a:xfrm>
            <a:off x="4377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9" name="Picture Placeholder 4"/>
          <p:cNvSpPr>
            <a:spLocks noGrp="1" noChangeAspect="1"/>
          </p:cNvSpPr>
          <p:nvPr>
            <p:ph type="pic" sz="quarter" idx="22" hasCustomPrompt="1"/>
          </p:nvPr>
        </p:nvSpPr>
        <p:spPr>
          <a:xfrm>
            <a:off x="2266566" y="3105151"/>
            <a:ext cx="914400" cy="1216152"/>
          </a:xfrm>
          <a:prstGeom prst="rect">
            <a:avLst/>
          </a:prstGeom>
        </p:spPr>
        <p:txBody>
          <a:bodyPr/>
          <a:lstStyle>
            <a:lvl1pPr marL="0" indent="0" algn="ctr">
              <a:buNone/>
              <a:defRPr sz="1800"/>
            </a:lvl1pPr>
          </a:lstStyle>
          <a:p>
            <a:r>
              <a:rPr lang="en-US"/>
              <a:t>Photo</a:t>
            </a:r>
          </a:p>
        </p:txBody>
      </p:sp>
      <p:sp>
        <p:nvSpPr>
          <p:cNvPr id="20" name="Text Placeholder 7"/>
          <p:cNvSpPr>
            <a:spLocks noGrp="1"/>
          </p:cNvSpPr>
          <p:nvPr>
            <p:ph type="body" sz="quarter" idx="23" hasCustomPrompt="1"/>
          </p:nvPr>
        </p:nvSpPr>
        <p:spPr>
          <a:xfrm>
            <a:off x="20379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1" name="Picture Placeholder 4"/>
          <p:cNvSpPr>
            <a:spLocks noGrp="1" noChangeAspect="1"/>
          </p:cNvSpPr>
          <p:nvPr>
            <p:ph type="pic" sz="quarter" idx="24" hasCustomPrompt="1"/>
          </p:nvPr>
        </p:nvSpPr>
        <p:spPr>
          <a:xfrm>
            <a:off x="3866766" y="3105151"/>
            <a:ext cx="914400" cy="1216152"/>
          </a:xfrm>
          <a:prstGeom prst="rect">
            <a:avLst/>
          </a:prstGeom>
        </p:spPr>
        <p:txBody>
          <a:bodyPr/>
          <a:lstStyle>
            <a:lvl1pPr marL="0" indent="0" algn="ctr">
              <a:buNone/>
              <a:defRPr sz="1800"/>
            </a:lvl1pPr>
          </a:lstStyle>
          <a:p>
            <a:r>
              <a:rPr lang="en-US"/>
              <a:t>Photo</a:t>
            </a:r>
          </a:p>
        </p:txBody>
      </p:sp>
      <p:sp>
        <p:nvSpPr>
          <p:cNvPr id="22" name="Text Placeholder 7"/>
          <p:cNvSpPr>
            <a:spLocks noGrp="1"/>
          </p:cNvSpPr>
          <p:nvPr>
            <p:ph type="body" sz="quarter" idx="25" hasCustomPrompt="1"/>
          </p:nvPr>
        </p:nvSpPr>
        <p:spPr>
          <a:xfrm>
            <a:off x="36381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3" name="Picture Placeholder 4"/>
          <p:cNvSpPr>
            <a:spLocks noGrp="1" noChangeAspect="1"/>
          </p:cNvSpPr>
          <p:nvPr>
            <p:ph type="pic" sz="quarter" idx="26" hasCustomPrompt="1"/>
          </p:nvPr>
        </p:nvSpPr>
        <p:spPr>
          <a:xfrm>
            <a:off x="5466966" y="3105151"/>
            <a:ext cx="914400" cy="1216152"/>
          </a:xfrm>
          <a:prstGeom prst="rect">
            <a:avLst/>
          </a:prstGeom>
        </p:spPr>
        <p:txBody>
          <a:bodyPr/>
          <a:lstStyle>
            <a:lvl1pPr marL="0" indent="0" algn="ctr">
              <a:buNone/>
              <a:defRPr sz="1800"/>
            </a:lvl1pPr>
          </a:lstStyle>
          <a:p>
            <a:r>
              <a:rPr lang="en-US"/>
              <a:t>Photo</a:t>
            </a:r>
          </a:p>
        </p:txBody>
      </p:sp>
      <p:sp>
        <p:nvSpPr>
          <p:cNvPr id="24" name="Text Placeholder 7"/>
          <p:cNvSpPr>
            <a:spLocks noGrp="1"/>
          </p:cNvSpPr>
          <p:nvPr>
            <p:ph type="body" sz="quarter" idx="27" hasCustomPrompt="1"/>
          </p:nvPr>
        </p:nvSpPr>
        <p:spPr>
          <a:xfrm>
            <a:off x="52383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5" name="Picture Placeholder 4"/>
          <p:cNvSpPr>
            <a:spLocks noGrp="1" noChangeAspect="1"/>
          </p:cNvSpPr>
          <p:nvPr>
            <p:ph type="pic" sz="quarter" idx="28" hasCustomPrompt="1"/>
          </p:nvPr>
        </p:nvSpPr>
        <p:spPr>
          <a:xfrm>
            <a:off x="7067166" y="3105151"/>
            <a:ext cx="914400" cy="1216152"/>
          </a:xfrm>
          <a:prstGeom prst="rect">
            <a:avLst/>
          </a:prstGeom>
        </p:spPr>
        <p:txBody>
          <a:bodyPr/>
          <a:lstStyle>
            <a:lvl1pPr marL="0" indent="0" algn="ctr">
              <a:buNone/>
              <a:defRPr sz="1800"/>
            </a:lvl1pPr>
          </a:lstStyle>
          <a:p>
            <a:r>
              <a:rPr lang="en-US"/>
              <a:t>Photo</a:t>
            </a:r>
          </a:p>
        </p:txBody>
      </p:sp>
      <p:sp>
        <p:nvSpPr>
          <p:cNvPr id="26" name="Text Placeholder 7"/>
          <p:cNvSpPr>
            <a:spLocks noGrp="1"/>
          </p:cNvSpPr>
          <p:nvPr>
            <p:ph type="body" sz="quarter" idx="29" hasCustomPrompt="1"/>
          </p:nvPr>
        </p:nvSpPr>
        <p:spPr>
          <a:xfrm>
            <a:off x="68385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Tree>
    <p:extLst>
      <p:ext uri="{BB962C8B-B14F-4D97-AF65-F5344CB8AC3E}">
        <p14:creationId xmlns:p14="http://schemas.microsoft.com/office/powerpoint/2010/main" val="54780908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Referenc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70483" y="1699313"/>
            <a:ext cx="8280057" cy="2616748"/>
          </a:xfrm>
          <a:prstGeom prst="rect">
            <a:avLst/>
          </a:prstGeom>
        </p:spPr>
        <p:txBody>
          <a:bodyPr/>
          <a:lstStyle>
            <a:lvl1pPr marL="0" indent="0" algn="ctr">
              <a:buNone/>
              <a:defRPr baseline="0"/>
            </a:lvl1pPr>
          </a:lstStyle>
          <a:p>
            <a:r>
              <a:rPr lang="en-US" dirty="0"/>
              <a:t>Drag and drop the screenshot of the module here.</a:t>
            </a:r>
          </a:p>
        </p:txBody>
      </p:sp>
      <p:sp>
        <p:nvSpPr>
          <p:cNvPr id="7" name="Rectangle 6"/>
          <p:cNvSpPr/>
          <p:nvPr userDrawn="1"/>
        </p:nvSpPr>
        <p:spPr>
          <a:xfrm>
            <a:off x="437767" y="1197319"/>
            <a:ext cx="8345488" cy="37782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68580" tIns="34290" rIns="68580" bIns="34290">
            <a:spAutoFit/>
          </a:bodyPr>
          <a:lstStyle/>
          <a:p>
            <a:pPr marL="56" lvl="1" algn="ctr">
              <a:defRPr/>
            </a:pPr>
            <a:r>
              <a:rPr lang="en-US" sz="2000" dirty="0">
                <a:solidFill>
                  <a:srgbClr val="FFFFFF"/>
                </a:solidFill>
              </a:rPr>
              <a:t>https://learninglabs.cisco.com/tracks/devnet-beginner</a:t>
            </a:r>
          </a:p>
        </p:txBody>
      </p:sp>
      <p:sp>
        <p:nvSpPr>
          <p:cNvPr id="12" name="Freeform 11"/>
          <p:cNvSpPr/>
          <p:nvPr/>
        </p:nvSpPr>
        <p:spPr>
          <a:xfrm>
            <a:off x="438784"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0 w 1986535"/>
              <a:gd name="connsiteY5"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535" h="731837">
                <a:moveTo>
                  <a:pt x="0" y="0"/>
                </a:moveTo>
                <a:lnTo>
                  <a:pt x="1620617" y="0"/>
                </a:lnTo>
                <a:lnTo>
                  <a:pt x="1986535" y="365919"/>
                </a:lnTo>
                <a:lnTo>
                  <a:pt x="1620617" y="731837"/>
                </a:lnTo>
                <a:lnTo>
                  <a:pt x="0" y="731837"/>
                </a:lnTo>
                <a:lnTo>
                  <a:pt x="0" y="0"/>
                </a:lnTo>
                <a:close/>
              </a:path>
            </a:pathLst>
          </a:cu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spcFirstLastPara="0" vert="horz" wrap="square" lIns="117348" tIns="58674" rIns="212296" bIns="58674" numCol="1" spcCol="1270" anchor="ctr" anchorCtr="0">
            <a:noAutofit/>
          </a:bodyPr>
          <a:lstStyle/>
          <a:p>
            <a:pPr algn="ctr" defTabSz="977900">
              <a:lnSpc>
                <a:spcPct val="90000"/>
              </a:lnSpc>
              <a:spcAft>
                <a:spcPct val="35000"/>
              </a:spcAft>
            </a:pPr>
            <a:r>
              <a:rPr lang="en-US" sz="2000" dirty="0">
                <a:solidFill>
                  <a:prstClr val="white"/>
                </a:solidFill>
              </a:rPr>
              <a:t>DevNet</a:t>
            </a:r>
          </a:p>
        </p:txBody>
      </p:sp>
      <p:sp>
        <p:nvSpPr>
          <p:cNvPr id="13" name="Freeform 12"/>
          <p:cNvSpPr/>
          <p:nvPr/>
        </p:nvSpPr>
        <p:spPr>
          <a:xfrm>
            <a:off x="2044842"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205258"/>
              <a:satOff val="-19019"/>
              <a:lumOff val="9983"/>
              <a:alphaOff val="0"/>
            </a:schemeClr>
          </a:fillRef>
          <a:effectRef idx="2">
            <a:schemeClr val="accent1">
              <a:shade val="80000"/>
              <a:hueOff val="205258"/>
              <a:satOff val="-19019"/>
              <a:lumOff val="998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rPr>
              <a:t>Discover</a:t>
            </a:r>
          </a:p>
        </p:txBody>
      </p:sp>
      <p:sp>
        <p:nvSpPr>
          <p:cNvPr id="14" name="Freeform 13"/>
          <p:cNvSpPr/>
          <p:nvPr/>
        </p:nvSpPr>
        <p:spPr>
          <a:xfrm>
            <a:off x="3650900"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410517"/>
              <a:satOff val="-38039"/>
              <a:lumOff val="19966"/>
              <a:alphaOff val="0"/>
            </a:schemeClr>
          </a:fillRef>
          <a:effectRef idx="2">
            <a:schemeClr val="accent1">
              <a:shade val="80000"/>
              <a:hueOff val="410517"/>
              <a:satOff val="-38039"/>
              <a:lumOff val="19966"/>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a:solidFill>
                  <a:prstClr val="white"/>
                </a:solidFill>
              </a:rPr>
              <a:t>Learning Tracks</a:t>
            </a:r>
          </a:p>
        </p:txBody>
      </p:sp>
      <p:sp>
        <p:nvSpPr>
          <p:cNvPr id="15" name="Freeform 14"/>
          <p:cNvSpPr/>
          <p:nvPr/>
        </p:nvSpPr>
        <p:spPr>
          <a:xfrm>
            <a:off x="5256958"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615775"/>
              <a:satOff val="-57058"/>
              <a:lumOff val="29950"/>
              <a:alphaOff val="0"/>
            </a:schemeClr>
          </a:fillRef>
          <a:effectRef idx="2">
            <a:schemeClr val="accent1">
              <a:shade val="80000"/>
              <a:hueOff val="615775"/>
              <a:satOff val="-57058"/>
              <a:lumOff val="29950"/>
              <a:alphaOff val="0"/>
            </a:schemeClr>
          </a:effectRef>
          <a:fontRef idx="minor">
            <a:schemeClr val="lt1"/>
          </a:fontRef>
        </p:style>
        <p:txBody>
          <a:bodyPr spcFirstLastPara="0" vert="horz" wrap="square" lIns="453930" tIns="58674" rIns="393192" bIns="58674" numCol="1" spcCol="1270" anchor="ctr" anchorCtr="0">
            <a:noAutofit/>
          </a:bodyPr>
          <a:lstStyle/>
          <a:p>
            <a:pPr algn="ctr" defTabSz="977900">
              <a:lnSpc>
                <a:spcPct val="90000"/>
              </a:lnSpc>
              <a:spcAft>
                <a:spcPct val="35000"/>
              </a:spcAft>
            </a:pPr>
            <a:r>
              <a:rPr lang="en-US" sz="2000" dirty="0">
                <a:solidFill>
                  <a:prstClr val="white"/>
                </a:solidFill>
              </a:rPr>
              <a:t>DevNet Beginner</a:t>
            </a:r>
          </a:p>
        </p:txBody>
      </p:sp>
      <p:sp>
        <p:nvSpPr>
          <p:cNvPr id="16" name="Freeform 15"/>
          <p:cNvSpPr/>
          <p:nvPr/>
        </p:nvSpPr>
        <p:spPr>
          <a:xfrm>
            <a:off x="6863015"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821034"/>
              <a:satOff val="-76077"/>
              <a:lumOff val="39933"/>
              <a:alphaOff val="0"/>
            </a:schemeClr>
          </a:fillRef>
          <a:effectRef idx="2">
            <a:schemeClr val="accent1">
              <a:shade val="80000"/>
              <a:hueOff val="821034"/>
              <a:satOff val="-76077"/>
              <a:lumOff val="3993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endParaRPr lang="en-US" sz="2000" dirty="0">
              <a:solidFill>
                <a:prstClr val="white"/>
              </a:solidFill>
            </a:endParaRPr>
          </a:p>
        </p:txBody>
      </p:sp>
      <p:sp>
        <p:nvSpPr>
          <p:cNvPr id="21" name="Text Placeholder 17"/>
          <p:cNvSpPr>
            <a:spLocks noGrp="1"/>
          </p:cNvSpPr>
          <p:nvPr userDrawn="1">
            <p:ph type="body" sz="quarter" idx="11" hasCustomPrompt="1"/>
          </p:nvPr>
        </p:nvSpPr>
        <p:spPr>
          <a:xfrm>
            <a:off x="6863016" y="335360"/>
            <a:ext cx="1920240" cy="731837"/>
          </a:xfrm>
          <a:prstGeom prst="rect">
            <a:avLst/>
          </a:prstGeom>
        </p:spPr>
        <p:txBody>
          <a:bodyPr lIns="457200" tIns="54864" rIns="393192" bIns="54864" anchor="ctr"/>
          <a:lstStyle>
            <a:lvl1pPr marL="0" indent="0" algn="ctr">
              <a:buNone/>
              <a:defRPr sz="2000">
                <a:solidFill>
                  <a:schemeClr val="bg1"/>
                </a:solidFill>
              </a:defRPr>
            </a:lvl1pPr>
            <a:lvl2pPr marL="142875" indent="0">
              <a:buNone/>
              <a:defRPr sz="2200">
                <a:solidFill>
                  <a:schemeClr val="bg1"/>
                </a:solidFill>
              </a:defRPr>
            </a:lvl2pPr>
            <a:lvl3pPr marL="261937" indent="0">
              <a:buNone/>
              <a:defRPr sz="2200">
                <a:solidFill>
                  <a:schemeClr val="bg1"/>
                </a:solidFill>
              </a:defRPr>
            </a:lvl3pPr>
            <a:lvl4pPr marL="333375" indent="0">
              <a:buNone/>
              <a:defRPr sz="2200">
                <a:solidFill>
                  <a:schemeClr val="bg1"/>
                </a:solidFill>
              </a:defRPr>
            </a:lvl4pPr>
            <a:lvl5pPr marL="404812" indent="0">
              <a:buNone/>
              <a:defRPr sz="2200">
                <a:solidFill>
                  <a:schemeClr val="bg1"/>
                </a:solidFill>
              </a:defRPr>
            </a:lvl5pPr>
          </a:lstStyle>
          <a:p>
            <a:pPr lvl="0"/>
            <a:r>
              <a:rPr lang="en-US"/>
              <a:t>Module XX</a:t>
            </a:r>
            <a:endParaRPr lang="en-US" dirty="0"/>
          </a:p>
        </p:txBody>
      </p:sp>
    </p:spTree>
    <p:extLst>
      <p:ext uri="{BB962C8B-B14F-4D97-AF65-F5344CB8AC3E}">
        <p14:creationId xmlns:p14="http://schemas.microsoft.com/office/powerpoint/2010/main" val="38755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 Referenc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705266"/>
            <a:ext cx="8345488" cy="2810731"/>
          </a:xfrm>
          <a:prstGeom prst="rect">
            <a:avLst/>
          </a:prstGeom>
        </p:spPr>
        <p:txBody>
          <a:bodyPr lIns="91420" tIns="45710" rIns="91420" bIns="45710">
            <a:normAutofit/>
          </a:bodyPr>
          <a:lstStyle>
            <a:lvl1pPr marL="280928" indent="-223792">
              <a:lnSpc>
                <a:spcPct val="95000"/>
              </a:lnSpc>
              <a:spcBef>
                <a:spcPts val="1110"/>
              </a:spcBef>
              <a:buClr>
                <a:schemeClr val="tx2"/>
              </a:buClr>
              <a:buSzPct val="80000"/>
              <a:buFont typeface="Arial"/>
              <a:buChar char="•"/>
              <a:defRPr sz="3700" b="0" i="0" baseline="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Lab ##</a:t>
            </a:r>
          </a:p>
          <a:p>
            <a:pPr lvl="0"/>
            <a:r>
              <a:rPr lang="en-US" dirty="0"/>
              <a:t>Brief summary of what the participant will be doing / learning in this lab</a:t>
            </a:r>
            <a:r>
              <a:rPr lang="mr-IN" dirty="0"/>
              <a:t>…</a:t>
            </a:r>
            <a:endParaRPr lang="en-US" dirty="0"/>
          </a:p>
        </p:txBody>
      </p:sp>
      <p:sp>
        <p:nvSpPr>
          <p:cNvPr id="9" name="Freeform 8"/>
          <p:cNvSpPr/>
          <p:nvPr userDrawn="1"/>
        </p:nvSpPr>
        <p:spPr>
          <a:xfrm>
            <a:off x="438784"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0 w 1986535"/>
              <a:gd name="connsiteY5"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535" h="731837">
                <a:moveTo>
                  <a:pt x="0" y="0"/>
                </a:moveTo>
                <a:lnTo>
                  <a:pt x="1620617" y="0"/>
                </a:lnTo>
                <a:lnTo>
                  <a:pt x="1986535" y="365919"/>
                </a:lnTo>
                <a:lnTo>
                  <a:pt x="1620617" y="731837"/>
                </a:lnTo>
                <a:lnTo>
                  <a:pt x="0" y="731837"/>
                </a:lnTo>
                <a:lnTo>
                  <a:pt x="0" y="0"/>
                </a:lnTo>
                <a:close/>
              </a:path>
            </a:pathLst>
          </a:cu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spcFirstLastPara="0" vert="horz" wrap="square" lIns="117348" tIns="58674" rIns="212296"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DevNet</a:t>
            </a:r>
          </a:p>
        </p:txBody>
      </p:sp>
      <p:sp>
        <p:nvSpPr>
          <p:cNvPr id="10" name="Freeform 9"/>
          <p:cNvSpPr/>
          <p:nvPr userDrawn="1"/>
        </p:nvSpPr>
        <p:spPr>
          <a:xfrm>
            <a:off x="2044842"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205258"/>
              <a:satOff val="-19019"/>
              <a:lumOff val="9983"/>
              <a:alphaOff val="0"/>
            </a:schemeClr>
          </a:fillRef>
          <a:effectRef idx="2">
            <a:schemeClr val="accent1">
              <a:shade val="80000"/>
              <a:hueOff val="205258"/>
              <a:satOff val="-19019"/>
              <a:lumOff val="998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Discover</a:t>
            </a:r>
          </a:p>
        </p:txBody>
      </p:sp>
      <p:sp>
        <p:nvSpPr>
          <p:cNvPr id="11" name="Freeform 10"/>
          <p:cNvSpPr/>
          <p:nvPr userDrawn="1"/>
        </p:nvSpPr>
        <p:spPr>
          <a:xfrm>
            <a:off x="3650900"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410517"/>
              <a:satOff val="-38039"/>
              <a:lumOff val="19966"/>
              <a:alphaOff val="0"/>
            </a:schemeClr>
          </a:fillRef>
          <a:effectRef idx="2">
            <a:schemeClr val="accent1">
              <a:shade val="80000"/>
              <a:hueOff val="410517"/>
              <a:satOff val="-38039"/>
              <a:lumOff val="19966"/>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Learning Tracks</a:t>
            </a:r>
          </a:p>
        </p:txBody>
      </p:sp>
      <p:sp>
        <p:nvSpPr>
          <p:cNvPr id="12" name="Freeform 11"/>
          <p:cNvSpPr/>
          <p:nvPr userDrawn="1"/>
        </p:nvSpPr>
        <p:spPr>
          <a:xfrm>
            <a:off x="5256958"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615775"/>
              <a:satOff val="-57058"/>
              <a:lumOff val="29950"/>
              <a:alphaOff val="0"/>
            </a:schemeClr>
          </a:fillRef>
          <a:effectRef idx="2">
            <a:schemeClr val="accent1">
              <a:shade val="80000"/>
              <a:hueOff val="615775"/>
              <a:satOff val="-57058"/>
              <a:lumOff val="29950"/>
              <a:alphaOff val="0"/>
            </a:schemeClr>
          </a:effectRef>
          <a:fontRef idx="minor">
            <a:schemeClr val="lt1"/>
          </a:fontRef>
        </p:style>
        <p:txBody>
          <a:bodyPr spcFirstLastPara="0" vert="horz" wrap="square" lIns="453930" tIns="58674" rIns="393192" bIns="58674" numCol="1" spcCol="1270" anchor="ctr" anchorCtr="0">
            <a:noAutofit/>
          </a:bodyPr>
          <a:lstStyle/>
          <a:p>
            <a:pPr algn="ctr" defTabSz="977900">
              <a:lnSpc>
                <a:spcPct val="90000"/>
              </a:lnSpc>
              <a:spcAft>
                <a:spcPct val="35000"/>
              </a:spcAft>
              <a:defRPr/>
            </a:pPr>
            <a:endParaRPr lang="en-US" sz="2000" dirty="0">
              <a:solidFill>
                <a:prstClr val="white"/>
              </a:solidFill>
            </a:endParaRPr>
          </a:p>
          <a:p>
            <a:pPr algn="ctr" defTabSz="977900">
              <a:lnSpc>
                <a:spcPct val="90000"/>
              </a:lnSpc>
              <a:spcAft>
                <a:spcPct val="35000"/>
              </a:spcAft>
            </a:pPr>
            <a:endParaRPr lang="en-US" sz="2000" dirty="0">
              <a:solidFill>
                <a:prstClr val="white"/>
              </a:solidFill>
            </a:endParaRPr>
          </a:p>
        </p:txBody>
      </p:sp>
      <p:sp>
        <p:nvSpPr>
          <p:cNvPr id="15" name="Rectangle 14"/>
          <p:cNvSpPr/>
          <p:nvPr userDrawn="1"/>
        </p:nvSpPr>
        <p:spPr>
          <a:xfrm>
            <a:off x="437767" y="1197319"/>
            <a:ext cx="8345488" cy="37782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68580" tIns="34290" rIns="68580" bIns="34290">
            <a:spAutoFit/>
          </a:bodyPr>
          <a:lstStyle/>
          <a:p>
            <a:pPr marL="56" lvl="1" algn="ctr">
              <a:defRPr/>
            </a:pPr>
            <a:r>
              <a:rPr lang="en-US" sz="2000" dirty="0">
                <a:solidFill>
                  <a:srgbClr val="FFFFFF"/>
                </a:solidFill>
              </a:rPr>
              <a:t>https://learninglabs.cisco.com/tracks/devnet-beginner</a:t>
            </a:r>
          </a:p>
        </p:txBody>
      </p:sp>
    </p:spTree>
    <p:extLst>
      <p:ext uri="{BB962C8B-B14F-4D97-AF65-F5344CB8AC3E}">
        <p14:creationId xmlns:p14="http://schemas.microsoft.com/office/powerpoint/2010/main" val="26713098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10" name="Picture 9"/>
          <p:cNvPicPr>
            <a:picLocks noChangeAspect="1"/>
          </p:cNvPicPr>
          <p:nvPr userDrawn="1"/>
        </p:nvPicPr>
        <p:blipFill rotWithShape="1">
          <a:blip r:embed="rId3"/>
          <a:srcRect t="1045" r="7669"/>
          <a:stretch/>
        </p:blipFill>
        <p:spPr>
          <a:xfrm>
            <a:off x="0" y="1646117"/>
            <a:ext cx="2403730" cy="2525833"/>
          </a:xfrm>
          <a:prstGeom prst="rect">
            <a:avLst/>
          </a:prstGeom>
        </p:spPr>
      </p:pic>
      <p:sp>
        <p:nvSpPr>
          <p:cNvPr id="13" name="TextBox 12"/>
          <p:cNvSpPr txBox="1"/>
          <p:nvPr userDrawn="1"/>
        </p:nvSpPr>
        <p:spPr>
          <a:xfrm>
            <a:off x="411480" y="209550"/>
            <a:ext cx="7162800" cy="1384995"/>
          </a:xfrm>
          <a:prstGeom prst="rect">
            <a:avLst/>
          </a:prstGeom>
          <a:noFill/>
        </p:spPr>
        <p:txBody>
          <a:bodyPr wrap="square" rtlCol="0">
            <a:spAutoFit/>
          </a:bodyPr>
          <a:lstStyle/>
          <a:p>
            <a:r>
              <a:rPr lang="en-US" sz="4000" i="1" dirty="0">
                <a:solidFill>
                  <a:prstClr val="white"/>
                </a:solidFill>
              </a:rPr>
              <a:t>Get your hands dirty with …</a:t>
            </a:r>
          </a:p>
          <a:p>
            <a:r>
              <a:rPr lang="en-US" sz="4400" dirty="0">
                <a:solidFill>
                  <a:prstClr val="white"/>
                </a:solidFill>
              </a:rPr>
              <a:t>The Mission!</a:t>
            </a:r>
            <a:endParaRPr lang="en-GB" sz="4400" dirty="0">
              <a:solidFill>
                <a:prstClr val="white"/>
              </a:solidFill>
              <a:latin typeface="Arial"/>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57616997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ocial">
    <p:spTree>
      <p:nvGrpSpPr>
        <p:cNvPr id="1" name=""/>
        <p:cNvGrpSpPr/>
        <p:nvPr/>
      </p:nvGrpSpPr>
      <p:grpSpPr>
        <a:xfrm>
          <a:off x="0" y="0"/>
          <a:ext cx="0" cy="0"/>
          <a:chOff x="0" y="0"/>
          <a:chExt cx="0" cy="0"/>
        </a:xfrm>
      </p:grpSpPr>
      <p:sp>
        <p:nvSpPr>
          <p:cNvPr id="4" name="TextBox 3"/>
          <p:cNvSpPr txBox="1"/>
          <p:nvPr/>
        </p:nvSpPr>
        <p:spPr>
          <a:xfrm>
            <a:off x="0" y="2672616"/>
            <a:ext cx="9143999" cy="830997"/>
          </a:xfrm>
          <a:prstGeom prst="rect">
            <a:avLst/>
          </a:prstGeom>
          <a:noFill/>
        </p:spPr>
        <p:txBody>
          <a:bodyPr wrap="square" rtlCol="0" anchor="ctr">
            <a:spAutoFit/>
          </a:bodyPr>
          <a:lstStyle/>
          <a:p>
            <a:pPr algn="ctr"/>
            <a:r>
              <a:rPr lang="en-US" sz="4800" dirty="0">
                <a:solidFill>
                  <a:prstClr val="black"/>
                </a:solidFill>
                <a:latin typeface="FontAwesome" charset="0"/>
              </a:rPr>
              <a:t></a:t>
            </a:r>
            <a:r>
              <a:rPr lang="en-US" sz="4800" dirty="0">
                <a:solidFill>
                  <a:prstClr val="black"/>
                </a:solidFill>
                <a:latin typeface="FontAwesome" charset="0"/>
                <a:ea typeface="FontAwesome" charset="0"/>
                <a:cs typeface="FontAwesome" charset="0"/>
              </a:rPr>
              <a:t> </a:t>
            </a:r>
            <a:r>
              <a:rPr lang="en-US" sz="4800" dirty="0">
                <a:solidFill>
                  <a:prstClr val="black"/>
                </a:solidFill>
                <a:latin typeface="FontAwesome" charset="0"/>
              </a:rPr>
              <a:t></a:t>
            </a:r>
            <a:r>
              <a:rPr lang="en-US" sz="4800" dirty="0">
                <a:solidFill>
                  <a:prstClr val="black"/>
                </a:solidFill>
                <a:latin typeface="FontAwesome" charset="0"/>
                <a:ea typeface="FontAwesome" charset="0"/>
                <a:cs typeface="FontAwesome" charset="0"/>
              </a:rPr>
              <a:t> </a:t>
            </a:r>
            <a:r>
              <a:rPr lang="en-US" sz="4800" dirty="0">
                <a:solidFill>
                  <a:prstClr val="black"/>
                </a:solidFill>
                <a:latin typeface="FontAwesome" charset="0"/>
              </a:rPr>
              <a:t></a:t>
            </a:r>
          </a:p>
        </p:txBody>
      </p:sp>
      <p:sp>
        <p:nvSpPr>
          <p:cNvPr id="2" name="TextBox 1"/>
          <p:cNvSpPr txBox="1"/>
          <p:nvPr userDrawn="1"/>
        </p:nvSpPr>
        <p:spPr>
          <a:xfrm>
            <a:off x="0" y="1903175"/>
            <a:ext cx="4572000" cy="769441"/>
          </a:xfrm>
          <a:prstGeom prst="rect">
            <a:avLst/>
          </a:prstGeom>
          <a:noFill/>
        </p:spPr>
        <p:txBody>
          <a:bodyPr wrap="square" rtlCol="0" anchor="ctr">
            <a:normAutofit/>
          </a:bodyPr>
          <a:lstStyle/>
          <a:p>
            <a:pPr algn="ctr"/>
            <a:r>
              <a:rPr lang="en-US" sz="3600" dirty="0">
                <a:solidFill>
                  <a:prstClr val="black"/>
                </a:solidFill>
              </a:rPr>
              <a:t>@</a:t>
            </a:r>
            <a:r>
              <a:rPr lang="en-US" sz="3600" dirty="0" err="1">
                <a:solidFill>
                  <a:prstClr val="black"/>
                </a:solidFill>
              </a:rPr>
              <a:t>CiscoDevNet</a:t>
            </a:r>
            <a:endParaRPr lang="en-US" sz="3600" dirty="0">
              <a:solidFill>
                <a:prstClr val="black"/>
              </a:solidFill>
            </a:endParaRPr>
          </a:p>
        </p:txBody>
      </p:sp>
      <p:sp>
        <p:nvSpPr>
          <p:cNvPr id="3" name="Rectangle 2"/>
          <p:cNvSpPr/>
          <p:nvPr userDrawn="1"/>
        </p:nvSpPr>
        <p:spPr>
          <a:xfrm>
            <a:off x="4571999" y="1903174"/>
            <a:ext cx="4572001" cy="769441"/>
          </a:xfrm>
          <a:prstGeom prst="rect">
            <a:avLst/>
          </a:prstGeom>
        </p:spPr>
        <p:txBody>
          <a:bodyPr wrap="none" anchor="ctr">
            <a:normAutofit/>
          </a:bodyPr>
          <a:lstStyle/>
          <a:p>
            <a:pPr algn="ctr"/>
            <a:r>
              <a:rPr lang="en-US" sz="3600" dirty="0">
                <a:solidFill>
                  <a:prstClr val="black"/>
                </a:solidFill>
              </a:rPr>
              <a:t>@</a:t>
            </a:r>
            <a:r>
              <a:rPr lang="en-US" sz="3600" dirty="0" err="1">
                <a:solidFill>
                  <a:prstClr val="black"/>
                </a:solidFill>
              </a:rPr>
              <a:t>CiscoNetAcad</a:t>
            </a:r>
            <a:endParaRPr lang="en-US" sz="3600" dirty="0">
              <a:solidFill>
                <a:prstClr val="black"/>
              </a:solidFill>
            </a:endParaRPr>
          </a:p>
        </p:txBody>
      </p:sp>
      <p:cxnSp>
        <p:nvCxnSpPr>
          <p:cNvPr id="8" name="Straight Connector 7"/>
          <p:cNvCxnSpPr/>
          <p:nvPr userDrawn="1"/>
        </p:nvCxnSpPr>
        <p:spPr>
          <a:xfrm>
            <a:off x="4571999" y="1903174"/>
            <a:ext cx="0" cy="769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86386"/>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cial w/Presenter Info">
    <p:spTree>
      <p:nvGrpSpPr>
        <p:cNvPr id="1" name=""/>
        <p:cNvGrpSpPr/>
        <p:nvPr/>
      </p:nvGrpSpPr>
      <p:grpSpPr>
        <a:xfrm>
          <a:off x="0" y="0"/>
          <a:ext cx="0" cy="0"/>
          <a:chOff x="0" y="0"/>
          <a:chExt cx="0" cy="0"/>
        </a:xfrm>
      </p:grpSpPr>
      <p:sp>
        <p:nvSpPr>
          <p:cNvPr id="21" name="Picture Placeholder 20"/>
          <p:cNvSpPr>
            <a:spLocks noGrp="1"/>
          </p:cNvSpPr>
          <p:nvPr>
            <p:ph type="pic" sz="quarter" idx="18" hasCustomPrompt="1"/>
          </p:nvPr>
        </p:nvSpPr>
        <p:spPr>
          <a:xfrm>
            <a:off x="4564793" y="1718527"/>
            <a:ext cx="915637" cy="1221088"/>
          </a:xfrm>
          <a:prstGeom prst="rect">
            <a:avLst/>
          </a:prstGeom>
          <a:noFill/>
        </p:spPr>
        <p:txBody>
          <a:bodyPr/>
          <a:lstStyle>
            <a:lvl1pPr marL="0" indent="0">
              <a:buNone/>
              <a:defRPr sz="1200">
                <a:solidFill>
                  <a:schemeClr val="tx1"/>
                </a:solidFill>
              </a:defRPr>
            </a:lvl1pPr>
          </a:lstStyle>
          <a:p>
            <a:r>
              <a:rPr lang="en-US" dirty="0"/>
              <a:t>Presenter</a:t>
            </a:r>
          </a:p>
          <a:p>
            <a:r>
              <a:rPr lang="en-US" dirty="0"/>
              <a:t>Photo</a:t>
            </a:r>
          </a:p>
        </p:txBody>
      </p:sp>
      <p:sp>
        <p:nvSpPr>
          <p:cNvPr id="2" name="TextBox 1"/>
          <p:cNvSpPr txBox="1"/>
          <p:nvPr userDrawn="1"/>
        </p:nvSpPr>
        <p:spPr>
          <a:xfrm>
            <a:off x="437766" y="341312"/>
            <a:ext cx="8345488" cy="731837"/>
          </a:xfrm>
          <a:prstGeom prst="rect">
            <a:avLst/>
          </a:prstGeom>
          <a:noFill/>
        </p:spPr>
        <p:txBody>
          <a:bodyPr wrap="square" rtlCol="0">
            <a:noAutofit/>
          </a:bodyPr>
          <a:lstStyle/>
          <a:p>
            <a:r>
              <a:rPr lang="en-US" sz="3200" dirty="0">
                <a:solidFill>
                  <a:prstClr val="black"/>
                </a:solidFill>
                <a:latin typeface="Arial"/>
              </a:rPr>
              <a:t>Connect with Us and share Your Story</a:t>
            </a:r>
            <a:r>
              <a:rPr lang="mr-IN" sz="3200" dirty="0">
                <a:solidFill>
                  <a:prstClr val="black"/>
                </a:solidFill>
                <a:latin typeface="Arial"/>
              </a:rPr>
              <a:t>…</a:t>
            </a:r>
            <a:endParaRPr lang="en-US" sz="3200" dirty="0">
              <a:solidFill>
                <a:prstClr val="black"/>
              </a:solidFill>
              <a:latin typeface="Arial"/>
            </a:endParaRPr>
          </a:p>
        </p:txBody>
      </p:sp>
      <p:sp>
        <p:nvSpPr>
          <p:cNvPr id="3" name="TextBox 2"/>
          <p:cNvSpPr txBox="1"/>
          <p:nvPr userDrawn="1"/>
        </p:nvSpPr>
        <p:spPr>
          <a:xfrm>
            <a:off x="437766" y="1719929"/>
            <a:ext cx="3994897" cy="1754326"/>
          </a:xfrm>
          <a:prstGeom prst="rect">
            <a:avLst/>
          </a:prstGeom>
          <a:noFill/>
        </p:spPr>
        <p:txBody>
          <a:bodyPr wrap="square" rtlCol="0">
            <a:spAutoFit/>
          </a:bodyPr>
          <a:lstStyle/>
          <a:p>
            <a:r>
              <a:rPr lang="en-US" sz="3600" b="1" dirty="0">
                <a:solidFill>
                  <a:prstClr val="black"/>
                </a:solidFill>
              </a:rPr>
              <a:t>@</a:t>
            </a:r>
            <a:r>
              <a:rPr lang="en-US" sz="3600" b="1" dirty="0" err="1">
                <a:solidFill>
                  <a:prstClr val="black"/>
                </a:solidFill>
              </a:rPr>
              <a:t>CiscoDevNet</a:t>
            </a:r>
            <a:endParaRPr lang="en-US" sz="3600" b="1" dirty="0">
              <a:solidFill>
                <a:prstClr val="black"/>
              </a:solidFill>
            </a:endParaRPr>
          </a:p>
          <a:p>
            <a:endParaRPr lang="en-US" sz="3600" b="1" dirty="0">
              <a:solidFill>
                <a:prstClr val="black"/>
              </a:solidFill>
            </a:endParaRPr>
          </a:p>
          <a:p>
            <a:r>
              <a:rPr lang="en-US" sz="3600" b="1" dirty="0">
                <a:solidFill>
                  <a:prstClr val="black"/>
                </a:solidFill>
              </a:rPr>
              <a:t>@</a:t>
            </a:r>
            <a:r>
              <a:rPr lang="en-US" sz="3600" b="1" dirty="0" err="1">
                <a:solidFill>
                  <a:prstClr val="black"/>
                </a:solidFill>
              </a:rPr>
              <a:t>CiscoNetAcad</a:t>
            </a:r>
            <a:endParaRPr lang="en-US" sz="3600" b="1" dirty="0">
              <a:solidFill>
                <a:prstClr val="black"/>
              </a:solidFill>
            </a:endParaRPr>
          </a:p>
        </p:txBody>
      </p:sp>
      <p:sp>
        <p:nvSpPr>
          <p:cNvPr id="4" name="Rectangle 3"/>
          <p:cNvSpPr/>
          <p:nvPr userDrawn="1"/>
        </p:nvSpPr>
        <p:spPr>
          <a:xfrm>
            <a:off x="5480432" y="2980747"/>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6" name="Rectangle 5"/>
          <p:cNvSpPr/>
          <p:nvPr userDrawn="1"/>
        </p:nvSpPr>
        <p:spPr>
          <a:xfrm>
            <a:off x="5480432" y="3406193"/>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9" name="Rectangle 8"/>
          <p:cNvSpPr/>
          <p:nvPr userDrawn="1"/>
        </p:nvSpPr>
        <p:spPr>
          <a:xfrm>
            <a:off x="5480432" y="3828833"/>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12" name="Text Placeholder 11"/>
          <p:cNvSpPr>
            <a:spLocks noGrp="1"/>
          </p:cNvSpPr>
          <p:nvPr>
            <p:ph type="body" sz="quarter" idx="12" hasCustomPrompt="1"/>
          </p:nvPr>
        </p:nvSpPr>
        <p:spPr>
          <a:xfrm>
            <a:off x="5480432" y="1719930"/>
            <a:ext cx="3302822" cy="395952"/>
          </a:xfrm>
          <a:prstGeom prst="rect">
            <a:avLst/>
          </a:prstGeom>
        </p:spPr>
        <p:txBody>
          <a:bodyPr/>
          <a:lstStyle>
            <a:lvl1pPr marL="0" indent="0">
              <a:buNone/>
              <a:defRPr sz="2400" b="1" baseline="0"/>
            </a:lvl1pPr>
          </a:lstStyle>
          <a:p>
            <a:pPr lvl="0"/>
            <a:r>
              <a:rPr lang="en-US" dirty="0"/>
              <a:t>&lt;Your Name&gt;</a:t>
            </a:r>
          </a:p>
        </p:txBody>
      </p:sp>
      <p:sp>
        <p:nvSpPr>
          <p:cNvPr id="14" name="Text Placeholder 11"/>
          <p:cNvSpPr>
            <a:spLocks noGrp="1"/>
          </p:cNvSpPr>
          <p:nvPr>
            <p:ph type="body" sz="quarter" idx="13" hasCustomPrompt="1"/>
          </p:nvPr>
        </p:nvSpPr>
        <p:spPr>
          <a:xfrm>
            <a:off x="5480432" y="2155610"/>
            <a:ext cx="3302822" cy="372138"/>
          </a:xfrm>
          <a:prstGeom prst="rect">
            <a:avLst/>
          </a:prstGeom>
        </p:spPr>
        <p:txBody>
          <a:bodyPr/>
          <a:lstStyle>
            <a:lvl1pPr marL="0" indent="0">
              <a:buNone/>
              <a:defRPr sz="1800" b="0" i="0"/>
            </a:lvl1pPr>
          </a:lstStyle>
          <a:p>
            <a:pPr lvl="0"/>
            <a:r>
              <a:rPr lang="en-US" dirty="0"/>
              <a:t>&lt;Your Title&gt;</a:t>
            </a:r>
          </a:p>
        </p:txBody>
      </p:sp>
      <p:sp>
        <p:nvSpPr>
          <p:cNvPr id="15" name="Text Placeholder 11"/>
          <p:cNvSpPr>
            <a:spLocks noGrp="1"/>
          </p:cNvSpPr>
          <p:nvPr>
            <p:ph type="body" sz="quarter" idx="14" hasCustomPrompt="1"/>
          </p:nvPr>
        </p:nvSpPr>
        <p:spPr>
          <a:xfrm>
            <a:off x="5480432" y="2567477"/>
            <a:ext cx="3302822" cy="372138"/>
          </a:xfrm>
          <a:prstGeom prst="rect">
            <a:avLst/>
          </a:prstGeom>
        </p:spPr>
        <p:txBody>
          <a:bodyPr/>
          <a:lstStyle>
            <a:lvl1pPr marL="0" indent="0">
              <a:buNone/>
              <a:defRPr sz="1800" b="0" i="0"/>
            </a:lvl1pPr>
          </a:lstStyle>
          <a:p>
            <a:pPr lvl="0"/>
            <a:r>
              <a:rPr lang="en-US" dirty="0"/>
              <a:t>&lt;Your Company&gt;</a:t>
            </a:r>
          </a:p>
        </p:txBody>
      </p:sp>
      <p:sp>
        <p:nvSpPr>
          <p:cNvPr id="16" name="Text Placeholder 11"/>
          <p:cNvSpPr>
            <a:spLocks noGrp="1"/>
          </p:cNvSpPr>
          <p:nvPr>
            <p:ph type="body" sz="quarter" idx="15" hasCustomPrompt="1"/>
          </p:nvPr>
        </p:nvSpPr>
        <p:spPr>
          <a:xfrm>
            <a:off x="5862268" y="2979344"/>
            <a:ext cx="2920986" cy="372138"/>
          </a:xfrm>
          <a:prstGeom prst="rect">
            <a:avLst/>
          </a:prstGeom>
        </p:spPr>
        <p:txBody>
          <a:bodyPr/>
          <a:lstStyle>
            <a:lvl1pPr marL="0" indent="0">
              <a:buNone/>
              <a:defRPr sz="1800" b="0" i="0" baseline="0"/>
            </a:lvl1pPr>
          </a:lstStyle>
          <a:p>
            <a:pPr lvl="0"/>
            <a:r>
              <a:rPr lang="en-US" dirty="0"/>
              <a:t>&lt;LinkedIn&gt;</a:t>
            </a:r>
          </a:p>
        </p:txBody>
      </p:sp>
      <p:sp>
        <p:nvSpPr>
          <p:cNvPr id="18" name="Text Placeholder 11"/>
          <p:cNvSpPr>
            <a:spLocks noGrp="1"/>
          </p:cNvSpPr>
          <p:nvPr>
            <p:ph type="body" sz="quarter" idx="16" hasCustomPrompt="1"/>
          </p:nvPr>
        </p:nvSpPr>
        <p:spPr>
          <a:xfrm>
            <a:off x="5862268" y="3404790"/>
            <a:ext cx="2920986" cy="372138"/>
          </a:xfrm>
          <a:prstGeom prst="rect">
            <a:avLst/>
          </a:prstGeom>
        </p:spPr>
        <p:txBody>
          <a:bodyPr/>
          <a:lstStyle>
            <a:lvl1pPr marL="0" indent="0">
              <a:buNone/>
              <a:defRPr sz="1800" b="0" i="0"/>
            </a:lvl1pPr>
          </a:lstStyle>
          <a:p>
            <a:pPr lvl="0"/>
            <a:r>
              <a:rPr lang="en-US" dirty="0"/>
              <a:t>&lt;GitHub&gt;</a:t>
            </a:r>
          </a:p>
        </p:txBody>
      </p:sp>
      <p:sp>
        <p:nvSpPr>
          <p:cNvPr id="19" name="Text Placeholder 11"/>
          <p:cNvSpPr>
            <a:spLocks noGrp="1"/>
          </p:cNvSpPr>
          <p:nvPr>
            <p:ph type="body" sz="quarter" idx="17" hasCustomPrompt="1"/>
          </p:nvPr>
        </p:nvSpPr>
        <p:spPr>
          <a:xfrm>
            <a:off x="5862268" y="3827430"/>
            <a:ext cx="2920986" cy="372138"/>
          </a:xfrm>
          <a:prstGeom prst="rect">
            <a:avLst/>
          </a:prstGeom>
        </p:spPr>
        <p:txBody>
          <a:bodyPr/>
          <a:lstStyle>
            <a:lvl1pPr marL="0" indent="0">
              <a:buNone/>
              <a:defRPr sz="1800" b="0" i="0" baseline="0"/>
            </a:lvl1pPr>
          </a:lstStyle>
          <a:p>
            <a:pPr lvl="0"/>
            <a:r>
              <a:rPr lang="en-US" dirty="0"/>
              <a:t>&lt;Twitter&gt;</a:t>
            </a:r>
          </a:p>
        </p:txBody>
      </p:sp>
      <p:sp>
        <p:nvSpPr>
          <p:cNvPr id="22" name="TextBox 21"/>
          <p:cNvSpPr txBox="1"/>
          <p:nvPr userDrawn="1"/>
        </p:nvSpPr>
        <p:spPr>
          <a:xfrm>
            <a:off x="437766" y="1070567"/>
            <a:ext cx="5604226" cy="276999"/>
          </a:xfrm>
          <a:prstGeom prst="rect">
            <a:avLst/>
          </a:prstGeom>
          <a:noFill/>
        </p:spPr>
        <p:txBody>
          <a:bodyPr wrap="none" rtlCol="0">
            <a:spAutoFit/>
          </a:bodyPr>
          <a:lstStyle/>
          <a:p>
            <a:r>
              <a:rPr lang="en-US" sz="1200" dirty="0">
                <a:solidFill>
                  <a:prstClr val="white">
                    <a:lumMod val="50000"/>
                  </a:prstClr>
                </a:solidFill>
              </a:rPr>
              <a:t>If you want to share your story, please use the following tags to connect with us:</a:t>
            </a:r>
          </a:p>
        </p:txBody>
      </p:sp>
    </p:spTree>
    <p:extLst>
      <p:ext uri="{BB962C8B-B14F-4D97-AF65-F5344CB8AC3E}">
        <p14:creationId xmlns:p14="http://schemas.microsoft.com/office/powerpoint/2010/main" val="38185283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5073"/>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at's Next?">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9" name="Text Placeholder 2"/>
          <p:cNvSpPr>
            <a:spLocks noGrp="1"/>
          </p:cNvSpPr>
          <p:nvPr>
            <p:ph type="body" sz="quarter" idx="13" hasCustomPrompt="1"/>
          </p:nvPr>
        </p:nvSpPr>
        <p:spPr>
          <a:xfrm>
            <a:off x="411479" y="1987757"/>
            <a:ext cx="8399015" cy="914400"/>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&lt;Module Name&gt;</a:t>
            </a:r>
          </a:p>
        </p:txBody>
      </p:sp>
      <p:sp>
        <p:nvSpPr>
          <p:cNvPr id="12" name="Text Placeholder 2"/>
          <p:cNvSpPr>
            <a:spLocks noGrp="1"/>
          </p:cNvSpPr>
          <p:nvPr>
            <p:ph type="body" sz="quarter" idx="14" hasCustomPrompt="1"/>
          </p:nvPr>
        </p:nvSpPr>
        <p:spPr>
          <a:xfrm>
            <a:off x="411479" y="1562681"/>
            <a:ext cx="8399015"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Module ##:</a:t>
            </a:r>
          </a:p>
        </p:txBody>
      </p:sp>
      <p:sp>
        <p:nvSpPr>
          <p:cNvPr id="2" name="TextBox 1"/>
          <p:cNvSpPr txBox="1"/>
          <p:nvPr userDrawn="1"/>
        </p:nvSpPr>
        <p:spPr>
          <a:xfrm>
            <a:off x="411479" y="459716"/>
            <a:ext cx="8399015" cy="643250"/>
          </a:xfrm>
          <a:prstGeom prst="rect">
            <a:avLst/>
          </a:prstGeom>
          <a:noFill/>
        </p:spPr>
        <p:txBody>
          <a:bodyPr wrap="square" rtlCol="0" anchor="b">
            <a:noAutofit/>
          </a:bodyPr>
          <a:lstStyle/>
          <a:p>
            <a:r>
              <a:rPr lang="en-US" sz="4400" dirty="0">
                <a:solidFill>
                  <a:prstClr val="white"/>
                </a:solidFill>
              </a:rPr>
              <a:t>What’s Next?</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176284197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gue">
    <p:bg>
      <p:bgPr>
        <a:gradFill rotWithShape="0">
          <a:gsLst>
            <a:gs pos="0">
              <a:srgbClr val="049FD9"/>
            </a:gs>
            <a:gs pos="100000">
              <a:srgbClr val="004BAF"/>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prstClr val="white">
                    <a:alpha val="60000"/>
                  </a:prstClr>
                </a:solidFill>
                <a:latin typeface="Arial"/>
                <a:cs typeface="CiscoSans Thin"/>
              </a:rPr>
              <a:pPr algn="r" defTabSz="610744" fontAlgn="auto">
                <a:spcBef>
                  <a:spcPts val="0"/>
                </a:spcBef>
                <a:spcAft>
                  <a:spcPts val="0"/>
                </a:spcAft>
                <a:defRPr/>
              </a:pPr>
              <a:t>‹#›</a:t>
            </a:fld>
            <a:endParaRPr lang="en-US" sz="600" dirty="0">
              <a:solidFill>
                <a:prstClr val="white">
                  <a:alpha val="60000"/>
                </a:prstClr>
              </a:solidFill>
              <a:latin typeface="Arial"/>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prstClr val="white">
                    <a:alpha val="60000"/>
                  </a:prstClr>
                </a:solidFill>
                <a:latin typeface="Arial"/>
                <a:cs typeface="CiscoSans Thin"/>
              </a:rPr>
              <a:t>© 2016  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312452"/>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5_Segue">
    <p:bg>
      <p:bgPr>
        <a:solidFill>
          <a:srgbClr val="39393B"/>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prstClr val="white">
                    <a:alpha val="60000"/>
                  </a:prstClr>
                </a:solidFill>
                <a:latin typeface="Arial"/>
                <a:cs typeface="CiscoSans Thin"/>
              </a:rPr>
              <a:pPr algn="r" defTabSz="610744" fontAlgn="auto">
                <a:spcBef>
                  <a:spcPts val="0"/>
                </a:spcBef>
                <a:spcAft>
                  <a:spcPts val="0"/>
                </a:spcAft>
                <a:defRPr/>
              </a:pPr>
              <a:t>‹#›</a:t>
            </a:fld>
            <a:endParaRPr lang="en-US" sz="600" dirty="0">
              <a:solidFill>
                <a:prstClr val="white">
                  <a:alpha val="60000"/>
                </a:prstClr>
              </a:solidFill>
              <a:latin typeface="Arial"/>
              <a:cs typeface="CiscoSans Thin"/>
            </a:endParaRPr>
          </a:p>
        </p:txBody>
      </p:sp>
      <p:sp>
        <p:nvSpPr>
          <p:cNvPr id="8"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prstClr val="white">
                    <a:alpha val="60000"/>
                  </a:prstClr>
                </a:solidFill>
                <a:latin typeface="Arial"/>
                <a:cs typeface="CiscoSans Thin"/>
              </a:rPr>
              <a:t>© 2016  Cisco and/or its affiliates. All rights reserved.   Cisco Confidential</a:t>
            </a:r>
          </a:p>
        </p:txBody>
      </p:sp>
      <p:pic>
        <p:nvPicPr>
          <p:cNvPr id="9" name="Picture 2"/>
          <p:cNvPicPr>
            <a:picLocks noChangeAspect="1" noChangeArrowheads="1"/>
          </p:cNvPicPr>
          <p:nvPr/>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782408"/>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130363143"/>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487511813"/>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rm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8321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46308608"/>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4917135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260446280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0797150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4558859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5971436"/>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41821181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650"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891183"/>
      </p:ext>
    </p:extLst>
  </p:cSld>
  <p:clrMapOvr>
    <a:masterClrMapping/>
  </p:clrMapOvr>
  <p:transition spd="med">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5920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5"/>
            <a:ext cx="3713163" cy="310197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696464"/>
              </a:solidFill>
            </a:endParaRPr>
          </a:p>
        </p:txBody>
      </p:sp>
      <p:sp>
        <p:nvSpPr>
          <p:cNvPr id="12" name="Text Placeholder 11"/>
          <p:cNvSpPr>
            <a:spLocks noGrp="1"/>
          </p:cNvSpPr>
          <p:nvPr>
            <p:ph type="body" sz="quarter" idx="1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0845221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2395565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6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29422766"/>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555558"/>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2334477566"/>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8361147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1536135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accent1">
                  <a:lumMod val="75000"/>
                </a:schemeClr>
              </a:buClr>
              <a:buSzPct val="80000"/>
              <a:buFont typeface="Arial"/>
              <a:buChar char="•"/>
              <a:defRPr sz="3700" b="0" i="0">
                <a:solidFill>
                  <a:schemeClr val="tx1">
                    <a:lumMod val="50000"/>
                  </a:schemeClr>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94729509"/>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98880011"/>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700227058"/>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9" name="Oval 8"/>
          <p:cNvSpPr/>
          <p:nvPr/>
        </p:nvSpPr>
        <p:spPr>
          <a:xfrm>
            <a:off x="6084888" y="1622425"/>
            <a:ext cx="2319337" cy="231775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10" name="Oval 9"/>
          <p:cNvSpPr/>
          <p:nvPr/>
        </p:nvSpPr>
        <p:spPr>
          <a:xfrm>
            <a:off x="3422650" y="1622425"/>
            <a:ext cx="2319338" cy="23177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11" name="Oval 10"/>
          <p:cNvSpPr/>
          <p:nvPr/>
        </p:nvSpPr>
        <p:spPr>
          <a:xfrm>
            <a:off x="763588" y="1622425"/>
            <a:ext cx="2319337" cy="23177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
        <p:nvSpPr>
          <p:cNvPr id="16" name="Picture Placeholder 5"/>
          <p:cNvSpPr>
            <a:spLocks noGrp="1"/>
          </p:cNvSpPr>
          <p:nvPr>
            <p:ph type="pic" sz="quarter" idx="15"/>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
        <p:nvSpPr>
          <p:cNvPr id="21" name="Picture Placeholder 5"/>
          <p:cNvSpPr>
            <a:spLocks noGrp="1"/>
          </p:cNvSpPr>
          <p:nvPr>
            <p:ph type="pic" sz="quarter" idx="16"/>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01665397"/>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77470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3" name="Oval 7"/>
          <p:cNvSpPr>
            <a:spLocks noChangeArrowheads="1"/>
          </p:cNvSpPr>
          <p:nvPr/>
        </p:nvSpPr>
        <p:spPr bwMode="auto">
          <a:xfrm>
            <a:off x="342265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4" name="Oval 8"/>
          <p:cNvSpPr>
            <a:spLocks noChangeArrowheads="1"/>
          </p:cNvSpPr>
          <p:nvPr/>
        </p:nvSpPr>
        <p:spPr bwMode="auto">
          <a:xfrm>
            <a:off x="6088063" y="1622425"/>
            <a:ext cx="2305050"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a:t>Drag picture to placeholder or click icon to add</a:t>
            </a:r>
            <a:endParaRPr lang="en-US" noProof="0" dirty="0"/>
          </a:p>
        </p:txBody>
      </p:sp>
      <p:sp>
        <p:nvSpPr>
          <p:cNvPr id="37" name="Picture Placeholder 25"/>
          <p:cNvSpPr>
            <a:spLocks noGrp="1"/>
          </p:cNvSpPr>
          <p:nvPr>
            <p:ph type="pic" sz="quarter" idx="1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39" name="Picture Placeholder 25"/>
          <p:cNvSpPr>
            <a:spLocks noGrp="1"/>
          </p:cNvSpPr>
          <p:nvPr>
            <p:ph type="pic" sz="quarter" idx="12"/>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9" name="Text Placeholder 17"/>
          <p:cNvSpPr>
            <a:spLocks noGrp="1"/>
          </p:cNvSpPr>
          <p:nvPr>
            <p:ph type="body" sz="quarter" idx="13"/>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2492792598"/>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15" name="Oval 14"/>
          <p:cNvSpPr/>
          <p:nvPr/>
        </p:nvSpPr>
        <p:spPr>
          <a:xfrm>
            <a:off x="575610" y="1426607"/>
            <a:ext cx="698624" cy="698624"/>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049FD9"/>
              </a:solidFill>
              <a:cs typeface="Arial"/>
            </a:endParaRPr>
          </a:p>
        </p:txBody>
      </p:sp>
      <p:sp>
        <p:nvSpPr>
          <p:cNvPr id="22" name="Oval 21"/>
          <p:cNvSpPr/>
          <p:nvPr/>
        </p:nvSpPr>
        <p:spPr>
          <a:xfrm>
            <a:off x="575610" y="3653093"/>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425201"/>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575610" y="2541687"/>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575611" y="3658336"/>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663818945"/>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0" y="2552550"/>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prstClr val="white"/>
              </a:solidFill>
              <a:cs typeface="Arial"/>
            </a:endParaRPr>
          </a:p>
        </p:txBody>
      </p:sp>
      <p:sp>
        <p:nvSpPr>
          <p:cNvPr id="22" name="Oval 21"/>
          <p:cNvSpPr/>
          <p:nvPr/>
        </p:nvSpPr>
        <p:spPr>
          <a:xfrm>
            <a:off x="575610" y="3653093"/>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653065554"/>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758959714"/>
      </p:ext>
    </p:extLst>
  </p:cSld>
  <p:clrMapOvr>
    <a:masterClrMapping/>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087614180"/>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p:nvSpPr>
        <p:spPr>
          <a:xfrm>
            <a:off x="4414576" y="1983084"/>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1" name="Oval 20"/>
          <p:cNvSpPr/>
          <p:nvPr/>
        </p:nvSpPr>
        <p:spPr>
          <a:xfrm>
            <a:off x="4414575" y="1332693"/>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3" name="Oval 22"/>
          <p:cNvSpPr/>
          <p:nvPr/>
        </p:nvSpPr>
        <p:spPr>
          <a:xfrm>
            <a:off x="4414576" y="263121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3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p:nvSpPr>
        <p:spPr>
          <a:xfrm>
            <a:off x="4414577" y="327834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3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p:nvSpPr>
        <p:spPr>
          <a:xfrm>
            <a:off x="4414578" y="392548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622689387"/>
      </p:ext>
    </p:extLst>
  </p:cSld>
  <p:clrMapOvr>
    <a:masterClrMapping/>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3" name="Oval 42"/>
          <p:cNvSpPr/>
          <p:nvPr/>
        </p:nvSpPr>
        <p:spPr>
          <a:xfrm>
            <a:off x="575610" y="1328927"/>
            <a:ext cx="464815" cy="464815"/>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FFFFFF"/>
              </a:solidFill>
              <a:cs typeface="Arial"/>
            </a:endParaRPr>
          </a:p>
        </p:txBody>
      </p:sp>
      <p:sp>
        <p:nvSpPr>
          <p:cNvPr id="44" name="Oval 43"/>
          <p:cNvSpPr/>
          <p:nvPr/>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8" name="Oval 57"/>
          <p:cNvSpPr/>
          <p:nvPr/>
        </p:nvSpPr>
        <p:spPr>
          <a:xfrm>
            <a:off x="4414575" y="1332693"/>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9" name="Oval 58"/>
          <p:cNvSpPr/>
          <p:nvPr/>
        </p:nvSpPr>
        <p:spPr>
          <a:xfrm>
            <a:off x="4414576" y="263121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64907915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6" name="Text Placeholder 2"/>
          <p:cNvSpPr>
            <a:spLocks noGrp="1"/>
          </p:cNvSpPr>
          <p:nvPr>
            <p:ph type="body" sz="quarter" idx="11"/>
          </p:nvPr>
        </p:nvSpPr>
        <p:spPr bwMode="auto">
          <a:xfrm>
            <a:off x="500063" y="3476647"/>
            <a:ext cx="8139112" cy="520655"/>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0664334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880694408"/>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972044843"/>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25633327"/>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p:nvPr>
        </p:nvSpPr>
        <p:spPr>
          <a:xfrm>
            <a:off x="2065871" y="3655079"/>
            <a:ext cx="5074070" cy="628650"/>
          </a:xfrm>
        </p:spPr>
        <p:txBody>
          <a:bodyPr/>
          <a:lstStyle>
            <a:lvl1pPr>
              <a:defRPr sz="2000">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3205861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275"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8345188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100"/>
            <a:ext cx="3630612" cy="38703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437669" y="546734"/>
            <a:ext cx="4349918" cy="813985"/>
          </a:xfrm>
        </p:spPr>
        <p:txBody>
          <a:bodyPr wrap="none" anchor="t">
            <a:noAutofit/>
          </a:bodyPr>
          <a:lstStyle>
            <a:lvl1pPr>
              <a:lnSpc>
                <a:spcPct val="90000"/>
              </a:lnSpc>
              <a:defRPr sz="2500">
                <a:solidFill>
                  <a:srgbClr val="555558"/>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1553805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73725759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25834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514471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3145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solidFill>
                  <a:schemeClr val="accent6"/>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Tree>
    <p:extLst>
      <p:ext uri="{BB962C8B-B14F-4D97-AF65-F5344CB8AC3E}">
        <p14:creationId xmlns:p14="http://schemas.microsoft.com/office/powerpoint/2010/main" val="305321933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345407036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accent6"/>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96546473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23895907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42878173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image" Target="../media/image3.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4024" r:id="rId4"/>
    <p:sldLayoutId id="2147484018" r:id="rId5"/>
    <p:sldLayoutId id="2147483965" r:id="rId6"/>
    <p:sldLayoutId id="2147483967" r:id="rId7"/>
    <p:sldLayoutId id="2147483995" r:id="rId8"/>
    <p:sldLayoutId id="2147484007" r:id="rId9"/>
    <p:sldLayoutId id="2147484010" r:id="rId10"/>
    <p:sldLayoutId id="2147484011" r:id="rId11"/>
    <p:sldLayoutId id="2147484015" r:id="rId12"/>
    <p:sldLayoutId id="2147483998" r:id="rId13"/>
    <p:sldLayoutId id="2147484027" r:id="rId14"/>
    <p:sldLayoutId id="2147484081" r:id="rId15"/>
    <p:sldLayoutId id="2147484102" r:id="rId16"/>
    <p:sldLayoutId id="2147484103" r:id="rId17"/>
    <p:sldLayoutId id="2147484104" r:id="rId18"/>
    <p:sldLayoutId id="2147484105" r:id="rId19"/>
    <p:sldLayoutId id="2147484106" r:id="rId20"/>
    <p:sldLayoutId id="2147484107" r:id="rId21"/>
    <p:sldLayoutId id="2147484108" r:id="rId22"/>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2016  Cisco and/or its affiliates. All rights reserved.   Cisco Confidential</a:t>
            </a:r>
          </a:p>
        </p:txBody>
      </p:sp>
      <p:pic>
        <p:nvPicPr>
          <p:cNvPr id="1029" name="Picture 2"/>
          <p:cNvPicPr>
            <a:picLocks noChangeAspect="1" noChangeArrowheads="1"/>
          </p:cNvPicPr>
          <p:nvPr/>
        </p:nvPicPr>
        <p:blipFill>
          <a:blip r:embed="rId55">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96432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 id="2147484058" r:id="rId29"/>
    <p:sldLayoutId id="2147484059" r:id="rId30"/>
    <p:sldLayoutId id="2147484060" r:id="rId31"/>
    <p:sldLayoutId id="2147484061" r:id="rId32"/>
    <p:sldLayoutId id="2147484062" r:id="rId33"/>
    <p:sldLayoutId id="2147484063" r:id="rId34"/>
    <p:sldLayoutId id="2147484064" r:id="rId35"/>
    <p:sldLayoutId id="2147484065" r:id="rId36"/>
    <p:sldLayoutId id="2147484066" r:id="rId37"/>
    <p:sldLayoutId id="2147484067" r:id="rId38"/>
    <p:sldLayoutId id="2147484068" r:id="rId39"/>
    <p:sldLayoutId id="2147484069" r:id="rId40"/>
    <p:sldLayoutId id="2147484070" r:id="rId41"/>
    <p:sldLayoutId id="2147484071" r:id="rId42"/>
    <p:sldLayoutId id="2147484072" r:id="rId43"/>
    <p:sldLayoutId id="2147484073" r:id="rId44"/>
    <p:sldLayoutId id="2147484074" r:id="rId45"/>
    <p:sldLayoutId id="2147484075" r:id="rId46"/>
    <p:sldLayoutId id="2147484076" r:id="rId47"/>
    <p:sldLayoutId id="2147484077" r:id="rId48"/>
    <p:sldLayoutId id="2147484078" r:id="rId49"/>
    <p:sldLayoutId id="2147484079" r:id="rId50"/>
    <p:sldLayoutId id="2147484080" r:id="rId51"/>
    <p:sldLayoutId id="2147484086" r:id="rId52"/>
    <p:sldLayoutId id="2147484083" r:id="rId5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tx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netsbx-netacad-apicem-1.cisco.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hyperlink" Target="https://sandboxapicem.cisc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evnetsbx-netacad-apicem-1.cisco.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hyperlink" Target="https://sandboxapicem.cisc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cisco.com/c/en/us/products/cloud-systems-management/application-policy-infrastructure-controller-enterprise-module/index.html"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www.programmableweb.com/apis/directory"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www.w3.org/Protocols/HTTP/HTRESP.html"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56.png"/><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codebeautify.org/JSONviewer"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2.jpg"/><Relationship Id="rId7"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62.jp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jpe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microsoft.com/office/2007/relationships/hdphoto" Target="../media/hdphoto9.wdp"/></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microsoft.com/office/2007/relationships/hdphoto" Target="../media/hdphoto10.wdp"/></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9.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iscoDevNet/apic-em-samples-aradford/tree/master/tools/postman" TargetMode="External"/><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microsoft.com/office/2007/relationships/hdphoto" Target="../media/hdphoto11.wdp"/><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developer.cisco.com/"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Innovate like a Technologist. Think like </a:t>
            </a:r>
            <a:br>
              <a:rPr lang="en-US" dirty="0"/>
            </a:br>
            <a:r>
              <a:rPr lang="en-US" dirty="0"/>
              <a:t>an Entrepreneur. Act as a Social Agent.</a:t>
            </a:r>
          </a:p>
        </p:txBody>
      </p:sp>
      <p:sp>
        <p:nvSpPr>
          <p:cNvPr id="6" name="Title 5"/>
          <p:cNvSpPr>
            <a:spLocks noGrp="1"/>
          </p:cNvSpPr>
          <p:nvPr>
            <p:ph type="ctrTitle"/>
          </p:nvPr>
        </p:nvSpPr>
        <p:spPr/>
        <p:txBody>
          <a:bodyPr/>
          <a:lstStyle/>
          <a:p>
            <a:r>
              <a:rPr lang="en-US" dirty="0"/>
              <a:t>Cisco Networking Academy</a:t>
            </a:r>
          </a:p>
        </p:txBody>
      </p:sp>
      <p:sp>
        <p:nvSpPr>
          <p:cNvPr id="11" name="Subtitle 10">
            <a:extLst>
              <a:ext uri="{FF2B5EF4-FFF2-40B4-BE49-F238E27FC236}">
                <a16:creationId xmlns:a16="http://schemas.microsoft.com/office/drawing/2014/main" id="{E7359EFC-6177-46A7-80A4-7C977240E049}"/>
              </a:ext>
            </a:extLst>
          </p:cNvPr>
          <p:cNvSpPr>
            <a:spLocks noGrp="1"/>
          </p:cNvSpPr>
          <p:nvPr>
            <p:ph type="subTitle" idx="1"/>
          </p:nvPr>
        </p:nvSpPr>
        <p:spPr/>
        <p:txBody>
          <a:bodyPr/>
          <a:lstStyle/>
          <a:p>
            <a:endParaRPr lang="en-US" dirty="0"/>
          </a:p>
        </p:txBody>
      </p:sp>
      <p:sp>
        <p:nvSpPr>
          <p:cNvPr id="13" name="Text Placeholder 12">
            <a:extLst>
              <a:ext uri="{FF2B5EF4-FFF2-40B4-BE49-F238E27FC236}">
                <a16:creationId xmlns:a16="http://schemas.microsoft.com/office/drawing/2014/main" id="{B9001D2A-80BC-41E9-9997-A68703459D6E}"/>
              </a:ext>
            </a:extLst>
          </p:cNvPr>
          <p:cNvSpPr>
            <a:spLocks noGrp="1"/>
          </p:cNvSpPr>
          <p:nvPr>
            <p:ph type="body" sz="quarter" idx="11"/>
          </p:nvPr>
        </p:nvSpPr>
        <p:spPr/>
        <p:txBody>
          <a:bodyPr/>
          <a:lstStyle/>
          <a:p>
            <a:endParaRPr lang="en-US" dirty="0"/>
          </a:p>
        </p:txBody>
      </p:sp>
      <p:sp>
        <p:nvSpPr>
          <p:cNvPr id="15" name="Text Placeholder 14">
            <a:extLst>
              <a:ext uri="{FF2B5EF4-FFF2-40B4-BE49-F238E27FC236}">
                <a16:creationId xmlns:a16="http://schemas.microsoft.com/office/drawing/2014/main" id="{969C13EE-28EE-4B09-8D17-821E38A2FF9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056" y="268691"/>
            <a:ext cx="8345488" cy="731837"/>
          </a:xfrm>
        </p:spPr>
        <p:txBody>
          <a:bodyPr/>
          <a:lstStyle/>
          <a:p>
            <a:r>
              <a:rPr lang="en-US"/>
              <a:t>Login to Devnet</a:t>
            </a:r>
          </a:p>
        </p:txBody>
      </p:sp>
      <p:pic>
        <p:nvPicPr>
          <p:cNvPr id="7" name="Picture 6" descr="Screen Clippi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95183" y="1000528"/>
            <a:ext cx="4565176" cy="3688455"/>
          </a:xfrm>
          <a:prstGeom prst="rect">
            <a:avLst/>
          </a:prstGeom>
          <a:ln>
            <a:solidFill>
              <a:schemeClr val="tx1"/>
            </a:solidFill>
          </a:ln>
        </p:spPr>
      </p:pic>
      <p:sp>
        <p:nvSpPr>
          <p:cNvPr id="8" name="Rectangle 7"/>
          <p:cNvSpPr/>
          <p:nvPr/>
        </p:nvSpPr>
        <p:spPr>
          <a:xfrm>
            <a:off x="3630305" y="3773606"/>
            <a:ext cx="2094931" cy="382137"/>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269833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Network Programmability</a:t>
            </a:r>
          </a:p>
        </p:txBody>
      </p:sp>
    </p:spTree>
    <p:extLst>
      <p:ext uri="{BB962C8B-B14F-4D97-AF65-F5344CB8AC3E}">
        <p14:creationId xmlns:p14="http://schemas.microsoft.com/office/powerpoint/2010/main" val="407069265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Network Programmability Concepts</a:t>
            </a:r>
          </a:p>
        </p:txBody>
      </p:sp>
    </p:spTree>
    <p:extLst>
      <p:ext uri="{BB962C8B-B14F-4D97-AF65-F5344CB8AC3E}">
        <p14:creationId xmlns:p14="http://schemas.microsoft.com/office/powerpoint/2010/main" val="150358010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27" y="155197"/>
            <a:ext cx="8568669" cy="581179"/>
          </a:xfrm>
        </p:spPr>
        <p:txBody>
          <a:bodyPr>
            <a:normAutofit/>
          </a:bodyPr>
          <a:lstStyle/>
          <a:p>
            <a:r>
              <a:rPr lang="en-US" dirty="0"/>
              <a:t>SDN: Control Plane and Data Plane</a:t>
            </a:r>
          </a:p>
        </p:txBody>
      </p:sp>
      <p:grpSp>
        <p:nvGrpSpPr>
          <p:cNvPr id="8" name="Group 7"/>
          <p:cNvGrpSpPr/>
          <p:nvPr/>
        </p:nvGrpSpPr>
        <p:grpSpPr>
          <a:xfrm>
            <a:off x="3670068" y="2201670"/>
            <a:ext cx="1230284" cy="1172701"/>
            <a:chOff x="1346662" y="3146411"/>
            <a:chExt cx="997527" cy="997527"/>
          </a:xfrm>
          <a:scene3d>
            <a:camera prst="orthographicFront">
              <a:rot lat="7200000" lon="0" rev="0"/>
            </a:camera>
            <a:lightRig rig="threePt" dir="t"/>
          </a:scene3d>
        </p:grpSpPr>
        <p:sp>
          <p:nvSpPr>
            <p:cNvPr id="5" name="Oval 4"/>
            <p:cNvSpPr/>
            <p:nvPr/>
          </p:nvSpPr>
          <p:spPr>
            <a:xfrm>
              <a:off x="1346662" y="3146411"/>
              <a:ext cx="997527" cy="997527"/>
            </a:xfrm>
            <a:prstGeom prst="ellipse">
              <a:avLst/>
            </a:prstGeom>
            <a:solidFill>
              <a:srgbClr val="31808B"/>
            </a:solidFill>
            <a:ln>
              <a:no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1941026" y="3549577"/>
              <a:ext cx="349129" cy="191193"/>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flipH="1">
              <a:off x="1417319" y="3549577"/>
              <a:ext cx="332510" cy="189979"/>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6200000" flipH="1">
              <a:off x="1679781" y="3336953"/>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5400000" flipH="1" flipV="1">
              <a:off x="1679782" y="3759725"/>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3493968" y="811016"/>
            <a:ext cx="1739579" cy="400110"/>
          </a:xfrm>
          <a:prstGeom prst="rect">
            <a:avLst/>
          </a:prstGeom>
          <a:noFill/>
        </p:spPr>
        <p:txBody>
          <a:bodyPr wrap="none" rtlCol="0">
            <a:spAutoFit/>
          </a:bodyPr>
          <a:lstStyle/>
          <a:p>
            <a:r>
              <a:rPr lang="en-US" sz="2000" dirty="0">
                <a:solidFill>
                  <a:srgbClr val="0070C0"/>
                </a:solidFill>
              </a:rPr>
              <a:t>Control Plane</a:t>
            </a:r>
          </a:p>
        </p:txBody>
      </p:sp>
      <p:sp>
        <p:nvSpPr>
          <p:cNvPr id="18" name="TextBox 17"/>
          <p:cNvSpPr txBox="1"/>
          <p:nvPr/>
        </p:nvSpPr>
        <p:spPr>
          <a:xfrm>
            <a:off x="3622208" y="3075312"/>
            <a:ext cx="1454244" cy="400110"/>
          </a:xfrm>
          <a:prstGeom prst="rect">
            <a:avLst/>
          </a:prstGeom>
          <a:noFill/>
        </p:spPr>
        <p:txBody>
          <a:bodyPr wrap="none" rtlCol="0">
            <a:spAutoFit/>
          </a:bodyPr>
          <a:lstStyle>
            <a:defPPr>
              <a:defRPr lang="en-US"/>
            </a:defPPr>
            <a:lvl1pPr>
              <a:defRPr sz="2000">
                <a:solidFill>
                  <a:srgbClr val="0070C0"/>
                </a:solidFill>
              </a:defRPr>
            </a:lvl1pPr>
          </a:lstStyle>
          <a:p>
            <a:r>
              <a:rPr lang="en-US" dirty="0"/>
              <a:t>Data Plane</a:t>
            </a:r>
          </a:p>
        </p:txBody>
      </p:sp>
      <p:sp>
        <p:nvSpPr>
          <p:cNvPr id="10" name="Right Arrow 9"/>
          <p:cNvSpPr/>
          <p:nvPr/>
        </p:nvSpPr>
        <p:spPr>
          <a:xfrm>
            <a:off x="2036617" y="2756040"/>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a:off x="5228704" y="2703052"/>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341543" y="2463502"/>
            <a:ext cx="761747" cy="307777"/>
          </a:xfrm>
          <a:prstGeom prst="rect">
            <a:avLst/>
          </a:prstGeom>
          <a:noFill/>
        </p:spPr>
        <p:txBody>
          <a:bodyPr wrap="none" rtlCol="0">
            <a:spAutoFit/>
          </a:bodyPr>
          <a:lstStyle/>
          <a:p>
            <a:r>
              <a:rPr lang="en-US" sz="1400" dirty="0"/>
              <a:t>ingress</a:t>
            </a:r>
          </a:p>
        </p:txBody>
      </p:sp>
      <p:sp>
        <p:nvSpPr>
          <p:cNvPr id="22" name="TextBox 21"/>
          <p:cNvSpPr txBox="1"/>
          <p:nvPr/>
        </p:nvSpPr>
        <p:spPr>
          <a:xfrm>
            <a:off x="5553668" y="2434891"/>
            <a:ext cx="721672" cy="307777"/>
          </a:xfrm>
          <a:prstGeom prst="rect">
            <a:avLst/>
          </a:prstGeom>
          <a:noFill/>
        </p:spPr>
        <p:txBody>
          <a:bodyPr wrap="none" rtlCol="0">
            <a:spAutoFit/>
          </a:bodyPr>
          <a:lstStyle/>
          <a:p>
            <a:r>
              <a:rPr lang="en-US" sz="1400" dirty="0"/>
              <a:t>egress</a:t>
            </a:r>
          </a:p>
        </p:txBody>
      </p:sp>
      <p:graphicFrame>
        <p:nvGraphicFramePr>
          <p:cNvPr id="16" name="Table 15"/>
          <p:cNvGraphicFramePr>
            <a:graphicFrameLocks noGrp="1"/>
          </p:cNvGraphicFramePr>
          <p:nvPr>
            <p:extLst>
              <p:ext uri="{D42A27DB-BD31-4B8C-83A1-F6EECF244321}">
                <p14:modId xmlns:p14="http://schemas.microsoft.com/office/powerpoint/2010/main" val="605914784"/>
              </p:ext>
            </p:extLst>
          </p:nvPr>
        </p:nvGraphicFramePr>
        <p:xfrm>
          <a:off x="835071" y="1221446"/>
          <a:ext cx="7136087" cy="914400"/>
        </p:xfrm>
        <a:graphic>
          <a:graphicData uri="http://schemas.openxmlformats.org/drawingml/2006/table">
            <a:tbl>
              <a:tblPr>
                <a:tableStyleId>{5C22544A-7EE6-4342-B048-85BDC9FD1C3A}</a:tableStyleId>
              </a:tblPr>
              <a:tblGrid>
                <a:gridCol w="1187201">
                  <a:extLst>
                    <a:ext uri="{9D8B030D-6E8A-4147-A177-3AD203B41FA5}">
                      <a16:colId xmlns:a16="http://schemas.microsoft.com/office/drawing/2014/main" val="20000"/>
                    </a:ext>
                  </a:extLst>
                </a:gridCol>
                <a:gridCol w="2974443">
                  <a:extLst>
                    <a:ext uri="{9D8B030D-6E8A-4147-A177-3AD203B41FA5}">
                      <a16:colId xmlns:a16="http://schemas.microsoft.com/office/drawing/2014/main" val="20001"/>
                    </a:ext>
                  </a:extLst>
                </a:gridCol>
                <a:gridCol w="2974443">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a:effectLst/>
                        </a:rPr>
                        <a:t>Device CPU</a:t>
                      </a:r>
                      <a:endParaRPr lang="en-US" sz="1600" b="0" i="0" u="none" strike="noStrike">
                        <a:solidFill>
                          <a:srgbClr val="000000"/>
                        </a:solidFill>
                        <a:effectLst/>
                        <a:latin typeface="Calibri"/>
                      </a:endParaRPr>
                    </a:p>
                  </a:txBody>
                  <a:tcPr marL="45720" marR="45720" anchor="ctr"/>
                </a:tc>
                <a:tc>
                  <a:txBody>
                    <a:bodyPr/>
                    <a:lstStyle/>
                    <a:p>
                      <a:pPr algn="l" fontAlgn="b"/>
                      <a:r>
                        <a:rPr lang="en-US" sz="1600" u="none" strike="noStrike" dirty="0">
                          <a:effectLst/>
                        </a:rPr>
                        <a:t>makes decisions about where traffic is sent </a:t>
                      </a:r>
                      <a:endParaRPr lang="en-US" sz="1600" b="0" i="0" u="none" strike="noStrike" dirty="0">
                        <a:solidFill>
                          <a:srgbClr val="000000"/>
                        </a:solidFill>
                        <a:effectLst/>
                        <a:latin typeface="Calibri"/>
                      </a:endParaRPr>
                    </a:p>
                  </a:txBody>
                  <a:tcPr marL="45720" marR="45720" anchor="ctr"/>
                </a:tc>
                <a:tc>
                  <a:txBody>
                    <a:bodyPr/>
                    <a:lstStyle/>
                    <a:p>
                      <a:pPr algn="l" fontAlgn="b"/>
                      <a:r>
                        <a:rPr lang="en-US" sz="1600" u="none" strike="noStrike" dirty="0">
                          <a:effectLst/>
                        </a:rPr>
                        <a:t>routing protocols, spanning tree, AAA, SNMP, CLI</a:t>
                      </a:r>
                      <a:endParaRPr lang="en-US" sz="1600" b="0" i="0" u="none" strike="noStrike" dirty="0">
                        <a:solidFill>
                          <a:srgbClr val="000000"/>
                        </a:solidFill>
                        <a:effectLst/>
                        <a:latin typeface="Calibri"/>
                      </a:endParaRPr>
                    </a:p>
                  </a:txBody>
                  <a:tcPr marL="45720" marR="45720" anchor="ct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78786060"/>
              </p:ext>
            </p:extLst>
          </p:nvPr>
        </p:nvGraphicFramePr>
        <p:xfrm>
          <a:off x="914400" y="3527774"/>
          <a:ext cx="7161451" cy="914400"/>
        </p:xfrm>
        <a:graphic>
          <a:graphicData uri="http://schemas.openxmlformats.org/drawingml/2006/table">
            <a:tbl>
              <a:tblPr>
                <a:tableStyleId>{5C22544A-7EE6-4342-B048-85BDC9FD1C3A}</a:tableStyleId>
              </a:tblPr>
              <a:tblGrid>
                <a:gridCol w="1221897">
                  <a:extLst>
                    <a:ext uri="{9D8B030D-6E8A-4147-A177-3AD203B41FA5}">
                      <a16:colId xmlns:a16="http://schemas.microsoft.com/office/drawing/2014/main" val="20000"/>
                    </a:ext>
                  </a:extLst>
                </a:gridCol>
                <a:gridCol w="2865535">
                  <a:extLst>
                    <a:ext uri="{9D8B030D-6E8A-4147-A177-3AD203B41FA5}">
                      <a16:colId xmlns:a16="http://schemas.microsoft.com/office/drawing/2014/main" val="20001"/>
                    </a:ext>
                  </a:extLst>
                </a:gridCol>
                <a:gridCol w="3074019">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dirty="0">
                          <a:effectLst/>
                        </a:rPr>
                        <a:t>Dedicated ASICs</a:t>
                      </a:r>
                      <a:endParaRPr lang="en-US" sz="1600" b="0" i="0" u="none" strike="noStrike" dirty="0">
                        <a:solidFill>
                          <a:srgbClr val="000000"/>
                        </a:solidFill>
                        <a:effectLst/>
                        <a:latin typeface="Calibri"/>
                      </a:endParaRPr>
                    </a:p>
                  </a:txBody>
                  <a:tcPr marL="45720" marR="45720" anchor="b"/>
                </a:tc>
                <a:tc>
                  <a:txBody>
                    <a:bodyPr/>
                    <a:lstStyle/>
                    <a:p>
                      <a:pPr algn="l" fontAlgn="b"/>
                      <a:r>
                        <a:rPr lang="en-US" sz="1600" b="0" i="0" u="none" strike="noStrike" dirty="0">
                          <a:solidFill>
                            <a:srgbClr val="000000"/>
                          </a:solidFill>
                          <a:effectLst/>
                          <a:latin typeface="Calibri"/>
                        </a:rPr>
                        <a:t>forwards traffic to the selected destination</a:t>
                      </a:r>
                    </a:p>
                  </a:txBody>
                  <a:tcPr marL="45720" marR="45720" anchor="b"/>
                </a:tc>
                <a:tc>
                  <a:txBody>
                    <a:bodyPr/>
                    <a:lstStyle/>
                    <a:p>
                      <a:pPr algn="l" fontAlgn="b"/>
                      <a:r>
                        <a:rPr lang="en-US" sz="1600" u="none" strike="noStrike" dirty="0">
                          <a:effectLst/>
                        </a:rPr>
                        <a:t>packet switching, L2 switching, </a:t>
                      </a:r>
                      <a:r>
                        <a:rPr lang="en-US" sz="1600" u="none" strike="noStrike" dirty="0" err="1">
                          <a:effectLst/>
                        </a:rPr>
                        <a:t>QoS</a:t>
                      </a:r>
                      <a:r>
                        <a:rPr lang="en-US" sz="1600" u="none" strike="noStrike" dirty="0">
                          <a:effectLst/>
                        </a:rPr>
                        <a:t>, policies, ACLs</a:t>
                      </a:r>
                      <a:endParaRPr lang="en-US" sz="1600" b="0"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2798737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penflow logo">
            <a:extLst>
              <a:ext uri="{FF2B5EF4-FFF2-40B4-BE49-F238E27FC236}">
                <a16:creationId xmlns:a16="http://schemas.microsoft.com/office/drawing/2014/main" id="{3A5C7D63-DAE3-4FA1-9EEF-77B5DFDC2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45" y="1834828"/>
            <a:ext cx="961322" cy="48066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a:stCxn id="21" idx="2"/>
            <a:endCxn id="20" idx="0"/>
          </p:cNvCxnSpPr>
          <p:nvPr/>
        </p:nvCxnSpPr>
        <p:spPr>
          <a:xfrm>
            <a:off x="6967679" y="1937907"/>
            <a:ext cx="36" cy="569768"/>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1" idx="2"/>
            <a:endCxn id="22" idx="0"/>
          </p:cNvCxnSpPr>
          <p:nvPr/>
        </p:nvCxnSpPr>
        <p:spPr>
          <a:xfrm>
            <a:off x="6967682" y="1937907"/>
            <a:ext cx="1339309" cy="569768"/>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60710" y="176976"/>
            <a:ext cx="8345488" cy="731837"/>
          </a:xfrm>
        </p:spPr>
        <p:txBody>
          <a:bodyPr>
            <a:normAutofit/>
          </a:bodyPr>
          <a:lstStyle/>
          <a:p>
            <a:pPr defTabSz="914400" fontAlgn="auto">
              <a:spcBef>
                <a:spcPts val="0"/>
              </a:spcBef>
              <a:spcAft>
                <a:spcPts val="0"/>
              </a:spcAft>
            </a:pPr>
            <a:r>
              <a:rPr lang="en-CA" dirty="0">
                <a:solidFill>
                  <a:prstClr val="black"/>
                </a:solidFill>
              </a:rPr>
              <a:t>Traditional and SDN Architectures</a:t>
            </a:r>
          </a:p>
        </p:txBody>
      </p:sp>
      <p:cxnSp>
        <p:nvCxnSpPr>
          <p:cNvPr id="6" name="Straight Connector 5"/>
          <p:cNvCxnSpPr/>
          <p:nvPr/>
        </p:nvCxnSpPr>
        <p:spPr>
          <a:xfrm>
            <a:off x="4735948" y="2781302"/>
            <a:ext cx="4327237" cy="155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3090" y="2779570"/>
            <a:ext cx="4410364" cy="86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14070" y="2512870"/>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9" name="Rectangle 8"/>
          <p:cNvSpPr/>
          <p:nvPr/>
        </p:nvSpPr>
        <p:spPr>
          <a:xfrm>
            <a:off x="316379" y="1917124"/>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0" name="Rectangle 9"/>
          <p:cNvSpPr/>
          <p:nvPr/>
        </p:nvSpPr>
        <p:spPr>
          <a:xfrm>
            <a:off x="1701833" y="2505943"/>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11" name="Rectangle 10"/>
          <p:cNvSpPr/>
          <p:nvPr/>
        </p:nvSpPr>
        <p:spPr>
          <a:xfrm>
            <a:off x="1704142" y="1910197"/>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3" name="Rectangle 12"/>
          <p:cNvSpPr/>
          <p:nvPr/>
        </p:nvSpPr>
        <p:spPr>
          <a:xfrm>
            <a:off x="3041106" y="2505943"/>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14" name="Rectangle 13"/>
          <p:cNvSpPr/>
          <p:nvPr/>
        </p:nvSpPr>
        <p:spPr>
          <a:xfrm>
            <a:off x="3043415" y="1910197"/>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5" name="TextBox 14"/>
          <p:cNvSpPr txBox="1"/>
          <p:nvPr/>
        </p:nvSpPr>
        <p:spPr>
          <a:xfrm>
            <a:off x="393540" y="3124708"/>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1</a:t>
            </a:r>
          </a:p>
        </p:txBody>
      </p:sp>
      <p:sp>
        <p:nvSpPr>
          <p:cNvPr id="16" name="TextBox 15"/>
          <p:cNvSpPr txBox="1"/>
          <p:nvPr/>
        </p:nvSpPr>
        <p:spPr>
          <a:xfrm>
            <a:off x="1759790" y="313509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2</a:t>
            </a:r>
          </a:p>
        </p:txBody>
      </p:sp>
      <p:sp>
        <p:nvSpPr>
          <p:cNvPr id="17" name="TextBox 16"/>
          <p:cNvSpPr txBox="1"/>
          <p:nvPr/>
        </p:nvSpPr>
        <p:spPr>
          <a:xfrm>
            <a:off x="3102384" y="3112797"/>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3</a:t>
            </a:r>
          </a:p>
        </p:txBody>
      </p:sp>
      <p:sp>
        <p:nvSpPr>
          <p:cNvPr id="18" name="TextBox 17"/>
          <p:cNvSpPr txBox="1"/>
          <p:nvPr/>
        </p:nvSpPr>
        <p:spPr>
          <a:xfrm>
            <a:off x="1172883" y="1484804"/>
            <a:ext cx="2008370"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Traditional Architecture</a:t>
            </a:r>
          </a:p>
        </p:txBody>
      </p:sp>
      <p:sp>
        <p:nvSpPr>
          <p:cNvPr id="20" name="Rectangle 19"/>
          <p:cNvSpPr/>
          <p:nvPr/>
        </p:nvSpPr>
        <p:spPr>
          <a:xfrm>
            <a:off x="6449324" y="2507674"/>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21" name="Rectangle 20"/>
          <p:cNvSpPr/>
          <p:nvPr/>
        </p:nvSpPr>
        <p:spPr>
          <a:xfrm>
            <a:off x="6095998" y="1349089"/>
            <a:ext cx="174336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a:p>
            <a:pPr algn="ctr" defTabSz="914400" fontAlgn="auto">
              <a:spcBef>
                <a:spcPts val="0"/>
              </a:spcBef>
              <a:spcAft>
                <a:spcPts val="0"/>
              </a:spcAft>
            </a:pPr>
            <a:r>
              <a:rPr lang="en-US" sz="1400" dirty="0">
                <a:solidFill>
                  <a:prstClr val="white"/>
                </a:solidFill>
              </a:rPr>
              <a:t>(SDN Controller)</a:t>
            </a:r>
          </a:p>
        </p:txBody>
      </p:sp>
      <p:sp>
        <p:nvSpPr>
          <p:cNvPr id="22" name="Rectangle 21"/>
          <p:cNvSpPr/>
          <p:nvPr/>
        </p:nvSpPr>
        <p:spPr>
          <a:xfrm>
            <a:off x="7788597" y="2507674"/>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23" name="TextBox 22"/>
          <p:cNvSpPr txBox="1"/>
          <p:nvPr/>
        </p:nvSpPr>
        <p:spPr>
          <a:xfrm>
            <a:off x="5093891" y="3101688"/>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1</a:t>
            </a:r>
          </a:p>
        </p:txBody>
      </p:sp>
      <p:sp>
        <p:nvSpPr>
          <p:cNvPr id="24" name="TextBox 23"/>
          <p:cNvSpPr txBox="1"/>
          <p:nvPr/>
        </p:nvSpPr>
        <p:spPr>
          <a:xfrm>
            <a:off x="6504746" y="311207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2</a:t>
            </a:r>
          </a:p>
        </p:txBody>
      </p:sp>
      <p:sp>
        <p:nvSpPr>
          <p:cNvPr id="25" name="TextBox 24"/>
          <p:cNvSpPr txBox="1"/>
          <p:nvPr/>
        </p:nvSpPr>
        <p:spPr>
          <a:xfrm>
            <a:off x="7832472" y="311207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3</a:t>
            </a:r>
          </a:p>
        </p:txBody>
      </p:sp>
      <p:sp>
        <p:nvSpPr>
          <p:cNvPr id="30" name="TextBox 29"/>
          <p:cNvSpPr txBox="1"/>
          <p:nvPr/>
        </p:nvSpPr>
        <p:spPr>
          <a:xfrm>
            <a:off x="5701104" y="844814"/>
            <a:ext cx="2593980" cy="523220"/>
          </a:xfrm>
          <a:prstGeom prst="rect">
            <a:avLst/>
          </a:prstGeom>
          <a:noFill/>
        </p:spPr>
        <p:txBody>
          <a:bodyPr wrap="none" rtlCol="0">
            <a:spAutoFit/>
          </a:bodyPr>
          <a:lstStyle/>
          <a:p>
            <a:pPr algn="ctr" defTabSz="914400" fontAlgn="auto">
              <a:spcBef>
                <a:spcPts val="0"/>
              </a:spcBef>
              <a:spcAft>
                <a:spcPts val="0"/>
              </a:spcAft>
            </a:pPr>
            <a:r>
              <a:rPr lang="en-US" sz="1400" dirty="0">
                <a:solidFill>
                  <a:prstClr val="black"/>
                </a:solidFill>
                <a:latin typeface="Arial"/>
                <a:ea typeface="+mn-ea"/>
              </a:rPr>
              <a:t>SDN Architecture </a:t>
            </a:r>
          </a:p>
          <a:p>
            <a:pPr algn="ctr" defTabSz="914400" fontAlgn="auto">
              <a:spcBef>
                <a:spcPts val="0"/>
              </a:spcBef>
              <a:spcAft>
                <a:spcPts val="0"/>
              </a:spcAft>
            </a:pPr>
            <a:r>
              <a:rPr lang="en-US" sz="1400" dirty="0">
                <a:solidFill>
                  <a:prstClr val="black"/>
                </a:solidFill>
                <a:latin typeface="Arial"/>
                <a:ea typeface="+mn-ea"/>
              </a:rPr>
              <a:t>with Centralized Control Plane</a:t>
            </a:r>
          </a:p>
        </p:txBody>
      </p:sp>
      <p:sp>
        <p:nvSpPr>
          <p:cNvPr id="4" name="TextBox 3"/>
          <p:cNvSpPr txBox="1"/>
          <p:nvPr/>
        </p:nvSpPr>
        <p:spPr>
          <a:xfrm>
            <a:off x="1434870" y="3714244"/>
            <a:ext cx="7012612" cy="923330"/>
          </a:xfrm>
          <a:prstGeom prst="rect">
            <a:avLst/>
          </a:prstGeom>
          <a:noFill/>
        </p:spPr>
        <p:txBody>
          <a:bodyPr wrap="square" rtlCol="0">
            <a:spAutoFit/>
          </a:bodyPr>
          <a:lstStyle/>
          <a:p>
            <a:r>
              <a:rPr lang="en-US" dirty="0" err="1">
                <a:solidFill>
                  <a:schemeClr val="tx1">
                    <a:lumMod val="50000"/>
                  </a:schemeClr>
                </a:solidFill>
              </a:rPr>
              <a:t>OpenFlow</a:t>
            </a:r>
            <a:r>
              <a:rPr lang="en-US" dirty="0">
                <a:solidFill>
                  <a:schemeClr val="tx1">
                    <a:lumMod val="50000"/>
                  </a:schemeClr>
                </a:solidFill>
              </a:rPr>
              <a:t> is a protocol between SDN controllers and network devices, as well as a specification of the logical structure of the network switch functions.</a:t>
            </a:r>
          </a:p>
        </p:txBody>
      </p:sp>
      <p:cxnSp>
        <p:nvCxnSpPr>
          <p:cNvPr id="26" name="Straight Connector 25"/>
          <p:cNvCxnSpPr>
            <a:stCxn id="21" idx="2"/>
            <a:endCxn id="19" idx="0"/>
          </p:cNvCxnSpPr>
          <p:nvPr/>
        </p:nvCxnSpPr>
        <p:spPr>
          <a:xfrm flipH="1">
            <a:off x="5579955" y="1937907"/>
            <a:ext cx="1387727" cy="576695"/>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061561" y="2514601"/>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Tree>
    <p:extLst>
      <p:ext uri="{BB962C8B-B14F-4D97-AF65-F5344CB8AC3E}">
        <p14:creationId xmlns:p14="http://schemas.microsoft.com/office/powerpoint/2010/main" val="334219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425721" y="4034685"/>
            <a:ext cx="8474478" cy="443294"/>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436419" y="2178601"/>
            <a:ext cx="8463779" cy="672645"/>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425720" y="1064633"/>
            <a:ext cx="8463779" cy="602016"/>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36419" y="3317149"/>
            <a:ext cx="8463779" cy="606662"/>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49439" y="168584"/>
            <a:ext cx="8345488" cy="731837"/>
          </a:xfrm>
        </p:spPr>
        <p:txBody>
          <a:bodyPr/>
          <a:lstStyle/>
          <a:p>
            <a:r>
              <a:rPr lang="en-US" dirty="0" err="1">
                <a:latin typeface="Arial" charset="0"/>
              </a:rPr>
              <a:t>OpenFlow</a:t>
            </a:r>
            <a:r>
              <a:rPr lang="en-US" dirty="0">
                <a:latin typeface="Arial" charset="0"/>
              </a:rPr>
              <a:t> SDN Model</a:t>
            </a:r>
            <a:endParaRPr lang="en-US" dirty="0"/>
          </a:p>
        </p:txBody>
      </p:sp>
      <p:pic>
        <p:nvPicPr>
          <p:cNvPr id="29" name="Picture 28"/>
          <p:cNvPicPr>
            <a:picLocks noChangeAspect="1"/>
          </p:cNvPicPr>
          <p:nvPr/>
        </p:nvPicPr>
        <p:blipFill>
          <a:blip r:embed="rId3"/>
          <a:stretch>
            <a:fillRect/>
          </a:stretch>
        </p:blipFill>
        <p:spPr>
          <a:xfrm>
            <a:off x="975920" y="4074523"/>
            <a:ext cx="463574" cy="349268"/>
          </a:xfrm>
          <a:prstGeom prst="rect">
            <a:avLst/>
          </a:prstGeom>
        </p:spPr>
      </p:pic>
      <p:pic>
        <p:nvPicPr>
          <p:cNvPr id="31" name="Picture 30"/>
          <p:cNvPicPr>
            <a:picLocks noChangeAspect="1"/>
          </p:cNvPicPr>
          <p:nvPr/>
        </p:nvPicPr>
        <p:blipFill>
          <a:blip r:embed="rId3"/>
          <a:stretch>
            <a:fillRect/>
          </a:stretch>
        </p:blipFill>
        <p:spPr>
          <a:xfrm>
            <a:off x="1973764" y="4074523"/>
            <a:ext cx="463574" cy="349268"/>
          </a:xfrm>
          <a:prstGeom prst="rect">
            <a:avLst/>
          </a:prstGeom>
        </p:spPr>
      </p:pic>
      <p:pic>
        <p:nvPicPr>
          <p:cNvPr id="33" name="Picture 32"/>
          <p:cNvPicPr>
            <a:picLocks noChangeAspect="1"/>
          </p:cNvPicPr>
          <p:nvPr/>
        </p:nvPicPr>
        <p:blipFill>
          <a:blip r:embed="rId3"/>
          <a:stretch>
            <a:fillRect/>
          </a:stretch>
        </p:blipFill>
        <p:spPr>
          <a:xfrm>
            <a:off x="2971608" y="4074523"/>
            <a:ext cx="463574" cy="349268"/>
          </a:xfrm>
          <a:prstGeom prst="rect">
            <a:avLst/>
          </a:prstGeom>
        </p:spPr>
      </p:pic>
      <p:pic>
        <p:nvPicPr>
          <p:cNvPr id="35" name="Picture 34"/>
          <p:cNvPicPr>
            <a:picLocks noChangeAspect="1"/>
          </p:cNvPicPr>
          <p:nvPr/>
        </p:nvPicPr>
        <p:blipFill>
          <a:blip r:embed="rId3"/>
          <a:stretch>
            <a:fillRect/>
          </a:stretch>
        </p:blipFill>
        <p:spPr>
          <a:xfrm>
            <a:off x="3956200" y="4074523"/>
            <a:ext cx="463574" cy="349268"/>
          </a:xfrm>
          <a:prstGeom prst="rect">
            <a:avLst/>
          </a:prstGeom>
        </p:spPr>
      </p:pic>
      <p:pic>
        <p:nvPicPr>
          <p:cNvPr id="37" name="Picture 36"/>
          <p:cNvPicPr>
            <a:picLocks noChangeAspect="1"/>
          </p:cNvPicPr>
          <p:nvPr/>
        </p:nvPicPr>
        <p:blipFill>
          <a:blip r:embed="rId3"/>
          <a:stretch>
            <a:fillRect/>
          </a:stretch>
        </p:blipFill>
        <p:spPr>
          <a:xfrm>
            <a:off x="4940792" y="4074523"/>
            <a:ext cx="463574" cy="349268"/>
          </a:xfrm>
          <a:prstGeom prst="rect">
            <a:avLst/>
          </a:prstGeom>
        </p:spPr>
      </p:pic>
      <p:pic>
        <p:nvPicPr>
          <p:cNvPr id="40" name="Picture 39"/>
          <p:cNvPicPr>
            <a:picLocks noChangeAspect="1"/>
          </p:cNvPicPr>
          <p:nvPr/>
        </p:nvPicPr>
        <p:blipFill>
          <a:blip r:embed="rId3"/>
          <a:stretch>
            <a:fillRect/>
          </a:stretch>
        </p:blipFill>
        <p:spPr>
          <a:xfrm>
            <a:off x="5925384" y="4074523"/>
            <a:ext cx="463574" cy="349268"/>
          </a:xfrm>
          <a:prstGeom prst="rect">
            <a:avLst/>
          </a:prstGeom>
        </p:spPr>
      </p:pic>
      <p:sp>
        <p:nvSpPr>
          <p:cNvPr id="43" name="TextBox 42"/>
          <p:cNvSpPr txBox="1"/>
          <p:nvPr/>
        </p:nvSpPr>
        <p:spPr>
          <a:xfrm>
            <a:off x="6886399" y="2195642"/>
            <a:ext cx="1736373" cy="646331"/>
          </a:xfrm>
          <a:prstGeom prst="rect">
            <a:avLst/>
          </a:prstGeom>
          <a:noFill/>
          <a:ln w="28575">
            <a:noFill/>
          </a:ln>
        </p:spPr>
        <p:txBody>
          <a:bodyPr wrap="none" rtlCol="0">
            <a:spAutoFit/>
          </a:bodyPr>
          <a:lstStyle/>
          <a:p>
            <a:r>
              <a:rPr lang="en-US" dirty="0">
                <a:solidFill>
                  <a:srgbClr val="000000"/>
                </a:solidFill>
              </a:rPr>
              <a:t>SDN Controller</a:t>
            </a:r>
          </a:p>
          <a:p>
            <a:r>
              <a:rPr lang="en-US" dirty="0">
                <a:solidFill>
                  <a:srgbClr val="000000"/>
                </a:solidFill>
              </a:rPr>
              <a:t>(control plane)</a:t>
            </a:r>
          </a:p>
        </p:txBody>
      </p:sp>
      <p:sp>
        <p:nvSpPr>
          <p:cNvPr id="47" name="TextBox 46"/>
          <p:cNvSpPr txBox="1"/>
          <p:nvPr/>
        </p:nvSpPr>
        <p:spPr>
          <a:xfrm>
            <a:off x="6740975" y="3331057"/>
            <a:ext cx="2027222" cy="646331"/>
          </a:xfrm>
          <a:prstGeom prst="rect">
            <a:avLst/>
          </a:prstGeom>
          <a:noFill/>
          <a:ln w="28575">
            <a:noFill/>
          </a:ln>
        </p:spPr>
        <p:txBody>
          <a:bodyPr wrap="none" rtlCol="0">
            <a:spAutoFit/>
          </a:bodyPr>
          <a:lstStyle/>
          <a:p>
            <a:pPr algn="ctr"/>
            <a:r>
              <a:rPr lang="en-US" dirty="0">
                <a:solidFill>
                  <a:srgbClr val="000000"/>
                </a:solidFill>
              </a:rPr>
              <a:t>Physical Topology</a:t>
            </a:r>
          </a:p>
          <a:p>
            <a:pPr algn="ctr"/>
            <a:r>
              <a:rPr lang="en-US" dirty="0">
                <a:solidFill>
                  <a:srgbClr val="000000"/>
                </a:solidFill>
              </a:rPr>
              <a:t>(data plane)</a:t>
            </a:r>
          </a:p>
        </p:txBody>
      </p:sp>
      <p:sp>
        <p:nvSpPr>
          <p:cNvPr id="50" name="TextBox 49"/>
          <p:cNvSpPr txBox="1"/>
          <p:nvPr/>
        </p:nvSpPr>
        <p:spPr>
          <a:xfrm>
            <a:off x="6728035" y="1223528"/>
            <a:ext cx="2029968" cy="369332"/>
          </a:xfrm>
          <a:prstGeom prst="rect">
            <a:avLst/>
          </a:prstGeom>
          <a:noFill/>
          <a:ln w="28575">
            <a:noFill/>
          </a:ln>
        </p:spPr>
        <p:txBody>
          <a:bodyPr wrap="square" rtlCol="0">
            <a:spAutoFit/>
          </a:bodyPr>
          <a:lstStyle/>
          <a:p>
            <a:pPr algn="ctr"/>
            <a:r>
              <a:rPr lang="en-US" dirty="0">
                <a:solidFill>
                  <a:srgbClr val="000000"/>
                </a:solidFill>
              </a:rPr>
              <a:t>Applications</a:t>
            </a:r>
          </a:p>
        </p:txBody>
      </p:sp>
      <p:sp>
        <p:nvSpPr>
          <p:cNvPr id="46" name="Up-Down Arrow 45"/>
          <p:cNvSpPr/>
          <p:nvPr/>
        </p:nvSpPr>
        <p:spPr>
          <a:xfrm>
            <a:off x="7688334" y="3186104"/>
            <a:ext cx="116741" cy="207576"/>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6" name="Up-Down Arrow 55"/>
          <p:cNvSpPr/>
          <p:nvPr/>
        </p:nvSpPr>
        <p:spPr>
          <a:xfrm>
            <a:off x="7680304" y="2811274"/>
            <a:ext cx="116741" cy="188705"/>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7" name="Up-Down Arrow 56"/>
          <p:cNvSpPr/>
          <p:nvPr/>
        </p:nvSpPr>
        <p:spPr>
          <a:xfrm>
            <a:off x="7688333" y="2042473"/>
            <a:ext cx="116741" cy="207575"/>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8" name="Up-Down Arrow 57"/>
          <p:cNvSpPr/>
          <p:nvPr/>
        </p:nvSpPr>
        <p:spPr>
          <a:xfrm>
            <a:off x="7697985" y="1546308"/>
            <a:ext cx="116741" cy="276283"/>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71" name="Straight Arrow Connector 70"/>
          <p:cNvCxnSpPr/>
          <p:nvPr/>
        </p:nvCxnSpPr>
        <p:spPr>
          <a:xfrm>
            <a:off x="3604489" y="2930932"/>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569813" y="2952074"/>
            <a:ext cx="1030078" cy="307777"/>
          </a:xfrm>
          <a:prstGeom prst="rect">
            <a:avLst/>
          </a:prstGeom>
          <a:noFill/>
        </p:spPr>
        <p:txBody>
          <a:bodyPr wrap="square" rtlCol="0">
            <a:spAutoFit/>
          </a:bodyPr>
          <a:lstStyle/>
          <a:p>
            <a:r>
              <a:rPr lang="en-US" sz="1400" dirty="0" err="1"/>
              <a:t>OpenFlow</a:t>
            </a:r>
            <a:endParaRPr lang="en-US" sz="1400" dirty="0"/>
          </a:p>
        </p:txBody>
      </p:sp>
      <p:sp>
        <p:nvSpPr>
          <p:cNvPr id="73" name="TextBox 72"/>
          <p:cNvSpPr txBox="1"/>
          <p:nvPr/>
        </p:nvSpPr>
        <p:spPr>
          <a:xfrm>
            <a:off x="7091477" y="2943141"/>
            <a:ext cx="1562543" cy="307777"/>
          </a:xfrm>
          <a:prstGeom prst="rect">
            <a:avLst/>
          </a:prstGeom>
          <a:noFill/>
        </p:spPr>
        <p:txBody>
          <a:bodyPr wrap="square" rtlCol="0">
            <a:spAutoFit/>
          </a:bodyPr>
          <a:lstStyle/>
          <a:p>
            <a:r>
              <a:rPr lang="en-US" sz="1400" dirty="0">
                <a:solidFill>
                  <a:srgbClr val="000000"/>
                </a:solidFill>
              </a:rPr>
              <a:t>Southbound API</a:t>
            </a:r>
            <a:endParaRPr lang="en-US" sz="1400" dirty="0"/>
          </a:p>
        </p:txBody>
      </p:sp>
      <p:sp>
        <p:nvSpPr>
          <p:cNvPr id="74" name="TextBox 73"/>
          <p:cNvSpPr txBox="1"/>
          <p:nvPr/>
        </p:nvSpPr>
        <p:spPr>
          <a:xfrm>
            <a:off x="7022204" y="1771151"/>
            <a:ext cx="1672723" cy="307777"/>
          </a:xfrm>
          <a:prstGeom prst="rect">
            <a:avLst/>
          </a:prstGeom>
          <a:noFill/>
        </p:spPr>
        <p:txBody>
          <a:bodyPr wrap="square" rtlCol="0">
            <a:spAutoFit/>
          </a:bodyPr>
          <a:lstStyle/>
          <a:p>
            <a:r>
              <a:rPr lang="en-US" sz="1400" dirty="0">
                <a:solidFill>
                  <a:srgbClr val="000000"/>
                </a:solidFill>
              </a:rPr>
              <a:t>Northbound APIs</a:t>
            </a:r>
          </a:p>
        </p:txBody>
      </p:sp>
      <p:cxnSp>
        <p:nvCxnSpPr>
          <p:cNvPr id="76" name="Straight Arrow Connector 75"/>
          <p:cNvCxnSpPr/>
          <p:nvPr/>
        </p:nvCxnSpPr>
        <p:spPr>
          <a:xfrm>
            <a:off x="3590635" y="1740303"/>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55959" y="1761445"/>
            <a:ext cx="1284791" cy="307777"/>
          </a:xfrm>
          <a:prstGeom prst="rect">
            <a:avLst/>
          </a:prstGeom>
          <a:noFill/>
        </p:spPr>
        <p:txBody>
          <a:bodyPr wrap="square" rtlCol="0">
            <a:spAutoFit/>
          </a:bodyPr>
          <a:lstStyle/>
          <a:p>
            <a:r>
              <a:rPr lang="en-US" sz="1400" dirty="0"/>
              <a:t>REST APIs</a:t>
            </a:r>
          </a:p>
        </p:txBody>
      </p:sp>
      <p:sp>
        <p:nvSpPr>
          <p:cNvPr id="85" name="Rounded Rectangle 84"/>
          <p:cNvSpPr/>
          <p:nvPr/>
        </p:nvSpPr>
        <p:spPr>
          <a:xfrm>
            <a:off x="574537" y="1263194"/>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Topology</a:t>
            </a:r>
          </a:p>
        </p:txBody>
      </p:sp>
      <p:sp>
        <p:nvSpPr>
          <p:cNvPr id="86" name="Rounded Rectangle 85"/>
          <p:cNvSpPr/>
          <p:nvPr/>
        </p:nvSpPr>
        <p:spPr>
          <a:xfrm>
            <a:off x="5120863" y="1263194"/>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 .</a:t>
            </a:r>
          </a:p>
        </p:txBody>
      </p:sp>
      <p:sp>
        <p:nvSpPr>
          <p:cNvPr id="89" name="TextBox 88"/>
          <p:cNvSpPr txBox="1"/>
          <p:nvPr/>
        </p:nvSpPr>
        <p:spPr>
          <a:xfrm>
            <a:off x="7337762" y="4083263"/>
            <a:ext cx="801823" cy="307777"/>
          </a:xfrm>
          <a:prstGeom prst="rect">
            <a:avLst/>
          </a:prstGeom>
          <a:noFill/>
          <a:ln w="28575">
            <a:noFill/>
          </a:ln>
        </p:spPr>
        <p:txBody>
          <a:bodyPr wrap="none" rtlCol="0">
            <a:spAutoFit/>
          </a:bodyPr>
          <a:lstStyle/>
          <a:p>
            <a:pPr algn="ctr"/>
            <a:r>
              <a:rPr lang="en-US" sz="1400" dirty="0">
                <a:solidFill>
                  <a:srgbClr val="000000"/>
                </a:solidFill>
              </a:rPr>
              <a:t>Servers</a:t>
            </a:r>
          </a:p>
        </p:txBody>
      </p:sp>
      <p:sp>
        <p:nvSpPr>
          <p:cNvPr id="3" name="Rectangle 2"/>
          <p:cNvSpPr/>
          <p:nvPr/>
        </p:nvSpPr>
        <p:spPr>
          <a:xfrm>
            <a:off x="1611031" y="2286085"/>
            <a:ext cx="4690338" cy="465443"/>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OpenFlow</a:t>
            </a:r>
            <a:r>
              <a:rPr lang="en-US" dirty="0"/>
              <a:t> based controller</a:t>
            </a:r>
          </a:p>
        </p:txBody>
      </p:sp>
      <p:pic>
        <p:nvPicPr>
          <p:cNvPr id="96" name="Picture 2" descr="Image result for openflow logo">
            <a:extLst>
              <a:ext uri="{FF2B5EF4-FFF2-40B4-BE49-F238E27FC236}">
                <a16:creationId xmlns:a16="http://schemas.microsoft.com/office/drawing/2014/main" id="{3A5C7D63-DAE3-4FA1-9EEF-77B5DFDC287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612" y="2286085"/>
            <a:ext cx="847205" cy="423603"/>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p:cNvSpPr/>
          <p:nvPr/>
        </p:nvSpPr>
        <p:spPr>
          <a:xfrm>
            <a:off x="2104765" y="1263194"/>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p>
        </p:txBody>
      </p:sp>
      <p:sp>
        <p:nvSpPr>
          <p:cNvPr id="98" name="Rounded Rectangle 97"/>
          <p:cNvSpPr/>
          <p:nvPr/>
        </p:nvSpPr>
        <p:spPr>
          <a:xfrm>
            <a:off x="3590635" y="1270511"/>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Switching</a:t>
            </a:r>
          </a:p>
        </p:txBody>
      </p:sp>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09" y="3410685"/>
            <a:ext cx="566434" cy="424825"/>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7190" y="3444282"/>
            <a:ext cx="495879" cy="361578"/>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9494" y="3412448"/>
            <a:ext cx="475942" cy="483154"/>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3795" y="3485532"/>
            <a:ext cx="695036" cy="336987"/>
          </a:xfrm>
          <a:prstGeom prst="rect">
            <a:avLst/>
          </a:prstGeom>
        </p:spPr>
      </p:pic>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spTree>
    <p:extLst>
      <p:ext uri="{BB962C8B-B14F-4D97-AF65-F5344CB8AC3E}">
        <p14:creationId xmlns:p14="http://schemas.microsoft.com/office/powerpoint/2010/main" val="89809477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426084"/>
            <a:ext cx="8347363" cy="45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00890" y="834639"/>
            <a:ext cx="2389910" cy="1077218"/>
          </a:xfrm>
          <a:prstGeom prst="rect">
            <a:avLst/>
          </a:prstGeom>
          <a:noFill/>
        </p:spPr>
        <p:txBody>
          <a:bodyPr wrap="square" rtlCol="0">
            <a:spAutoFit/>
          </a:bodyPr>
          <a:lstStyle/>
          <a:p>
            <a:r>
              <a:rPr lang="en-US" sz="1600" dirty="0"/>
              <a:t>Application Programming Interfaces (APIs) enable control between layers.</a:t>
            </a:r>
          </a:p>
        </p:txBody>
      </p:sp>
      <p:sp>
        <p:nvSpPr>
          <p:cNvPr id="6" name="Title 5"/>
          <p:cNvSpPr>
            <a:spLocks noGrp="1"/>
          </p:cNvSpPr>
          <p:nvPr>
            <p:ph type="title"/>
          </p:nvPr>
        </p:nvSpPr>
        <p:spPr>
          <a:xfrm>
            <a:off x="327066" y="151195"/>
            <a:ext cx="8345488" cy="731837"/>
          </a:xfrm>
        </p:spPr>
        <p:txBody>
          <a:bodyPr/>
          <a:lstStyle/>
          <a:p>
            <a:r>
              <a:rPr lang="en-US" sz="2800" dirty="0"/>
              <a:t>Network-wide Abstractions Simplify the Network</a:t>
            </a:r>
          </a:p>
        </p:txBody>
      </p:sp>
      <p:grpSp>
        <p:nvGrpSpPr>
          <p:cNvPr id="5" name="Group 4">
            <a:extLst>
              <a:ext uri="{FF2B5EF4-FFF2-40B4-BE49-F238E27FC236}">
                <a16:creationId xmlns:a16="http://schemas.microsoft.com/office/drawing/2014/main" id="{9AC02A08-CA5A-442A-98B1-8127F1BF18B3}"/>
              </a:ext>
            </a:extLst>
          </p:cNvPr>
          <p:cNvGrpSpPr/>
          <p:nvPr/>
        </p:nvGrpSpPr>
        <p:grpSpPr>
          <a:xfrm>
            <a:off x="0" y="0"/>
            <a:ext cx="9144000" cy="4763589"/>
            <a:chOff x="0" y="0"/>
            <a:chExt cx="9144000" cy="4763589"/>
          </a:xfrm>
        </p:grpSpPr>
        <p:pic>
          <p:nvPicPr>
            <p:cNvPr id="139265" name="Picture 1"/>
            <p:cNvPicPr>
              <a:picLocks noChangeAspect="1"/>
            </p:cNvPicPr>
            <p:nvPr/>
          </p:nvPicPr>
          <p:blipFill>
            <a:blip r:embed="rId3">
              <a:extLst>
                <a:ext uri="{28A0092B-C50C-407E-A947-70E740481C1C}">
                  <a14:useLocalDpi xmlns:a14="http://schemas.microsoft.com/office/drawing/2010/main" val="0"/>
                </a:ext>
              </a:extLst>
            </a:blip>
            <a:srcRect b="8211"/>
            <a:stretch>
              <a:fillRect/>
            </a:stretch>
          </p:blipFill>
          <p:spPr bwMode="auto">
            <a:xfrm>
              <a:off x="0" y="0"/>
              <a:ext cx="91440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142AE5C-2DD3-4778-94CB-E62AD3463732}"/>
                </a:ext>
              </a:extLst>
            </p:cNvPr>
            <p:cNvPicPr>
              <a:picLocks noChangeAspect="1"/>
            </p:cNvPicPr>
            <p:nvPr/>
          </p:nvPicPr>
          <p:blipFill rotWithShape="1">
            <a:blip r:embed="rId4"/>
            <a:srcRect t="84964"/>
            <a:stretch/>
          </p:blipFill>
          <p:spPr>
            <a:xfrm>
              <a:off x="2534194" y="4188823"/>
              <a:ext cx="6261464" cy="574766"/>
            </a:xfrm>
            <a:prstGeom prst="rect">
              <a:avLst/>
            </a:prstGeom>
          </p:spPr>
        </p:pic>
      </p:grpSp>
    </p:spTree>
    <p:extLst>
      <p:ext uri="{BB962C8B-B14F-4D97-AF65-F5344CB8AC3E}">
        <p14:creationId xmlns:p14="http://schemas.microsoft.com/office/powerpoint/2010/main" val="4150346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425721" y="4221722"/>
            <a:ext cx="8474478" cy="443294"/>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436419" y="1970787"/>
            <a:ext cx="8463779" cy="672645"/>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425720" y="599468"/>
            <a:ext cx="8463779" cy="859367"/>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36419" y="3141683"/>
            <a:ext cx="8463779" cy="1025081"/>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49439" y="-13694"/>
            <a:ext cx="8345488" cy="731837"/>
          </a:xfrm>
        </p:spPr>
        <p:txBody>
          <a:bodyPr/>
          <a:lstStyle/>
          <a:p>
            <a:r>
              <a:rPr lang="en-US" dirty="0">
                <a:latin typeface="Arial" charset="0"/>
              </a:rPr>
              <a:t>Cisco SDN Model with APIC-EM</a:t>
            </a:r>
            <a:endParaRPr lang="en-US" dirty="0"/>
          </a:p>
        </p:txBody>
      </p:sp>
      <p:pic>
        <p:nvPicPr>
          <p:cNvPr id="29" name="Picture 28"/>
          <p:cNvPicPr>
            <a:picLocks noChangeAspect="1"/>
          </p:cNvPicPr>
          <p:nvPr/>
        </p:nvPicPr>
        <p:blipFill>
          <a:blip r:embed="rId3"/>
          <a:stretch>
            <a:fillRect/>
          </a:stretch>
        </p:blipFill>
        <p:spPr>
          <a:xfrm>
            <a:off x="975920" y="4261560"/>
            <a:ext cx="463574" cy="349268"/>
          </a:xfrm>
          <a:prstGeom prst="rect">
            <a:avLst/>
          </a:prstGeom>
        </p:spPr>
      </p:pic>
      <p:pic>
        <p:nvPicPr>
          <p:cNvPr id="30" name="Picture 29"/>
          <p:cNvPicPr>
            <a:picLocks noChangeAspect="1"/>
          </p:cNvPicPr>
          <p:nvPr/>
        </p:nvPicPr>
        <p:blipFill>
          <a:blip r:embed="rId4"/>
          <a:stretch>
            <a:fillRect/>
          </a:stretch>
        </p:blipFill>
        <p:spPr>
          <a:xfrm>
            <a:off x="1459817" y="4239334"/>
            <a:ext cx="473356" cy="371494"/>
          </a:xfrm>
          <a:prstGeom prst="rect">
            <a:avLst/>
          </a:prstGeom>
        </p:spPr>
      </p:pic>
      <p:pic>
        <p:nvPicPr>
          <p:cNvPr id="31" name="Picture 30"/>
          <p:cNvPicPr>
            <a:picLocks noChangeAspect="1"/>
          </p:cNvPicPr>
          <p:nvPr/>
        </p:nvPicPr>
        <p:blipFill>
          <a:blip r:embed="rId3"/>
          <a:stretch>
            <a:fillRect/>
          </a:stretch>
        </p:blipFill>
        <p:spPr>
          <a:xfrm>
            <a:off x="1973764" y="4261560"/>
            <a:ext cx="463574" cy="349268"/>
          </a:xfrm>
          <a:prstGeom prst="rect">
            <a:avLst/>
          </a:prstGeom>
        </p:spPr>
      </p:pic>
      <p:pic>
        <p:nvPicPr>
          <p:cNvPr id="32" name="Picture 31"/>
          <p:cNvPicPr>
            <a:picLocks noChangeAspect="1"/>
          </p:cNvPicPr>
          <p:nvPr/>
        </p:nvPicPr>
        <p:blipFill>
          <a:blip r:embed="rId4"/>
          <a:stretch>
            <a:fillRect/>
          </a:stretch>
        </p:blipFill>
        <p:spPr>
          <a:xfrm>
            <a:off x="2457661" y="4239334"/>
            <a:ext cx="473356" cy="371494"/>
          </a:xfrm>
          <a:prstGeom prst="rect">
            <a:avLst/>
          </a:prstGeom>
        </p:spPr>
      </p:pic>
      <p:pic>
        <p:nvPicPr>
          <p:cNvPr id="33" name="Picture 32"/>
          <p:cNvPicPr>
            <a:picLocks noChangeAspect="1"/>
          </p:cNvPicPr>
          <p:nvPr/>
        </p:nvPicPr>
        <p:blipFill>
          <a:blip r:embed="rId3"/>
          <a:stretch>
            <a:fillRect/>
          </a:stretch>
        </p:blipFill>
        <p:spPr>
          <a:xfrm>
            <a:off x="2971608" y="4261560"/>
            <a:ext cx="463574" cy="349268"/>
          </a:xfrm>
          <a:prstGeom prst="rect">
            <a:avLst/>
          </a:prstGeom>
        </p:spPr>
      </p:pic>
      <p:pic>
        <p:nvPicPr>
          <p:cNvPr id="34" name="Picture 33"/>
          <p:cNvPicPr>
            <a:picLocks noChangeAspect="1"/>
          </p:cNvPicPr>
          <p:nvPr/>
        </p:nvPicPr>
        <p:blipFill>
          <a:blip r:embed="rId4"/>
          <a:stretch>
            <a:fillRect/>
          </a:stretch>
        </p:blipFill>
        <p:spPr>
          <a:xfrm>
            <a:off x="3455505" y="4239334"/>
            <a:ext cx="473356" cy="371494"/>
          </a:xfrm>
          <a:prstGeom prst="rect">
            <a:avLst/>
          </a:prstGeom>
        </p:spPr>
      </p:pic>
      <p:pic>
        <p:nvPicPr>
          <p:cNvPr id="35" name="Picture 34"/>
          <p:cNvPicPr>
            <a:picLocks noChangeAspect="1"/>
          </p:cNvPicPr>
          <p:nvPr/>
        </p:nvPicPr>
        <p:blipFill>
          <a:blip r:embed="rId3"/>
          <a:stretch>
            <a:fillRect/>
          </a:stretch>
        </p:blipFill>
        <p:spPr>
          <a:xfrm>
            <a:off x="3956200" y="4261560"/>
            <a:ext cx="463574" cy="349268"/>
          </a:xfrm>
          <a:prstGeom prst="rect">
            <a:avLst/>
          </a:prstGeom>
        </p:spPr>
      </p:pic>
      <p:pic>
        <p:nvPicPr>
          <p:cNvPr id="36" name="Picture 35"/>
          <p:cNvPicPr>
            <a:picLocks noChangeAspect="1"/>
          </p:cNvPicPr>
          <p:nvPr/>
        </p:nvPicPr>
        <p:blipFill>
          <a:blip r:embed="rId4"/>
          <a:stretch>
            <a:fillRect/>
          </a:stretch>
        </p:blipFill>
        <p:spPr>
          <a:xfrm>
            <a:off x="4440097" y="4239334"/>
            <a:ext cx="473356" cy="371494"/>
          </a:xfrm>
          <a:prstGeom prst="rect">
            <a:avLst/>
          </a:prstGeom>
        </p:spPr>
      </p:pic>
      <p:pic>
        <p:nvPicPr>
          <p:cNvPr id="37" name="Picture 36"/>
          <p:cNvPicPr>
            <a:picLocks noChangeAspect="1"/>
          </p:cNvPicPr>
          <p:nvPr/>
        </p:nvPicPr>
        <p:blipFill>
          <a:blip r:embed="rId3"/>
          <a:stretch>
            <a:fillRect/>
          </a:stretch>
        </p:blipFill>
        <p:spPr>
          <a:xfrm>
            <a:off x="4940792" y="4261560"/>
            <a:ext cx="463574" cy="349268"/>
          </a:xfrm>
          <a:prstGeom prst="rect">
            <a:avLst/>
          </a:prstGeom>
        </p:spPr>
      </p:pic>
      <p:pic>
        <p:nvPicPr>
          <p:cNvPr id="39" name="Picture 38"/>
          <p:cNvPicPr>
            <a:picLocks noChangeAspect="1"/>
          </p:cNvPicPr>
          <p:nvPr/>
        </p:nvPicPr>
        <p:blipFill>
          <a:blip r:embed="rId4"/>
          <a:stretch>
            <a:fillRect/>
          </a:stretch>
        </p:blipFill>
        <p:spPr>
          <a:xfrm>
            <a:off x="5424689" y="4239334"/>
            <a:ext cx="473356" cy="371494"/>
          </a:xfrm>
          <a:prstGeom prst="rect">
            <a:avLst/>
          </a:prstGeom>
        </p:spPr>
      </p:pic>
      <p:pic>
        <p:nvPicPr>
          <p:cNvPr id="40" name="Picture 39"/>
          <p:cNvPicPr>
            <a:picLocks noChangeAspect="1"/>
          </p:cNvPicPr>
          <p:nvPr/>
        </p:nvPicPr>
        <p:blipFill>
          <a:blip r:embed="rId3"/>
          <a:stretch>
            <a:fillRect/>
          </a:stretch>
        </p:blipFill>
        <p:spPr>
          <a:xfrm>
            <a:off x="5925384" y="4261560"/>
            <a:ext cx="463574" cy="349268"/>
          </a:xfrm>
          <a:prstGeom prst="rect">
            <a:avLst/>
          </a:prstGeom>
        </p:spPr>
      </p:pic>
      <p:sp>
        <p:nvSpPr>
          <p:cNvPr id="43" name="TextBox 42"/>
          <p:cNvSpPr txBox="1"/>
          <p:nvPr/>
        </p:nvSpPr>
        <p:spPr>
          <a:xfrm>
            <a:off x="6870489" y="2092622"/>
            <a:ext cx="1736373" cy="369332"/>
          </a:xfrm>
          <a:prstGeom prst="rect">
            <a:avLst/>
          </a:prstGeom>
          <a:noFill/>
          <a:ln w="28575">
            <a:noFill/>
          </a:ln>
        </p:spPr>
        <p:txBody>
          <a:bodyPr wrap="none" rtlCol="0">
            <a:spAutoFit/>
          </a:bodyPr>
          <a:lstStyle/>
          <a:p>
            <a:r>
              <a:rPr lang="en-US" dirty="0">
                <a:solidFill>
                  <a:srgbClr val="000000"/>
                </a:solidFill>
              </a:rPr>
              <a:t>SDN Controller</a:t>
            </a:r>
          </a:p>
        </p:txBody>
      </p:sp>
      <p:sp>
        <p:nvSpPr>
          <p:cNvPr id="47" name="TextBox 46"/>
          <p:cNvSpPr txBox="1"/>
          <p:nvPr/>
        </p:nvSpPr>
        <p:spPr>
          <a:xfrm>
            <a:off x="6740975" y="3331057"/>
            <a:ext cx="2027222" cy="646331"/>
          </a:xfrm>
          <a:prstGeom prst="rect">
            <a:avLst/>
          </a:prstGeom>
          <a:noFill/>
          <a:ln w="28575">
            <a:noFill/>
          </a:ln>
        </p:spPr>
        <p:txBody>
          <a:bodyPr wrap="none" rtlCol="0">
            <a:spAutoFit/>
          </a:bodyPr>
          <a:lstStyle/>
          <a:p>
            <a:pPr algn="ctr"/>
            <a:r>
              <a:rPr lang="en-US" dirty="0">
                <a:solidFill>
                  <a:srgbClr val="000000"/>
                </a:solidFill>
              </a:rPr>
              <a:t>Physical Topology</a:t>
            </a:r>
          </a:p>
          <a:p>
            <a:pPr algn="ctr"/>
            <a:r>
              <a:rPr lang="en-US" dirty="0">
                <a:solidFill>
                  <a:srgbClr val="000000"/>
                </a:solidFill>
              </a:rPr>
              <a:t>(data plane fabric)</a:t>
            </a:r>
          </a:p>
        </p:txBody>
      </p:sp>
      <p:sp>
        <p:nvSpPr>
          <p:cNvPr id="50" name="TextBox 49"/>
          <p:cNvSpPr txBox="1"/>
          <p:nvPr/>
        </p:nvSpPr>
        <p:spPr>
          <a:xfrm>
            <a:off x="6818090" y="828680"/>
            <a:ext cx="2029968" cy="369332"/>
          </a:xfrm>
          <a:prstGeom prst="rect">
            <a:avLst/>
          </a:prstGeom>
          <a:noFill/>
          <a:ln w="28575">
            <a:noFill/>
          </a:ln>
        </p:spPr>
        <p:txBody>
          <a:bodyPr wrap="square" rtlCol="0">
            <a:spAutoFit/>
          </a:bodyPr>
          <a:lstStyle/>
          <a:p>
            <a:pPr algn="ctr"/>
            <a:r>
              <a:rPr lang="en-US" dirty="0">
                <a:solidFill>
                  <a:srgbClr val="000000"/>
                </a:solidFill>
              </a:rPr>
              <a:t>Applications</a:t>
            </a:r>
          </a:p>
        </p:txBody>
      </p:sp>
      <p:pic>
        <p:nvPicPr>
          <p:cNvPr id="2050" name="Picture 2" descr="https://www.optiodata.com/media/wysiwyg/Optio/Cisco-Servers/Cisco-UCS-B420-M4.png"/>
          <p:cNvPicPr>
            <a:picLocks noChangeAspect="1" noChangeArrowheads="1"/>
          </p:cNvPicPr>
          <p:nvPr/>
        </p:nvPicPr>
        <p:blipFill rotWithShape="1">
          <a:blip r:embed="rId5">
            <a:extLst>
              <a:ext uri="{28A0092B-C50C-407E-A947-70E740481C1C}">
                <a14:useLocalDpi xmlns:a14="http://schemas.microsoft.com/office/drawing/2010/main" val="0"/>
              </a:ext>
            </a:extLst>
          </a:blip>
          <a:srcRect b="49886"/>
          <a:stretch/>
        </p:blipFill>
        <p:spPr bwMode="auto">
          <a:xfrm>
            <a:off x="1362325" y="1851209"/>
            <a:ext cx="4659716" cy="756589"/>
          </a:xfrm>
          <a:prstGeom prst="rect">
            <a:avLst/>
          </a:prstGeom>
          <a:noFill/>
          <a:extLst>
            <a:ext uri="{909E8E84-426E-40DD-AFC4-6F175D3DCCD1}">
              <a14:hiddenFill xmlns:a14="http://schemas.microsoft.com/office/drawing/2010/main">
                <a:solidFill>
                  <a:srgbClr val="FFFFFF"/>
                </a:solidFill>
              </a14:hiddenFill>
            </a:ext>
          </a:extLst>
        </p:spPr>
      </p:pic>
      <p:sp>
        <p:nvSpPr>
          <p:cNvPr id="46" name="Up-Down Arrow 45"/>
          <p:cNvSpPr/>
          <p:nvPr/>
        </p:nvSpPr>
        <p:spPr>
          <a:xfrm>
            <a:off x="7688334" y="3009048"/>
            <a:ext cx="116741" cy="36773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6" name="Up-Down Arrow 55"/>
          <p:cNvSpPr/>
          <p:nvPr/>
        </p:nvSpPr>
        <p:spPr>
          <a:xfrm>
            <a:off x="7680304" y="2440604"/>
            <a:ext cx="116741" cy="33430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7" name="Up-Down Arrow 56"/>
          <p:cNvSpPr/>
          <p:nvPr/>
        </p:nvSpPr>
        <p:spPr>
          <a:xfrm>
            <a:off x="7688333" y="1826711"/>
            <a:ext cx="116741" cy="33430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8" name="Up-Down Arrow 57"/>
          <p:cNvSpPr/>
          <p:nvPr/>
        </p:nvSpPr>
        <p:spPr>
          <a:xfrm>
            <a:off x="7697985" y="1155712"/>
            <a:ext cx="116741" cy="48945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60" name="Straight Arrow Connector 59"/>
          <p:cNvCxnSpPr/>
          <p:nvPr/>
        </p:nvCxnSpPr>
        <p:spPr>
          <a:xfrm>
            <a:off x="2745259" y="27190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710583" y="2740223"/>
            <a:ext cx="800481" cy="306664"/>
          </a:xfrm>
          <a:prstGeom prst="rect">
            <a:avLst/>
          </a:prstGeom>
          <a:noFill/>
        </p:spPr>
        <p:txBody>
          <a:bodyPr wrap="square" rtlCol="0">
            <a:spAutoFit/>
          </a:bodyPr>
          <a:lstStyle/>
          <a:p>
            <a:r>
              <a:rPr lang="en-US" sz="1400" dirty="0"/>
              <a:t>SNMP</a:t>
            </a:r>
          </a:p>
        </p:txBody>
      </p:sp>
      <p:cxnSp>
        <p:nvCxnSpPr>
          <p:cNvPr id="63" name="Straight Arrow Connector 62"/>
          <p:cNvCxnSpPr/>
          <p:nvPr/>
        </p:nvCxnSpPr>
        <p:spPr>
          <a:xfrm>
            <a:off x="3459054" y="27190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24378" y="2740223"/>
            <a:ext cx="800481" cy="306664"/>
          </a:xfrm>
          <a:prstGeom prst="rect">
            <a:avLst/>
          </a:prstGeom>
          <a:noFill/>
        </p:spPr>
        <p:txBody>
          <a:bodyPr wrap="square" rtlCol="0">
            <a:spAutoFit/>
          </a:bodyPr>
          <a:lstStyle/>
          <a:p>
            <a:r>
              <a:rPr lang="en-US" sz="1400" dirty="0"/>
              <a:t>SSH</a:t>
            </a:r>
          </a:p>
        </p:txBody>
      </p:sp>
      <p:cxnSp>
        <p:nvCxnSpPr>
          <p:cNvPr id="65" name="Straight Arrow Connector 64"/>
          <p:cNvCxnSpPr/>
          <p:nvPr/>
        </p:nvCxnSpPr>
        <p:spPr>
          <a:xfrm>
            <a:off x="4080010" y="27104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45334" y="2731623"/>
            <a:ext cx="800481" cy="306664"/>
          </a:xfrm>
          <a:prstGeom prst="rect">
            <a:avLst/>
          </a:prstGeom>
          <a:noFill/>
        </p:spPr>
        <p:txBody>
          <a:bodyPr wrap="square" rtlCol="0">
            <a:spAutoFit/>
          </a:bodyPr>
          <a:lstStyle/>
          <a:p>
            <a:r>
              <a:rPr lang="en-US" sz="1400" dirty="0"/>
              <a:t>Telnet</a:t>
            </a:r>
          </a:p>
        </p:txBody>
      </p:sp>
      <p:sp>
        <p:nvSpPr>
          <p:cNvPr id="73" name="TextBox 72"/>
          <p:cNvSpPr txBox="1"/>
          <p:nvPr/>
        </p:nvSpPr>
        <p:spPr>
          <a:xfrm>
            <a:off x="7091477" y="2735327"/>
            <a:ext cx="1562543" cy="307777"/>
          </a:xfrm>
          <a:prstGeom prst="rect">
            <a:avLst/>
          </a:prstGeom>
          <a:noFill/>
        </p:spPr>
        <p:txBody>
          <a:bodyPr wrap="square" rtlCol="0">
            <a:spAutoFit/>
          </a:bodyPr>
          <a:lstStyle/>
          <a:p>
            <a:r>
              <a:rPr lang="en-US" sz="1400" dirty="0">
                <a:solidFill>
                  <a:srgbClr val="000000"/>
                </a:solidFill>
              </a:rPr>
              <a:t>Southbound APIs</a:t>
            </a:r>
            <a:endParaRPr lang="en-US" sz="1400" dirty="0"/>
          </a:p>
        </p:txBody>
      </p:sp>
      <p:sp>
        <p:nvSpPr>
          <p:cNvPr id="74" name="TextBox 73"/>
          <p:cNvSpPr txBox="1"/>
          <p:nvPr/>
        </p:nvSpPr>
        <p:spPr>
          <a:xfrm>
            <a:off x="7022204" y="1563337"/>
            <a:ext cx="1672723" cy="307777"/>
          </a:xfrm>
          <a:prstGeom prst="rect">
            <a:avLst/>
          </a:prstGeom>
          <a:noFill/>
        </p:spPr>
        <p:txBody>
          <a:bodyPr wrap="square" rtlCol="0">
            <a:spAutoFit/>
          </a:bodyPr>
          <a:lstStyle/>
          <a:p>
            <a:r>
              <a:rPr lang="en-US" sz="1400" dirty="0">
                <a:solidFill>
                  <a:srgbClr val="000000"/>
                </a:solidFill>
              </a:rPr>
              <a:t>Northbound APIs</a:t>
            </a:r>
          </a:p>
        </p:txBody>
      </p:sp>
      <p:cxnSp>
        <p:nvCxnSpPr>
          <p:cNvPr id="76" name="Straight Arrow Connector 75"/>
          <p:cNvCxnSpPr/>
          <p:nvPr/>
        </p:nvCxnSpPr>
        <p:spPr>
          <a:xfrm>
            <a:off x="3590635" y="1532489"/>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55959" y="1553631"/>
            <a:ext cx="1284791" cy="307777"/>
          </a:xfrm>
          <a:prstGeom prst="rect">
            <a:avLst/>
          </a:prstGeom>
          <a:noFill/>
        </p:spPr>
        <p:txBody>
          <a:bodyPr wrap="square" rtlCol="0">
            <a:spAutoFit/>
          </a:bodyPr>
          <a:lstStyle/>
          <a:p>
            <a:r>
              <a:rPr lang="en-US" sz="1400" dirty="0"/>
              <a:t>REST APIs</a:t>
            </a:r>
          </a:p>
        </p:txBody>
      </p:sp>
      <p:sp>
        <p:nvSpPr>
          <p:cNvPr id="62" name="Rounded Rectangle 61"/>
          <p:cNvSpPr/>
          <p:nvPr/>
        </p:nvSpPr>
        <p:spPr>
          <a:xfrm>
            <a:off x="1668316" y="685908"/>
            <a:ext cx="1620982"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Orchestration</a:t>
            </a:r>
          </a:p>
        </p:txBody>
      </p:sp>
      <p:sp>
        <p:nvSpPr>
          <p:cNvPr id="80" name="Rounded Rectangle 79"/>
          <p:cNvSpPr/>
          <p:nvPr/>
        </p:nvSpPr>
        <p:spPr>
          <a:xfrm>
            <a:off x="632745" y="685908"/>
            <a:ext cx="959897"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WebUI</a:t>
            </a:r>
            <a:endParaRPr lang="en-US" dirty="0"/>
          </a:p>
        </p:txBody>
      </p:sp>
      <p:sp>
        <p:nvSpPr>
          <p:cNvPr id="81" name="Rounded Rectangle 80"/>
          <p:cNvSpPr/>
          <p:nvPr/>
        </p:nvSpPr>
        <p:spPr>
          <a:xfrm>
            <a:off x="3359487" y="685908"/>
            <a:ext cx="172535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apps</a:t>
            </a:r>
          </a:p>
        </p:txBody>
      </p:sp>
      <p:sp>
        <p:nvSpPr>
          <p:cNvPr id="82" name="Rounded Rectangle 81"/>
          <p:cNvSpPr/>
          <p:nvPr/>
        </p:nvSpPr>
        <p:spPr>
          <a:xfrm>
            <a:off x="5155668" y="685908"/>
            <a:ext cx="1620982"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Collaboration</a:t>
            </a:r>
          </a:p>
        </p:txBody>
      </p:sp>
      <p:sp>
        <p:nvSpPr>
          <p:cNvPr id="83" name="Rounded Rectangle 82"/>
          <p:cNvSpPr/>
          <p:nvPr/>
        </p:nvSpPr>
        <p:spPr>
          <a:xfrm>
            <a:off x="645532" y="1075616"/>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Monitoring</a:t>
            </a:r>
          </a:p>
        </p:txBody>
      </p:sp>
      <p:sp>
        <p:nvSpPr>
          <p:cNvPr id="84" name="Rounded Rectangle 83"/>
          <p:cNvSpPr/>
          <p:nvPr/>
        </p:nvSpPr>
        <p:spPr>
          <a:xfrm>
            <a:off x="2019388" y="1075616"/>
            <a:ext cx="867871"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85" name="Rounded Rectangle 84"/>
          <p:cNvSpPr/>
          <p:nvPr/>
        </p:nvSpPr>
        <p:spPr>
          <a:xfrm>
            <a:off x="2959962" y="1062202"/>
            <a:ext cx="188078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Troubleshooting</a:t>
            </a:r>
          </a:p>
        </p:txBody>
      </p:sp>
      <p:sp>
        <p:nvSpPr>
          <p:cNvPr id="86" name="Rounded Rectangle 85"/>
          <p:cNvSpPr/>
          <p:nvPr/>
        </p:nvSpPr>
        <p:spPr>
          <a:xfrm>
            <a:off x="4913453" y="1055380"/>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 .</a:t>
            </a:r>
          </a:p>
        </p:txBody>
      </p:sp>
      <p:sp>
        <p:nvSpPr>
          <p:cNvPr id="89" name="TextBox 88"/>
          <p:cNvSpPr txBox="1"/>
          <p:nvPr/>
        </p:nvSpPr>
        <p:spPr>
          <a:xfrm>
            <a:off x="6487690" y="4270300"/>
            <a:ext cx="2501967" cy="307777"/>
          </a:xfrm>
          <a:prstGeom prst="rect">
            <a:avLst/>
          </a:prstGeom>
          <a:noFill/>
          <a:ln w="28575">
            <a:noFill/>
          </a:ln>
        </p:spPr>
        <p:txBody>
          <a:bodyPr wrap="none" rtlCol="0">
            <a:spAutoFit/>
          </a:bodyPr>
          <a:lstStyle/>
          <a:p>
            <a:pPr algn="ctr"/>
            <a:r>
              <a:rPr lang="en-US" sz="1400" dirty="0">
                <a:solidFill>
                  <a:srgbClr val="000000"/>
                </a:solidFill>
              </a:rPr>
              <a:t>Computers, Servers, IoT, etc.</a:t>
            </a:r>
          </a:p>
        </p:txBody>
      </p:sp>
      <p:sp>
        <p:nvSpPr>
          <p:cNvPr id="90" name="TextBox 89"/>
          <p:cNvSpPr txBox="1"/>
          <p:nvPr/>
        </p:nvSpPr>
        <p:spPr>
          <a:xfrm>
            <a:off x="513877" y="2082003"/>
            <a:ext cx="953541" cy="523220"/>
          </a:xfrm>
          <a:prstGeom prst="rect">
            <a:avLst/>
          </a:prstGeom>
          <a:noFill/>
        </p:spPr>
        <p:txBody>
          <a:bodyPr wrap="square" rtlCol="0">
            <a:spAutoFit/>
          </a:bodyPr>
          <a:lstStyle/>
          <a:p>
            <a:pPr algn="r"/>
            <a:r>
              <a:rPr lang="en-US" sz="1400" dirty="0"/>
              <a:t>Cisco</a:t>
            </a:r>
          </a:p>
          <a:p>
            <a:pPr algn="r"/>
            <a:r>
              <a:rPr lang="en-US" sz="1400" dirty="0"/>
              <a:t>APIC-EM</a:t>
            </a:r>
          </a:p>
        </p:txBody>
      </p:sp>
      <p:grpSp>
        <p:nvGrpSpPr>
          <p:cNvPr id="3" name="Group 2"/>
          <p:cNvGrpSpPr/>
          <p:nvPr/>
        </p:nvGrpSpPr>
        <p:grpSpPr>
          <a:xfrm flipH="1">
            <a:off x="968076" y="3190119"/>
            <a:ext cx="2617660" cy="484917"/>
            <a:chOff x="3583147" y="3368788"/>
            <a:chExt cx="2617660" cy="484917"/>
          </a:xfrm>
        </p:grpSpPr>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71" name="Group 70"/>
          <p:cNvGrpSpPr/>
          <p:nvPr/>
        </p:nvGrpSpPr>
        <p:grpSpPr>
          <a:xfrm>
            <a:off x="3741426" y="3169305"/>
            <a:ext cx="2617660" cy="484917"/>
            <a:chOff x="3583147" y="3368788"/>
            <a:chExt cx="2617660" cy="484917"/>
          </a:xfrm>
        </p:grpSpPr>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91" name="Group 90"/>
          <p:cNvGrpSpPr/>
          <p:nvPr/>
        </p:nvGrpSpPr>
        <p:grpSpPr>
          <a:xfrm>
            <a:off x="968076" y="3659144"/>
            <a:ext cx="2617660" cy="484917"/>
            <a:chOff x="3583147" y="3368788"/>
            <a:chExt cx="2617660" cy="484917"/>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93" name="Picture 9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94" name="Picture 9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96" name="Group 95"/>
          <p:cNvGrpSpPr/>
          <p:nvPr/>
        </p:nvGrpSpPr>
        <p:grpSpPr>
          <a:xfrm flipH="1">
            <a:off x="3720982" y="3704576"/>
            <a:ext cx="2617660" cy="484917"/>
            <a:chOff x="3583147" y="3368788"/>
            <a:chExt cx="2617660" cy="484917"/>
          </a:xfrm>
        </p:grpSpPr>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98" name="Picture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100" name="Picture 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spTree>
    <p:extLst>
      <p:ext uri="{BB962C8B-B14F-4D97-AF65-F5344CB8AC3E}">
        <p14:creationId xmlns:p14="http://schemas.microsoft.com/office/powerpoint/2010/main" val="287562171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The APIC-EM</a:t>
            </a:r>
          </a:p>
        </p:txBody>
      </p:sp>
    </p:spTree>
    <p:extLst>
      <p:ext uri="{BB962C8B-B14F-4D97-AF65-F5344CB8AC3E}">
        <p14:creationId xmlns:p14="http://schemas.microsoft.com/office/powerpoint/2010/main" val="38655883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378" y="232341"/>
            <a:ext cx="4330542" cy="731837"/>
          </a:xfrm>
        </p:spPr>
        <p:txBody>
          <a:bodyPr/>
          <a:lstStyle/>
          <a:p>
            <a:r>
              <a:rPr lang="en-US" dirty="0"/>
              <a:t>What is the APIC-EM?</a:t>
            </a:r>
          </a:p>
        </p:txBody>
      </p:sp>
      <p:sp>
        <p:nvSpPr>
          <p:cNvPr id="3" name="Rectangle 2"/>
          <p:cNvSpPr/>
          <p:nvPr/>
        </p:nvSpPr>
        <p:spPr>
          <a:xfrm>
            <a:off x="580922" y="1254678"/>
            <a:ext cx="8278156" cy="3170099"/>
          </a:xfrm>
          <a:prstGeom prst="rect">
            <a:avLst/>
          </a:prstGeom>
        </p:spPr>
        <p:txBody>
          <a:bodyPr wrap="square">
            <a:spAutoFit/>
          </a:bodyPr>
          <a:lstStyle/>
          <a:p>
            <a:r>
              <a:rPr lang="en-US" sz="2000" dirty="0"/>
              <a:t>The Cisco Application Policy Infrastructure Controller Enterprise Module (APIC-EM):</a:t>
            </a:r>
          </a:p>
          <a:p>
            <a:pPr marL="285750" indent="-285750">
              <a:buFont typeface="Arial" panose="020B0604020202020204" pitchFamily="34" charset="0"/>
              <a:buChar char="•"/>
            </a:pPr>
            <a:r>
              <a:rPr lang="en-US" sz="2000" dirty="0"/>
              <a:t>A Software-Defined Networking (SDN) controller for enterprise networks </a:t>
            </a:r>
          </a:p>
          <a:p>
            <a:pPr marL="285750" indent="-285750">
              <a:buFont typeface="Arial" panose="020B0604020202020204" pitchFamily="34" charset="0"/>
              <a:buChar char="•"/>
            </a:pPr>
            <a:r>
              <a:rPr lang="en-US" sz="2000" dirty="0"/>
              <a:t>A virtual, software-only, or physical appliance</a:t>
            </a:r>
          </a:p>
          <a:p>
            <a:pPr marL="285750" indent="-285750">
              <a:buFont typeface="Arial" panose="020B0604020202020204" pitchFamily="34" charset="0"/>
              <a:buChar char="•"/>
            </a:pPr>
            <a:r>
              <a:rPr lang="en-US" sz="2000" dirty="0"/>
              <a:t>Creates an intelligent, open, programmable network with open APIs</a:t>
            </a:r>
          </a:p>
          <a:p>
            <a:pPr marL="285750" indent="-285750">
              <a:buFont typeface="Arial" panose="020B0604020202020204" pitchFamily="34" charset="0"/>
              <a:buChar char="•"/>
            </a:pPr>
            <a:r>
              <a:rPr lang="en-US" sz="2000" dirty="0"/>
              <a:t>Can transform business-intent policies into dynamic network configuration</a:t>
            </a:r>
          </a:p>
          <a:p>
            <a:pPr marL="285750" indent="-285750">
              <a:buFont typeface="Arial" panose="020B0604020202020204" pitchFamily="34" charset="0"/>
              <a:buChar char="•"/>
            </a:pPr>
            <a:r>
              <a:rPr lang="en-US" sz="2000" dirty="0"/>
              <a:t>Provides a single point for network-wide automation and control</a:t>
            </a:r>
          </a:p>
          <a:p>
            <a:endParaRPr lang="en-US" sz="2000" dirty="0"/>
          </a:p>
        </p:txBody>
      </p:sp>
      <p:pic>
        <p:nvPicPr>
          <p:cNvPr id="4" name="Picture 3"/>
          <p:cNvPicPr>
            <a:picLocks noChangeAspect="1"/>
          </p:cNvPicPr>
          <p:nvPr/>
        </p:nvPicPr>
        <p:blipFill>
          <a:blip r:embed="rId3"/>
          <a:stretch>
            <a:fillRect/>
          </a:stretch>
        </p:blipFill>
        <p:spPr>
          <a:xfrm>
            <a:off x="5954233" y="163289"/>
            <a:ext cx="2626241" cy="869942"/>
          </a:xfrm>
          <a:prstGeom prst="rect">
            <a:avLst/>
          </a:prstGeom>
        </p:spPr>
      </p:pic>
    </p:spTree>
    <p:extLst>
      <p:ext uri="{BB962C8B-B14F-4D97-AF65-F5344CB8AC3E}">
        <p14:creationId xmlns:p14="http://schemas.microsoft.com/office/powerpoint/2010/main" val="49512758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9496" y="3214825"/>
            <a:ext cx="7180440" cy="869017"/>
          </a:xfrm>
        </p:spPr>
        <p:txBody>
          <a:bodyPr/>
          <a:lstStyle/>
          <a:p>
            <a:r>
              <a:rPr lang="en-US" sz="2400" dirty="0"/>
              <a:t>Chotipat </a:t>
            </a:r>
            <a:r>
              <a:rPr lang="en-US" sz="2400" dirty="0" err="1"/>
              <a:t>Pornavalai</a:t>
            </a:r>
            <a:r>
              <a:rPr lang="en-US" sz="2400" dirty="0"/>
              <a:t>, </a:t>
            </a:r>
            <a:r>
              <a:rPr lang="en-US" sz="2000" dirty="0"/>
              <a:t>chotipat@it.kmitl.ac.th	</a:t>
            </a:r>
          </a:p>
        </p:txBody>
      </p:sp>
      <p:sp>
        <p:nvSpPr>
          <p:cNvPr id="3" name="Text Placeholder 2"/>
          <p:cNvSpPr>
            <a:spLocks noGrp="1"/>
          </p:cNvSpPr>
          <p:nvPr>
            <p:ph type="body" sz="quarter" idx="11"/>
          </p:nvPr>
        </p:nvSpPr>
        <p:spPr>
          <a:xfrm>
            <a:off x="469496" y="4019233"/>
            <a:ext cx="6494640" cy="584559"/>
          </a:xfrm>
        </p:spPr>
        <p:txBody>
          <a:bodyPr/>
          <a:lstStyle/>
          <a:p>
            <a:r>
              <a:rPr lang="en-US" sz="2000" dirty="0"/>
              <a:t>Faculty of Information Technology, KMITL</a:t>
            </a:r>
          </a:p>
        </p:txBody>
      </p:sp>
      <p:sp>
        <p:nvSpPr>
          <p:cNvPr id="4" name="Text Placeholder 3"/>
          <p:cNvSpPr>
            <a:spLocks noGrp="1"/>
          </p:cNvSpPr>
          <p:nvPr>
            <p:ph type="body" sz="quarter" idx="12"/>
          </p:nvPr>
        </p:nvSpPr>
        <p:spPr>
          <a:xfrm>
            <a:off x="469498" y="4353718"/>
            <a:ext cx="8292349" cy="348711"/>
          </a:xfrm>
        </p:spPr>
        <p:txBody>
          <a:bodyPr/>
          <a:lstStyle/>
          <a:p>
            <a:r>
              <a:rPr lang="en-US" sz="2000" dirty="0"/>
              <a:t>25 May 2018</a:t>
            </a:r>
          </a:p>
        </p:txBody>
      </p:sp>
      <p:sp>
        <p:nvSpPr>
          <p:cNvPr id="5" name="Text Placeholder 4"/>
          <p:cNvSpPr>
            <a:spLocks noGrp="1"/>
          </p:cNvSpPr>
          <p:nvPr>
            <p:ph type="body" sz="quarter" idx="13"/>
          </p:nvPr>
        </p:nvSpPr>
        <p:spPr>
          <a:xfrm>
            <a:off x="446966" y="2482969"/>
            <a:ext cx="6977168" cy="584948"/>
          </a:xfrm>
        </p:spPr>
        <p:txBody>
          <a:bodyPr/>
          <a:lstStyle/>
          <a:p>
            <a:r>
              <a:rPr lang="en-US" sz="2800" dirty="0"/>
              <a:t>Chapter 2: Programming the APIC-EM</a:t>
            </a:r>
          </a:p>
        </p:txBody>
      </p:sp>
      <p:sp>
        <p:nvSpPr>
          <p:cNvPr id="6" name="Title 5"/>
          <p:cNvSpPr>
            <a:spLocks noGrp="1"/>
          </p:cNvSpPr>
          <p:nvPr>
            <p:ph type="ctrTitle"/>
          </p:nvPr>
        </p:nvSpPr>
        <p:spPr>
          <a:xfrm>
            <a:off x="458481" y="1343456"/>
            <a:ext cx="8292350" cy="1179310"/>
          </a:xfrm>
        </p:spPr>
        <p:txBody>
          <a:bodyPr/>
          <a:lstStyle/>
          <a:p>
            <a:r>
              <a:rPr lang="en-US" sz="4400" dirty="0"/>
              <a:t>Network Programmability</a:t>
            </a:r>
            <a:br>
              <a:rPr lang="en-US" sz="4400" dirty="0"/>
            </a:br>
            <a:r>
              <a:rPr lang="en-US" sz="4400" dirty="0"/>
              <a:t>with Cisco APIC-EM</a:t>
            </a:r>
          </a:p>
        </p:txBody>
      </p:sp>
    </p:spTree>
    <p:extLst>
      <p:ext uri="{BB962C8B-B14F-4D97-AF65-F5344CB8AC3E}">
        <p14:creationId xmlns:p14="http://schemas.microsoft.com/office/powerpoint/2010/main" val="325790664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8273" y="651341"/>
            <a:ext cx="8279026" cy="3970318"/>
          </a:xfrm>
          <a:prstGeom prst="rect">
            <a:avLst/>
          </a:prstGeom>
        </p:spPr>
        <p:txBody>
          <a:bodyPr wrap="square">
            <a:spAutoFit/>
          </a:bodyPr>
          <a:lstStyle/>
          <a:p>
            <a:r>
              <a:rPr lang="en-US"/>
              <a:t>Virtualized APIC-EM Controllers are </a:t>
            </a:r>
            <a:r>
              <a:rPr lang="en-US" dirty="0"/>
              <a:t>available </a:t>
            </a:r>
            <a:r>
              <a:rPr lang="en-US"/>
              <a:t>in several DevNet Sandboxes:</a:t>
            </a:r>
            <a:endParaRPr lang="en-US" dirty="0"/>
          </a:p>
          <a:p>
            <a:endParaRPr lang="en-US"/>
          </a:p>
          <a:p>
            <a:r>
              <a:rPr lang="en-US"/>
              <a:t>Always </a:t>
            </a:r>
            <a:r>
              <a:rPr lang="en-US" dirty="0"/>
              <a:t>On, NetAcad instances</a:t>
            </a:r>
          </a:p>
          <a:p>
            <a:pPr marL="342900" indent="-342900">
              <a:buFont typeface="Arial" panose="020B0604020202020204" pitchFamily="34" charset="0"/>
              <a:buChar char="•"/>
            </a:pPr>
            <a:r>
              <a:rPr lang="en-US" dirty="0"/>
              <a:t>For NetAcad users only</a:t>
            </a:r>
          </a:p>
          <a:p>
            <a:pPr marL="342900" indent="-342900">
              <a:buFont typeface="Arial" panose="020B0604020202020204" pitchFamily="34" charset="0"/>
              <a:buChar char="•"/>
            </a:pPr>
            <a:r>
              <a:rPr lang="en-US" b="1" dirty="0">
                <a:hlinkClick r:id="rId3"/>
              </a:rPr>
              <a:t>https://DevNetSBX-NetAcad-APICEM-1.cisco.com</a:t>
            </a:r>
            <a:endParaRPr lang="en-US" b="1" dirty="0"/>
          </a:p>
          <a:p>
            <a:pPr marL="342900" indent="-342900">
              <a:buFont typeface="Arial" panose="020B0604020202020204" pitchFamily="34" charset="0"/>
              <a:buChar char="•"/>
            </a:pPr>
            <a:r>
              <a:rPr lang="en-US" b="1" dirty="0">
                <a:hlinkClick r:id="rId3"/>
              </a:rPr>
              <a:t>https://DevNetSBX-NetAcad-APICEM-2.cisco.com </a:t>
            </a:r>
            <a:endParaRPr lang="en-US" b="1" dirty="0"/>
          </a:p>
          <a:p>
            <a:pPr marL="342900" indent="-342900">
              <a:buFont typeface="Arial" panose="020B0604020202020204" pitchFamily="34" charset="0"/>
              <a:buChar char="•"/>
            </a:pPr>
            <a:r>
              <a:rPr lang="en-US" b="1" dirty="0">
                <a:hlinkClick r:id="rId3"/>
              </a:rPr>
              <a:t>https://DevNetSBX-NetAcad-APICEM-3.cisco.com </a:t>
            </a:r>
            <a:endParaRPr lang="en-US" b="1" dirty="0"/>
          </a:p>
          <a:p>
            <a:pPr marL="342900" indent="-342900">
              <a:buFont typeface="Arial" panose="020B0604020202020204" pitchFamily="34" charset="0"/>
              <a:buChar char="•"/>
            </a:pPr>
            <a:r>
              <a:rPr lang="en-US" b="1" dirty="0"/>
              <a:t>User/PW: </a:t>
            </a:r>
            <a:r>
              <a:rPr lang="en-US" dirty="0"/>
              <a:t>Ask your instructor</a:t>
            </a:r>
          </a:p>
          <a:p>
            <a:endParaRPr lang="en-US" dirty="0"/>
          </a:p>
          <a:p>
            <a:r>
              <a:rPr lang="en-US" dirty="0"/>
              <a:t>Always on</a:t>
            </a:r>
            <a:r>
              <a:rPr lang="en-US"/>
              <a:t>, public </a:t>
            </a:r>
            <a:r>
              <a:rPr lang="en-US" dirty="0"/>
              <a:t>instance</a:t>
            </a:r>
          </a:p>
          <a:p>
            <a:pPr marL="342900" indent="-342900">
              <a:buFont typeface="Arial" panose="020B0604020202020204" pitchFamily="34" charset="0"/>
              <a:buChar char="•"/>
            </a:pPr>
            <a:r>
              <a:rPr lang="en-US" dirty="0"/>
              <a:t>For </a:t>
            </a:r>
            <a:r>
              <a:rPr lang="en-US"/>
              <a:t>to all </a:t>
            </a:r>
            <a:r>
              <a:rPr lang="en-US" dirty="0"/>
              <a:t>DevNet users</a:t>
            </a:r>
          </a:p>
          <a:p>
            <a:pPr marL="342900" indent="-342900">
              <a:buFont typeface="Arial" panose="020B0604020202020204" pitchFamily="34" charset="0"/>
              <a:buChar char="•"/>
            </a:pPr>
            <a:r>
              <a:rPr lang="en-US" b="1" dirty="0">
                <a:hlinkClick r:id="rId4"/>
              </a:rPr>
              <a:t>https://SandBoxAPICEM.cisco.com</a:t>
            </a:r>
            <a:endParaRPr lang="en-US" b="1" dirty="0"/>
          </a:p>
          <a:p>
            <a:pPr marL="342900" indent="-342900">
              <a:buFont typeface="Arial" panose="020B0604020202020204" pitchFamily="34" charset="0"/>
              <a:buChar char="•"/>
            </a:pPr>
            <a:r>
              <a:rPr lang="en-US" b="1" dirty="0"/>
              <a:t>User</a:t>
            </a:r>
            <a:r>
              <a:rPr lang="en-US" dirty="0"/>
              <a:t>: </a:t>
            </a:r>
            <a:r>
              <a:rPr lang="en-US" i="1" dirty="0" err="1"/>
              <a:t>devnetuser</a:t>
            </a:r>
            <a:r>
              <a:rPr lang="en-US" dirty="0"/>
              <a:t>  </a:t>
            </a:r>
            <a:r>
              <a:rPr lang="en-US" b="1" dirty="0"/>
              <a:t>PW</a:t>
            </a:r>
            <a:r>
              <a:rPr lang="en-US" dirty="0"/>
              <a:t>: </a:t>
            </a:r>
            <a:r>
              <a:rPr lang="en-US" i="1" dirty="0"/>
              <a:t>Cisco123!</a:t>
            </a:r>
          </a:p>
          <a:p>
            <a:endParaRPr lang="en-US" dirty="0"/>
          </a:p>
        </p:txBody>
      </p:sp>
      <p:sp>
        <p:nvSpPr>
          <p:cNvPr id="57346" name="Title 1"/>
          <p:cNvSpPr>
            <a:spLocks noGrp="1"/>
          </p:cNvSpPr>
          <p:nvPr>
            <p:ph type="title"/>
          </p:nvPr>
        </p:nvSpPr>
        <p:spPr>
          <a:xfrm>
            <a:off x="205303" y="229066"/>
            <a:ext cx="4655371" cy="422275"/>
          </a:xfrm>
        </p:spPr>
        <p:txBody>
          <a:bodyPr>
            <a:normAutofit fontScale="90000"/>
          </a:bodyPr>
          <a:lstStyle/>
          <a:p>
            <a:r>
              <a:rPr altLang="en-US" dirty="0"/>
              <a:t>APIC-EM </a:t>
            </a:r>
            <a:r>
              <a:rPr lang="en-US" altLang="en-US" dirty="0"/>
              <a:t>–</a:t>
            </a:r>
            <a:r>
              <a:rPr altLang="en-US" dirty="0"/>
              <a:t> Log in</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912" y="2919252"/>
            <a:ext cx="3411357" cy="1977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5963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0802" y="573369"/>
            <a:ext cx="8279026" cy="4401205"/>
          </a:xfrm>
          <a:prstGeom prst="rect">
            <a:avLst/>
          </a:prstGeom>
        </p:spPr>
        <p:txBody>
          <a:bodyPr wrap="square">
            <a:spAutoFit/>
          </a:bodyPr>
          <a:lstStyle/>
          <a:p>
            <a:r>
              <a:rPr lang="en-US" sz="2000" dirty="0"/>
              <a:t>A virtualized APIC-EM Controller is available in a DevNet Sandbox:</a:t>
            </a:r>
          </a:p>
          <a:p>
            <a:endParaRPr lang="en-US" sz="2000" dirty="0"/>
          </a:p>
          <a:p>
            <a:r>
              <a:rPr lang="en-US" sz="2000"/>
              <a:t>Always on</a:t>
            </a:r>
            <a:r>
              <a:rPr lang="en-US" sz="2000" dirty="0"/>
              <a:t>, </a:t>
            </a:r>
            <a:r>
              <a:rPr lang="en-US" sz="2000"/>
              <a:t>NetAcad only instances</a:t>
            </a:r>
            <a:endParaRPr lang="en-US" sz="2000" dirty="0"/>
          </a:p>
          <a:p>
            <a:pPr marL="342900" indent="-342900">
              <a:buFont typeface="Arial" panose="020B0604020202020204" pitchFamily="34" charset="0"/>
              <a:buChar char="•"/>
            </a:pPr>
            <a:r>
              <a:rPr lang="en-US" sz="2000" dirty="0"/>
              <a:t>For NetAcad </a:t>
            </a:r>
            <a:r>
              <a:rPr lang="en-US" sz="2000"/>
              <a:t>users in specific regions.</a:t>
            </a:r>
            <a:endParaRPr lang="en-US" sz="2000" dirty="0"/>
          </a:p>
          <a:p>
            <a:pPr marL="342900" indent="-342900">
              <a:buFont typeface="Arial" panose="020B0604020202020204" pitchFamily="34" charset="0"/>
              <a:buChar char="•"/>
            </a:pPr>
            <a:r>
              <a:rPr lang="en-US" sz="2000" b="1" dirty="0">
                <a:hlinkClick r:id="rId3"/>
              </a:rPr>
              <a:t>https://DevNetSBX-NetAcad-APICEM-1.cisco.com</a:t>
            </a:r>
            <a:endParaRPr lang="en-US" sz="2000" b="1" dirty="0"/>
          </a:p>
          <a:p>
            <a:pPr marL="342900" indent="-342900">
              <a:buFont typeface="Arial" panose="020B0604020202020204" pitchFamily="34" charset="0"/>
              <a:buChar char="•"/>
            </a:pPr>
            <a:r>
              <a:rPr lang="en-US" sz="2000" b="1" dirty="0">
                <a:hlinkClick r:id="rId3"/>
              </a:rPr>
              <a:t>https://DevNetSBX-NetAcad-APICEM-2.cisco.com </a:t>
            </a:r>
            <a:endParaRPr lang="en-US" sz="2000" b="1" dirty="0"/>
          </a:p>
          <a:p>
            <a:pPr marL="342900" indent="-342900">
              <a:buFont typeface="Arial" panose="020B0604020202020204" pitchFamily="34" charset="0"/>
              <a:buChar char="•"/>
            </a:pPr>
            <a:r>
              <a:rPr lang="en-US" sz="2000" b="1" dirty="0">
                <a:hlinkClick r:id="rId3"/>
              </a:rPr>
              <a:t>https://DevNetSBX-NetAcad-APICEM-3.cisco.com </a:t>
            </a:r>
            <a:endParaRPr lang="en-US" sz="2000" b="1" dirty="0"/>
          </a:p>
          <a:p>
            <a:pPr marL="342900" indent="-342900">
              <a:buFont typeface="Arial" panose="020B0604020202020204" pitchFamily="34" charset="0"/>
              <a:buChar char="•"/>
            </a:pPr>
            <a:r>
              <a:rPr lang="en-US" sz="2000" b="1" dirty="0"/>
              <a:t>User/PW: </a:t>
            </a:r>
            <a:r>
              <a:rPr lang="en-US" sz="2000" dirty="0"/>
              <a:t>Ask your instructor</a:t>
            </a:r>
          </a:p>
          <a:p>
            <a:endParaRPr lang="en-US" sz="2000" dirty="0"/>
          </a:p>
          <a:p>
            <a:r>
              <a:rPr lang="en-US" sz="2000" dirty="0"/>
              <a:t>Always on</a:t>
            </a:r>
            <a:r>
              <a:rPr lang="en-US" sz="2000"/>
              <a:t>, public </a:t>
            </a:r>
            <a:r>
              <a:rPr lang="en-US" sz="2000" dirty="0"/>
              <a:t>instance</a:t>
            </a:r>
          </a:p>
          <a:p>
            <a:pPr marL="342900" indent="-342900">
              <a:buFont typeface="Arial" panose="020B0604020202020204" pitchFamily="34" charset="0"/>
              <a:buChar char="•"/>
            </a:pPr>
            <a:r>
              <a:rPr lang="en-US" sz="2000"/>
              <a:t>For all </a:t>
            </a:r>
            <a:r>
              <a:rPr lang="en-US" sz="2000" dirty="0"/>
              <a:t>DevNet users</a:t>
            </a:r>
          </a:p>
          <a:p>
            <a:pPr marL="342900" indent="-342900">
              <a:buFont typeface="Arial" panose="020B0604020202020204" pitchFamily="34" charset="0"/>
              <a:buChar char="•"/>
            </a:pPr>
            <a:r>
              <a:rPr lang="en-US" sz="2000" b="1" dirty="0">
                <a:hlinkClick r:id="rId4"/>
              </a:rPr>
              <a:t>https://SandBoxAPICEM.cisco.com</a:t>
            </a:r>
            <a:endParaRPr lang="en-US" sz="2000" b="1" dirty="0"/>
          </a:p>
          <a:p>
            <a:pPr marL="342900" indent="-342900">
              <a:buFont typeface="Arial" panose="020B0604020202020204" pitchFamily="34" charset="0"/>
              <a:buChar char="•"/>
            </a:pPr>
            <a:r>
              <a:rPr lang="en-US" sz="2000" b="1" dirty="0"/>
              <a:t>User</a:t>
            </a:r>
            <a:r>
              <a:rPr lang="en-US" sz="2000" dirty="0"/>
              <a:t>: </a:t>
            </a:r>
            <a:r>
              <a:rPr lang="en-US" sz="2000" i="1" dirty="0" err="1"/>
              <a:t>devnetuser</a:t>
            </a:r>
            <a:r>
              <a:rPr lang="en-US" sz="2000" dirty="0"/>
              <a:t>  </a:t>
            </a:r>
            <a:r>
              <a:rPr lang="en-US" sz="2000" b="1" dirty="0"/>
              <a:t>PW</a:t>
            </a:r>
            <a:r>
              <a:rPr lang="en-US" sz="2000" dirty="0"/>
              <a:t>: </a:t>
            </a:r>
            <a:r>
              <a:rPr lang="en-US" sz="2000" i="1" dirty="0"/>
              <a:t>Cisco123!</a:t>
            </a:r>
          </a:p>
          <a:p>
            <a:endParaRPr lang="en-US" sz="2000" dirty="0"/>
          </a:p>
        </p:txBody>
      </p:sp>
      <p:sp>
        <p:nvSpPr>
          <p:cNvPr id="57346" name="Title 1"/>
          <p:cNvSpPr>
            <a:spLocks noGrp="1"/>
          </p:cNvSpPr>
          <p:nvPr>
            <p:ph type="title"/>
          </p:nvPr>
        </p:nvSpPr>
        <p:spPr>
          <a:xfrm>
            <a:off x="254919" y="151094"/>
            <a:ext cx="4655371" cy="422275"/>
          </a:xfrm>
        </p:spPr>
        <p:txBody>
          <a:bodyPr>
            <a:normAutofit fontScale="90000"/>
          </a:bodyPr>
          <a:lstStyle/>
          <a:p>
            <a:r>
              <a:rPr altLang="en-US" dirty="0"/>
              <a:t>APIC-EM </a:t>
            </a:r>
            <a:r>
              <a:rPr lang="en-US" altLang="en-US" dirty="0"/>
              <a:t>–</a:t>
            </a:r>
            <a:r>
              <a:rPr altLang="en-US" dirty="0"/>
              <a:t> Log in</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274" y="3049877"/>
            <a:ext cx="2583272" cy="149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33860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50" y="118180"/>
            <a:ext cx="8345488" cy="731837"/>
          </a:xfrm>
        </p:spPr>
        <p:txBody>
          <a:bodyPr/>
          <a:lstStyle/>
          <a:p>
            <a:r>
              <a:rPr lang="en-US" dirty="0"/>
              <a:t>APIC-EM Home Page</a:t>
            </a:r>
          </a:p>
        </p:txBody>
      </p:sp>
      <p:grpSp>
        <p:nvGrpSpPr>
          <p:cNvPr id="21" name="Group 20"/>
          <p:cNvGrpSpPr/>
          <p:nvPr/>
        </p:nvGrpSpPr>
        <p:grpSpPr>
          <a:xfrm>
            <a:off x="40460" y="759113"/>
            <a:ext cx="1997047" cy="523220"/>
            <a:chOff x="0" y="2691029"/>
            <a:chExt cx="1997047" cy="523220"/>
          </a:xfrm>
        </p:grpSpPr>
        <p:sp>
          <p:nvSpPr>
            <p:cNvPr id="22" name="TextBox 21"/>
            <p:cNvSpPr txBox="1"/>
            <p:nvPr/>
          </p:nvSpPr>
          <p:spPr>
            <a:xfrm>
              <a:off x="0" y="2691029"/>
              <a:ext cx="1598854" cy="523220"/>
            </a:xfrm>
            <a:prstGeom prst="rect">
              <a:avLst/>
            </a:prstGeom>
            <a:noFill/>
          </p:spPr>
          <p:txBody>
            <a:bodyPr wrap="square" rtlCol="0">
              <a:spAutoFit/>
            </a:bodyPr>
            <a:lstStyle/>
            <a:p>
              <a:pPr algn="r"/>
              <a:r>
                <a:rPr lang="en-US" sz="1400" dirty="0"/>
                <a:t>Expand Navigation Bar</a:t>
              </a:r>
            </a:p>
          </p:txBody>
        </p:sp>
        <p:cxnSp>
          <p:nvCxnSpPr>
            <p:cNvPr id="23" name="Straight Arrow Connector 22"/>
            <p:cNvCxnSpPr/>
            <p:nvPr/>
          </p:nvCxnSpPr>
          <p:spPr>
            <a:xfrm flipV="1">
              <a:off x="1598854" y="2981001"/>
              <a:ext cx="398193" cy="4245"/>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8350" y="56317"/>
            <a:ext cx="8595780" cy="4617592"/>
            <a:chOff x="178350" y="56317"/>
            <a:chExt cx="8595780" cy="4617592"/>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508" y="894963"/>
              <a:ext cx="6736622" cy="3778946"/>
            </a:xfrm>
            <a:prstGeom prst="rect">
              <a:avLst/>
            </a:prstGeom>
            <a:solidFill>
              <a:srgbClr val="0D2CAF"/>
            </a:solidFill>
            <a:ln>
              <a:solidFill>
                <a:schemeClr val="accent4">
                  <a:lumMod val="75000"/>
                </a:schemeClr>
              </a:solidFill>
            </a:ln>
          </p:spPr>
        </p:pic>
        <p:sp>
          <p:nvSpPr>
            <p:cNvPr id="3" name="Rectangle 2"/>
            <p:cNvSpPr/>
            <p:nvPr/>
          </p:nvSpPr>
          <p:spPr>
            <a:xfrm>
              <a:off x="1997048" y="2321757"/>
              <a:ext cx="1102202" cy="946768"/>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178350" y="2603041"/>
              <a:ext cx="1818698" cy="369332"/>
              <a:chOff x="178350" y="2772973"/>
              <a:chExt cx="1818698" cy="369332"/>
            </a:xfrm>
          </p:grpSpPr>
          <p:sp>
            <p:nvSpPr>
              <p:cNvPr id="4" name="TextBox 3"/>
              <p:cNvSpPr txBox="1"/>
              <p:nvPr/>
            </p:nvSpPr>
            <p:spPr>
              <a:xfrm>
                <a:off x="178350" y="2772973"/>
                <a:ext cx="1428596" cy="369332"/>
              </a:xfrm>
              <a:prstGeom prst="rect">
                <a:avLst/>
              </a:prstGeom>
              <a:noFill/>
            </p:spPr>
            <p:txBody>
              <a:bodyPr wrap="none" rtlCol="0">
                <a:spAutoFit/>
              </a:bodyPr>
              <a:lstStyle/>
              <a:p>
                <a:r>
                  <a:rPr lang="en-US" dirty="0"/>
                  <a:t>Applications</a:t>
                </a:r>
              </a:p>
            </p:txBody>
          </p:sp>
          <p:cxnSp>
            <p:nvCxnSpPr>
              <p:cNvPr id="6" name="Straight Arrow Connector 5"/>
              <p:cNvCxnSpPr>
                <a:stCxn id="4" idx="3"/>
                <a:endCxn id="3" idx="1"/>
              </p:cNvCxnSpPr>
              <p:nvPr/>
            </p:nvCxnSpPr>
            <p:spPr>
              <a:xfrm>
                <a:off x="1606946" y="2957639"/>
                <a:ext cx="390102" cy="7434"/>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6465558" y="56317"/>
              <a:ext cx="1358064" cy="523220"/>
            </a:xfrm>
            <a:prstGeom prst="rect">
              <a:avLst/>
            </a:prstGeom>
            <a:noFill/>
          </p:spPr>
          <p:txBody>
            <a:bodyPr wrap="none" rtlCol="0">
              <a:spAutoFit/>
            </a:bodyPr>
            <a:lstStyle/>
            <a:p>
              <a:pPr algn="ctr"/>
              <a:r>
                <a:rPr lang="en-US" sz="1400" dirty="0"/>
                <a:t>API </a:t>
              </a:r>
            </a:p>
            <a:p>
              <a:pPr algn="ctr"/>
              <a:r>
                <a:rPr lang="en-US" sz="1400" dirty="0"/>
                <a:t>documentation</a:t>
              </a:r>
            </a:p>
          </p:txBody>
        </p:sp>
        <p:grpSp>
          <p:nvGrpSpPr>
            <p:cNvPr id="9" name="Group 8"/>
            <p:cNvGrpSpPr/>
            <p:nvPr/>
          </p:nvGrpSpPr>
          <p:grpSpPr>
            <a:xfrm>
              <a:off x="6422103" y="549377"/>
              <a:ext cx="1444977" cy="390102"/>
              <a:chOff x="6422103" y="701768"/>
              <a:chExt cx="1444977" cy="390102"/>
            </a:xfrm>
          </p:grpSpPr>
          <p:cxnSp>
            <p:nvCxnSpPr>
              <p:cNvPr id="11" name="Straight Arrow Connector 10"/>
              <p:cNvCxnSpPr/>
              <p:nvPr/>
            </p:nvCxnSpPr>
            <p:spPr>
              <a:xfrm rot="5400000">
                <a:off x="6949540" y="896819"/>
                <a:ext cx="390102" cy="0"/>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422103" y="701768"/>
                <a:ext cx="144497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1997048" y="1374889"/>
              <a:ext cx="1102202" cy="946768"/>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524256" y="1669703"/>
              <a:ext cx="1472792" cy="369332"/>
              <a:chOff x="524256" y="2772973"/>
              <a:chExt cx="1472792" cy="369332"/>
            </a:xfrm>
          </p:grpSpPr>
          <p:sp>
            <p:nvSpPr>
              <p:cNvPr id="18" name="TextBox 17"/>
              <p:cNvSpPr txBox="1"/>
              <p:nvPr/>
            </p:nvSpPr>
            <p:spPr>
              <a:xfrm>
                <a:off x="524256" y="2772973"/>
                <a:ext cx="1074598" cy="369332"/>
              </a:xfrm>
              <a:prstGeom prst="rect">
                <a:avLst/>
              </a:prstGeom>
              <a:noFill/>
            </p:spPr>
            <p:txBody>
              <a:bodyPr wrap="square" rtlCol="0">
                <a:spAutoFit/>
              </a:bodyPr>
              <a:lstStyle/>
              <a:p>
                <a:r>
                  <a:rPr lang="en-US" dirty="0"/>
                  <a:t>Services</a:t>
                </a:r>
              </a:p>
            </p:txBody>
          </p:sp>
          <p:cxnSp>
            <p:nvCxnSpPr>
              <p:cNvPr id="19" name="Straight Arrow Connector 18"/>
              <p:cNvCxnSpPr>
                <a:stCxn id="18" idx="3"/>
                <a:endCxn id="15" idx="1"/>
              </p:cNvCxnSpPr>
              <p:nvPr/>
            </p:nvCxnSpPr>
            <p:spPr>
              <a:xfrm flipV="1">
                <a:off x="1598854" y="2951543"/>
                <a:ext cx="398194" cy="6096"/>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2037507" y="916373"/>
              <a:ext cx="242085" cy="245566"/>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6496" y="933130"/>
              <a:ext cx="356188" cy="215444"/>
            </a:xfrm>
            <a:prstGeom prst="rect">
              <a:avLst/>
            </a:prstGeom>
            <a:solidFill>
              <a:srgbClr val="464646"/>
            </a:solidFill>
          </p:spPr>
          <p:txBody>
            <a:bodyPr wrap="none" rtlCol="0">
              <a:spAutoFit/>
            </a:bodyPr>
            <a:lstStyle/>
            <a:p>
              <a:r>
                <a:rPr lang="en-US" sz="800" b="1">
                  <a:solidFill>
                    <a:schemeClr val="bg1"/>
                  </a:solidFill>
                </a:rPr>
                <a:t>API</a:t>
              </a:r>
            </a:p>
          </p:txBody>
        </p:sp>
        <p:sp>
          <p:nvSpPr>
            <p:cNvPr id="26" name="Rectangle 25"/>
            <p:cNvSpPr/>
            <p:nvPr/>
          </p:nvSpPr>
          <p:spPr>
            <a:xfrm>
              <a:off x="6902506" y="938675"/>
              <a:ext cx="484174" cy="176677"/>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2613413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203823" y="116031"/>
            <a:ext cx="8513763" cy="765175"/>
          </a:xfrm>
        </p:spPr>
        <p:txBody>
          <a:bodyPr/>
          <a:lstStyle/>
          <a:p>
            <a:r>
              <a:rPr lang="en-US" dirty="0">
                <a:solidFill>
                  <a:schemeClr val="tx1">
                    <a:lumMod val="95000"/>
                    <a:lumOff val="5000"/>
                  </a:schemeClr>
                </a:solidFill>
                <a:latin typeface="Arial" charset="0"/>
                <a:ea typeface="Apple LiGothic Medium" charset="0"/>
                <a:cs typeface="Apple LiGothic Medium" charset="0"/>
              </a:rPr>
              <a:t>APIC-EM Applications</a:t>
            </a:r>
            <a:endParaRPr dirty="0">
              <a:solidFill>
                <a:schemeClr val="tx1">
                  <a:lumMod val="95000"/>
                  <a:lumOff val="5000"/>
                </a:schemeClr>
              </a:solidFill>
              <a:latin typeface="Arial" charset="0"/>
              <a:ea typeface="Apple LiGothic Medium" charset="0"/>
              <a:cs typeface="Apple LiGothic Medium" charset="0"/>
            </a:endParaRPr>
          </a:p>
        </p:txBody>
      </p:sp>
      <p:sp>
        <p:nvSpPr>
          <p:cNvPr id="149506" name="Slide Number Placeholder 3"/>
          <p:cNvSpPr>
            <a:spLocks noGrp="1"/>
          </p:cNvSpPr>
          <p:nvPr>
            <p:ph type="sldNum" sz="quarter" idx="4"/>
          </p:nvPr>
        </p:nvSpPr>
        <p:spPr bwMode="auto">
          <a:xfrm>
            <a:off x="840898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1FDAD0AB-D226-0F46-B704-D71B5184F7F7}" type="slidenum">
              <a:rPr lang="en-US" sz="600">
                <a:solidFill>
                  <a:srgbClr val="000000"/>
                </a:solidFill>
                <a:ea typeface="Apple LiGothic Medium" charset="0"/>
                <a:cs typeface="Apple LiGothic Medium" charset="0"/>
              </a:rPr>
              <a:pPr/>
              <a:t>23</a:t>
            </a:fld>
            <a:endParaRPr lang="en-US" sz="600">
              <a:solidFill>
                <a:srgbClr val="000000"/>
              </a:solidFill>
              <a:ea typeface="Apple LiGothic Medium" charset="0"/>
              <a:cs typeface="Apple LiGothic Medium" charset="0"/>
            </a:endParaRPr>
          </a:p>
        </p:txBody>
      </p:sp>
      <p:sp>
        <p:nvSpPr>
          <p:cNvPr id="2" name="Rectangle 1"/>
          <p:cNvSpPr/>
          <p:nvPr/>
        </p:nvSpPr>
        <p:spPr>
          <a:xfrm>
            <a:off x="453932" y="799319"/>
            <a:ext cx="8376168" cy="3526002"/>
          </a:xfrm>
          <a:prstGeom prst="rect">
            <a:avLst/>
          </a:prstGeom>
        </p:spPr>
        <p:txBody>
          <a:bodyPr wrap="square">
            <a:noAutofit/>
          </a:bodyPr>
          <a:lstStyle/>
          <a:p>
            <a:pPr marL="285750" indent="-285750">
              <a:buFont typeface="Arial" panose="020B0604020202020204" pitchFamily="34" charset="0"/>
              <a:buChar char="•"/>
            </a:pPr>
            <a:r>
              <a:rPr lang="en-US" b="1">
                <a:solidFill>
                  <a:srgbClr val="333333"/>
                </a:solidFill>
                <a:latin typeface="CiscoSansBold" charset="0"/>
              </a:rPr>
              <a:t>Network Plug-and-Play </a:t>
            </a:r>
            <a:r>
              <a:rPr lang="en-US" b="1" dirty="0">
                <a:solidFill>
                  <a:srgbClr val="333333"/>
                </a:solidFill>
                <a:latin typeface="CiscoSansBold" charset="0"/>
              </a:rPr>
              <a:t>(PnP)</a:t>
            </a:r>
          </a:p>
          <a:p>
            <a:pPr lvl="1"/>
            <a:r>
              <a:rPr lang="en-US" dirty="0"/>
              <a:t>Provides a unified approach to provision enterprise networks comprised of Cisco routers, switches, and wireless access points with a near-zero-touch deployment experience.</a:t>
            </a:r>
            <a:endParaRPr lang="en-US" dirty="0">
              <a:solidFill>
                <a:srgbClr val="333333"/>
              </a:solidFill>
              <a:latin typeface="CiscoSansRegular" charset="0"/>
            </a:endParaRPr>
          </a:p>
          <a:p>
            <a:pPr marL="285750" indent="-285750">
              <a:buFont typeface="Arial" panose="020B0604020202020204" pitchFamily="34" charset="0"/>
              <a:buChar char="•"/>
            </a:pPr>
            <a:r>
              <a:rPr lang="en-US" b="1" dirty="0">
                <a:solidFill>
                  <a:srgbClr val="333333"/>
                </a:solidFill>
                <a:latin typeface="CiscoSansBold" charset="0"/>
              </a:rPr>
              <a:t>Easy </a:t>
            </a:r>
            <a:r>
              <a:rPr lang="en-US" b="1" dirty="0" err="1">
                <a:solidFill>
                  <a:srgbClr val="333333"/>
                </a:solidFill>
                <a:latin typeface="CiscoSansBold" charset="0"/>
              </a:rPr>
              <a:t>QoS</a:t>
            </a:r>
            <a:endParaRPr lang="en-US" b="1" dirty="0">
              <a:solidFill>
                <a:srgbClr val="333333"/>
              </a:solidFill>
              <a:latin typeface="CiscoSansBold" charset="0"/>
            </a:endParaRPr>
          </a:p>
          <a:p>
            <a:pPr lvl="1"/>
            <a:r>
              <a:rPr lang="en-US" dirty="0">
                <a:solidFill>
                  <a:srgbClr val="333333"/>
                </a:solidFill>
                <a:latin typeface="CiscoSansRegular" charset="0"/>
              </a:rPr>
              <a:t>Provides a simple way to classify and assign application priority.</a:t>
            </a:r>
          </a:p>
          <a:p>
            <a:pPr marL="285750" indent="-285750">
              <a:buFont typeface="Arial" panose="020B0604020202020204" pitchFamily="34" charset="0"/>
              <a:buChar char="•"/>
            </a:pPr>
            <a:r>
              <a:rPr lang="en-US" b="1" dirty="0">
                <a:solidFill>
                  <a:srgbClr val="333333"/>
                </a:solidFill>
                <a:latin typeface="CiscoSansBold" charset="0"/>
              </a:rPr>
              <a:t>Intelligent WAN (</a:t>
            </a:r>
            <a:r>
              <a:rPr lang="en-US" b="1">
                <a:solidFill>
                  <a:srgbClr val="333333"/>
                </a:solidFill>
                <a:latin typeface="CiscoSansBold" charset="0"/>
              </a:rPr>
              <a:t>IWAN)</a:t>
            </a:r>
            <a:endParaRPr lang="en-US" b="1" dirty="0">
              <a:solidFill>
                <a:srgbClr val="333333"/>
              </a:solidFill>
              <a:latin typeface="CiscoSansBold" charset="0"/>
            </a:endParaRPr>
          </a:p>
          <a:p>
            <a:pPr lvl="1"/>
            <a:r>
              <a:rPr lang="en-US" dirty="0"/>
              <a:t>Simplifies WAN deployments by providing an intuitive, policy-based interface that helps IT abstract network complexity and design for business intent. </a:t>
            </a:r>
          </a:p>
          <a:p>
            <a:pPr marL="342900" indent="-342900">
              <a:buFont typeface="Arial" panose="020B0604020202020204" pitchFamily="34" charset="0"/>
              <a:buChar char="•"/>
            </a:pPr>
            <a:r>
              <a:rPr lang="en-US" b="1" dirty="0">
                <a:solidFill>
                  <a:srgbClr val="333333"/>
                </a:solidFill>
                <a:latin typeface="CiscoSansBold" charset="0"/>
              </a:rPr>
              <a:t>Path Trace</a:t>
            </a:r>
          </a:p>
          <a:p>
            <a:pPr lvl="1"/>
            <a:r>
              <a:rPr lang="en-US" dirty="0">
                <a:solidFill>
                  <a:srgbClr val="333333"/>
                </a:solidFill>
                <a:latin typeface="CiscoSansRegular" charset="0"/>
              </a:rPr>
              <a:t>Greatly eases and accelerates the task of connection monitoring and </a:t>
            </a:r>
            <a:r>
              <a:rPr lang="en-US">
                <a:solidFill>
                  <a:srgbClr val="333333"/>
                </a:solidFill>
                <a:latin typeface="CiscoSansRegular" charset="0"/>
              </a:rPr>
              <a:t>troubleshooting.</a:t>
            </a:r>
            <a:endParaRPr lang="en-US" dirty="0">
              <a:solidFill>
                <a:srgbClr val="333333"/>
              </a:solidFill>
              <a:latin typeface="CiscoSansRegular" charset="0"/>
            </a:endParaRPr>
          </a:p>
          <a:p>
            <a:endParaRPr lang="en-US" dirty="0">
              <a:solidFill>
                <a:srgbClr val="333333"/>
              </a:solidFill>
              <a:latin typeface="CiscoSansRegular" charset="0"/>
            </a:endParaRPr>
          </a:p>
          <a:p>
            <a:r>
              <a:rPr lang="en-US" sz="1400">
                <a:solidFill>
                  <a:srgbClr val="333333"/>
                </a:solidFill>
                <a:latin typeface="CiscoSansRegular" charset="0"/>
              </a:rPr>
              <a:t>More </a:t>
            </a:r>
            <a:r>
              <a:rPr lang="en-US" sz="1400">
                <a:solidFill>
                  <a:srgbClr val="333333"/>
                </a:solidFill>
                <a:latin typeface="CiscoSansRegular" charset="0"/>
                <a:hlinkClick r:id="rId3"/>
              </a:rPr>
              <a:t>information</a:t>
            </a:r>
            <a:r>
              <a:rPr lang="en-US" sz="1400">
                <a:solidFill>
                  <a:srgbClr val="333333"/>
                </a:solidFill>
                <a:latin typeface="CiscoSansRegular" charset="0"/>
              </a:rPr>
              <a:t> on the Cisco APIC-EM.</a:t>
            </a:r>
          </a:p>
        </p:txBody>
      </p:sp>
    </p:spTree>
    <p:extLst>
      <p:ext uri="{BB962C8B-B14F-4D97-AF65-F5344CB8AC3E}">
        <p14:creationId xmlns:p14="http://schemas.microsoft.com/office/powerpoint/2010/main" val="22068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30" y="171380"/>
            <a:ext cx="8345488" cy="731837"/>
          </a:xfrm>
        </p:spPr>
        <p:txBody>
          <a:bodyPr/>
          <a:lstStyle/>
          <a:p>
            <a:r>
              <a:rPr lang="en-US" dirty="0"/>
              <a:t>APIC-EM Topology Page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749" y="1092423"/>
            <a:ext cx="6633445" cy="36924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613471" y="3505892"/>
            <a:ext cx="1682496" cy="307777"/>
          </a:xfrm>
          <a:prstGeom prst="rect">
            <a:avLst/>
          </a:prstGeom>
          <a:noFill/>
          <a:ln>
            <a:solidFill>
              <a:schemeClr val="accent1"/>
            </a:solidFill>
          </a:ln>
        </p:spPr>
        <p:txBody>
          <a:bodyPr wrap="square" rtlCol="0">
            <a:spAutoFit/>
          </a:bodyPr>
          <a:lstStyle/>
          <a:p>
            <a:pPr algn="ctr"/>
            <a:r>
              <a:rPr lang="en-US" sz="1400" dirty="0"/>
              <a:t>example topology</a:t>
            </a:r>
          </a:p>
        </p:txBody>
      </p:sp>
    </p:spTree>
    <p:extLst>
      <p:ext uri="{BB962C8B-B14F-4D97-AF65-F5344CB8AC3E}">
        <p14:creationId xmlns:p14="http://schemas.microsoft.com/office/powerpoint/2010/main" val="174382406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Programming the APIC-EM REST API</a:t>
            </a:r>
          </a:p>
        </p:txBody>
      </p:sp>
    </p:spTree>
    <p:extLst>
      <p:ext uri="{BB962C8B-B14F-4D97-AF65-F5344CB8AC3E}">
        <p14:creationId xmlns:p14="http://schemas.microsoft.com/office/powerpoint/2010/main" val="34404472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REST APIs</a:t>
            </a:r>
          </a:p>
        </p:txBody>
      </p:sp>
    </p:spTree>
    <p:extLst>
      <p:ext uri="{BB962C8B-B14F-4D97-AF65-F5344CB8AC3E}">
        <p14:creationId xmlns:p14="http://schemas.microsoft.com/office/powerpoint/2010/main" val="122127349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p:cNvSpPr>
            <a:spLocks noGrp="1"/>
          </p:cNvSpPr>
          <p:nvPr>
            <p:ph type="title"/>
          </p:nvPr>
        </p:nvSpPr>
        <p:spPr>
          <a:xfrm>
            <a:off x="132919" y="117982"/>
            <a:ext cx="8657558" cy="728662"/>
          </a:xfrm>
        </p:spPr>
        <p:txBody>
          <a:bodyPr/>
          <a:lstStyle/>
          <a:p>
            <a:r>
              <a:rPr altLang="en-US" dirty="0">
                <a:cs typeface="Apple LiGothic Medium" charset="0"/>
              </a:rPr>
              <a:t>What is so great about REST*?</a:t>
            </a:r>
          </a:p>
        </p:txBody>
      </p:sp>
      <p:sp>
        <p:nvSpPr>
          <p:cNvPr id="70659" name="Slide Number Placeholder 2"/>
          <p:cNvSpPr>
            <a:spLocks noGrp="1"/>
          </p:cNvSpPr>
          <p:nvPr>
            <p:ph type="sldNum" sz="quarter" idx="4294967295"/>
          </p:nvPr>
        </p:nvSpPr>
        <p:spPr bwMode="auto">
          <a:xfrm>
            <a:off x="8777288" y="4933950"/>
            <a:ext cx="366712" cy="188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2C436F1-5C88-42BD-86D1-D66535624A85}" type="slidenum">
              <a:rPr lang="en-US" altLang="en-US" sz="600">
                <a:solidFill>
                  <a:srgbClr val="595959"/>
                </a:solidFill>
              </a:rPr>
              <a:pPr/>
              <a:t>27</a:t>
            </a:fld>
            <a:endParaRPr lang="en-US" altLang="en-US" sz="600">
              <a:solidFill>
                <a:srgbClr val="595959"/>
              </a:solidFill>
            </a:endParaRPr>
          </a:p>
        </p:txBody>
      </p:sp>
      <p:sp>
        <p:nvSpPr>
          <p:cNvPr id="70660" name="TextBox 8"/>
          <p:cNvSpPr txBox="1">
            <a:spLocks noChangeArrowheads="1"/>
          </p:cNvSpPr>
          <p:nvPr/>
        </p:nvSpPr>
        <p:spPr bwMode="auto">
          <a:xfrm>
            <a:off x="261474" y="2560350"/>
            <a:ext cx="1292597" cy="120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marL="284163" indent="-284163">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buFont typeface="Arial" pitchFamily="34" charset="0"/>
              <a:buChar char="•"/>
            </a:pPr>
            <a:r>
              <a:rPr lang="en-US" altLang="en-US" sz="1800" dirty="0">
                <a:solidFill>
                  <a:schemeClr val="accent1"/>
                </a:solidFill>
              </a:rPr>
              <a:t>Hosts</a:t>
            </a:r>
          </a:p>
          <a:p>
            <a:pPr>
              <a:buFont typeface="Arial" pitchFamily="34" charset="0"/>
              <a:buChar char="•"/>
            </a:pPr>
            <a:r>
              <a:rPr lang="en-US" altLang="en-US" sz="1800" dirty="0">
                <a:solidFill>
                  <a:schemeClr val="accent1"/>
                </a:solidFill>
              </a:rPr>
              <a:t>Devices</a:t>
            </a:r>
          </a:p>
          <a:p>
            <a:pPr>
              <a:buFont typeface="Arial" pitchFamily="34" charset="0"/>
              <a:buChar char="•"/>
            </a:pPr>
            <a:r>
              <a:rPr lang="en-US" altLang="en-US" sz="1800" dirty="0">
                <a:solidFill>
                  <a:schemeClr val="accent1"/>
                </a:solidFill>
              </a:rPr>
              <a:t>Users</a:t>
            </a:r>
          </a:p>
          <a:p>
            <a:pPr>
              <a:buFont typeface="Arial" pitchFamily="34" charset="0"/>
              <a:buChar char="•"/>
            </a:pPr>
            <a:r>
              <a:rPr lang="en-US" altLang="en-US" sz="1800" dirty="0">
                <a:solidFill>
                  <a:schemeClr val="accent1"/>
                </a:solidFill>
              </a:rPr>
              <a:t>+ more</a:t>
            </a:r>
          </a:p>
        </p:txBody>
      </p:sp>
      <p:sp>
        <p:nvSpPr>
          <p:cNvPr id="10" name="TextBox 9"/>
          <p:cNvSpPr txBox="1"/>
          <p:nvPr/>
        </p:nvSpPr>
        <p:spPr>
          <a:xfrm>
            <a:off x="4267280" y="846644"/>
            <a:ext cx="2236205" cy="1454212"/>
          </a:xfrm>
          <a:prstGeom prst="rect">
            <a:avLst/>
          </a:prstGeom>
          <a:noFill/>
        </p:spPr>
        <p:txBody>
          <a:bodyPr lIns="91408" tIns="45704" rIns="91408" bIns="45704">
            <a:spAutoFit/>
          </a:bodyPr>
          <a:lstStyle/>
          <a:p>
            <a:pPr>
              <a:defRPr/>
            </a:pPr>
            <a:r>
              <a:rPr lang="en-US" sz="1725" dirty="0">
                <a:solidFill>
                  <a:schemeClr val="accent1"/>
                </a:solidFill>
                <a:ea typeface="MS PGothic" charset="0"/>
                <a:cs typeface="MS PGothic" charset="0"/>
              </a:rPr>
              <a:t>Easy to use:</a:t>
            </a:r>
          </a:p>
          <a:p>
            <a:pPr>
              <a:defRPr/>
            </a:pPr>
            <a:endParaRPr lang="en-US" sz="1725" dirty="0">
              <a:solidFill>
                <a:schemeClr val="accent1"/>
              </a:solidFill>
              <a:ea typeface="MS PGothic" charset="0"/>
              <a:cs typeface="MS PGothic" charset="0"/>
            </a:endParaRPr>
          </a:p>
          <a:p>
            <a:pPr marL="285650" indent="-285650">
              <a:buFont typeface="Arial"/>
              <a:buChar char="•"/>
              <a:defRPr/>
            </a:pPr>
            <a:r>
              <a:rPr lang="en-US" dirty="0">
                <a:solidFill>
                  <a:schemeClr val="accent1"/>
                </a:solidFill>
                <a:ea typeface="MS PGothic" charset="0"/>
                <a:cs typeface="MS PGothic" charset="0"/>
              </a:rPr>
              <a:t>In mobile apps</a:t>
            </a:r>
          </a:p>
          <a:p>
            <a:pPr marL="285650" indent="-285650">
              <a:buFont typeface="Arial"/>
              <a:buChar char="•"/>
              <a:defRPr/>
            </a:pPr>
            <a:r>
              <a:rPr lang="en-US" dirty="0">
                <a:solidFill>
                  <a:schemeClr val="accent1"/>
                </a:solidFill>
                <a:ea typeface="MS PGothic" charset="0"/>
                <a:cs typeface="MS PGothic" charset="0"/>
              </a:rPr>
              <a:t>In console apps</a:t>
            </a:r>
          </a:p>
          <a:p>
            <a:pPr marL="285650" indent="-285650">
              <a:buFont typeface="Arial"/>
              <a:buChar char="•"/>
              <a:defRPr/>
            </a:pPr>
            <a:r>
              <a:rPr lang="en-US" dirty="0">
                <a:solidFill>
                  <a:schemeClr val="accent1"/>
                </a:solidFill>
                <a:ea typeface="MS PGothic" charset="0"/>
                <a:cs typeface="MS PGothic" charset="0"/>
              </a:rPr>
              <a:t>In web apps</a:t>
            </a:r>
          </a:p>
        </p:txBody>
      </p:sp>
      <p:cxnSp>
        <p:nvCxnSpPr>
          <p:cNvPr id="11" name="Straight Arrow Connector 10"/>
          <p:cNvCxnSpPr>
            <a:cxnSpLocks noChangeShapeType="1"/>
          </p:cNvCxnSpPr>
          <p:nvPr/>
        </p:nvCxnSpPr>
        <p:spPr bwMode="auto">
          <a:xfrm flipV="1">
            <a:off x="2757961" y="1125886"/>
            <a:ext cx="1375175" cy="580391"/>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a:off x="2757961" y="1698657"/>
            <a:ext cx="1433139" cy="102868"/>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a:off x="2757962" y="1706277"/>
            <a:ext cx="1280778" cy="714880"/>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TextBox 13"/>
          <p:cNvSpPr txBox="1"/>
          <p:nvPr/>
        </p:nvSpPr>
        <p:spPr>
          <a:xfrm>
            <a:off x="193787" y="3744095"/>
            <a:ext cx="2579488" cy="403924"/>
          </a:xfrm>
          <a:prstGeom prst="rect">
            <a:avLst/>
          </a:prstGeom>
          <a:noFill/>
        </p:spPr>
        <p:txBody>
          <a:bodyPr wrap="none" lIns="91408" tIns="45704" rIns="91408" bIns="45704">
            <a:spAutoFit/>
          </a:bodyPr>
          <a:lstStyle/>
          <a:p>
            <a:pPr>
              <a:defRPr/>
            </a:pPr>
            <a:r>
              <a:rPr lang="en-US" sz="2025" dirty="0">
                <a:solidFill>
                  <a:schemeClr val="accent1"/>
                </a:solidFill>
                <a:ea typeface="MS PGothic" charset="0"/>
                <a:cs typeface="MS PGothic" charset="0"/>
              </a:rPr>
              <a:t>How does this work?</a:t>
            </a:r>
          </a:p>
        </p:txBody>
      </p:sp>
      <p:pic>
        <p:nvPicPr>
          <p:cNvPr id="7066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740" y="2560351"/>
            <a:ext cx="286151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8866" y="960151"/>
            <a:ext cx="1387114"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6505" y="2788951"/>
            <a:ext cx="215843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132919" y="2255550"/>
            <a:ext cx="3017237" cy="331212"/>
          </a:xfrm>
          <a:prstGeom prst="rect">
            <a:avLst/>
          </a:prstGeom>
          <a:noFill/>
        </p:spPr>
        <p:txBody>
          <a:bodyPr wrap="square" lIns="91408" tIns="45704" rIns="91408" bIns="45704">
            <a:spAutoFit/>
          </a:bodyPr>
          <a:lstStyle/>
          <a:p>
            <a:pPr>
              <a:lnSpc>
                <a:spcPct val="90000"/>
              </a:lnSpc>
              <a:spcBef>
                <a:spcPts val="600"/>
              </a:spcBef>
              <a:defRPr/>
            </a:pPr>
            <a:r>
              <a:rPr lang="en-US" sz="1725" dirty="0">
                <a:solidFill>
                  <a:schemeClr val="accent1"/>
                </a:solidFill>
                <a:ea typeface="MS PGothic" charset="0"/>
                <a:cs typeface="MS PGothic" charset="0"/>
              </a:rPr>
              <a:t>Cisco APIC-EM REST APIs</a:t>
            </a:r>
          </a:p>
        </p:txBody>
      </p:sp>
      <p:sp>
        <p:nvSpPr>
          <p:cNvPr id="2" name="Rectangle 1"/>
          <p:cNvSpPr/>
          <p:nvPr/>
        </p:nvSpPr>
        <p:spPr>
          <a:xfrm>
            <a:off x="1804842" y="4306421"/>
            <a:ext cx="4326826" cy="369332"/>
          </a:xfrm>
          <a:prstGeom prst="rect">
            <a:avLst/>
          </a:prstGeom>
        </p:spPr>
        <p:txBody>
          <a:bodyPr wrap="none">
            <a:spAutoFit/>
          </a:bodyPr>
          <a:lstStyle/>
          <a:p>
            <a:r>
              <a:rPr lang="en-US" dirty="0"/>
              <a:t>*representational state transfer (REST).</a:t>
            </a:r>
          </a:p>
        </p:txBody>
      </p:sp>
      <p:pic>
        <p:nvPicPr>
          <p:cNvPr id="3" name="Picture 2"/>
          <p:cNvPicPr>
            <a:picLocks noChangeAspect="1"/>
          </p:cNvPicPr>
          <p:nvPr/>
        </p:nvPicPr>
        <p:blipFill>
          <a:blip r:embed="rId6"/>
          <a:stretch>
            <a:fillRect/>
          </a:stretch>
        </p:blipFill>
        <p:spPr>
          <a:xfrm>
            <a:off x="616757" y="1388456"/>
            <a:ext cx="2049559" cy="675261"/>
          </a:xfrm>
          <a:prstGeom prst="rect">
            <a:avLst/>
          </a:prstGeom>
        </p:spPr>
      </p:pic>
    </p:spTree>
    <p:extLst>
      <p:ext uri="{BB962C8B-B14F-4D97-AF65-F5344CB8AC3E}">
        <p14:creationId xmlns:p14="http://schemas.microsoft.com/office/powerpoint/2010/main" val="302785876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073150"/>
            <a:ext cx="8277344" cy="2598850"/>
          </a:xfrm>
        </p:spPr>
        <p:txBody>
          <a:bodyPr/>
          <a:lstStyle/>
          <a:p>
            <a:r>
              <a:rPr lang="en-US" dirty="0">
                <a:solidFill>
                  <a:schemeClr val="tx1">
                    <a:lumMod val="50000"/>
                  </a:schemeClr>
                </a:solidFill>
              </a:rPr>
              <a:t>Use HTTP protocol methods and transport</a:t>
            </a:r>
          </a:p>
          <a:p>
            <a:r>
              <a:rPr lang="en-US" dirty="0">
                <a:solidFill>
                  <a:schemeClr val="tx1">
                    <a:lumMod val="50000"/>
                  </a:schemeClr>
                </a:solidFill>
              </a:rPr>
              <a:t>API </a:t>
            </a:r>
            <a:r>
              <a:rPr lang="en-US" b="1" dirty="0">
                <a:solidFill>
                  <a:schemeClr val="tx1">
                    <a:lumMod val="50000"/>
                  </a:schemeClr>
                </a:solidFill>
              </a:rPr>
              <a:t>endpoints</a:t>
            </a:r>
            <a:r>
              <a:rPr lang="en-US" dirty="0">
                <a:solidFill>
                  <a:schemeClr val="tx1">
                    <a:lumMod val="50000"/>
                  </a:schemeClr>
                </a:solidFill>
              </a:rPr>
              <a:t> exist as server processes that are accessed through URIs</a:t>
            </a:r>
          </a:p>
          <a:p>
            <a:r>
              <a:rPr lang="en-US" dirty="0">
                <a:solidFill>
                  <a:schemeClr val="tx1">
                    <a:lumMod val="50000"/>
                  </a:schemeClr>
                </a:solidFill>
              </a:rPr>
              <a:t>Webpages present data and functionality in human-machine interaction driven by a user.</a:t>
            </a:r>
          </a:p>
          <a:p>
            <a:r>
              <a:rPr lang="en-US" dirty="0">
                <a:solidFill>
                  <a:schemeClr val="tx1">
                    <a:lumMod val="50000"/>
                  </a:schemeClr>
                </a:solidFill>
              </a:rPr>
              <a:t>APIs present data and functionality in machine-machine interactions driven by software.</a:t>
            </a:r>
          </a:p>
          <a:p>
            <a:endParaRPr lang="en-US" dirty="0">
              <a:solidFill>
                <a:schemeClr val="tx1">
                  <a:lumMod val="50000"/>
                </a:schemeClr>
              </a:solidFill>
            </a:endParaRPr>
          </a:p>
          <a:p>
            <a:endParaRPr lang="en-US" dirty="0">
              <a:solidFill>
                <a:schemeClr val="tx1">
                  <a:lumMod val="50000"/>
                </a:schemeClr>
              </a:solidFill>
            </a:endParaRPr>
          </a:p>
        </p:txBody>
      </p:sp>
      <p:sp>
        <p:nvSpPr>
          <p:cNvPr id="3" name="Title 2"/>
          <p:cNvSpPr>
            <a:spLocks noGrp="1"/>
          </p:cNvSpPr>
          <p:nvPr>
            <p:ph type="title"/>
          </p:nvPr>
        </p:nvSpPr>
        <p:spPr/>
        <p:txBody>
          <a:bodyPr/>
          <a:lstStyle/>
          <a:p>
            <a:r>
              <a:rPr lang="en-US" dirty="0"/>
              <a:t>REST APIs</a:t>
            </a:r>
          </a:p>
        </p:txBody>
      </p:sp>
      <p:sp>
        <p:nvSpPr>
          <p:cNvPr id="5" name="TextBox 4"/>
          <p:cNvSpPr txBox="1"/>
          <p:nvPr/>
        </p:nvSpPr>
        <p:spPr>
          <a:xfrm>
            <a:off x="510855" y="3773270"/>
            <a:ext cx="7776616" cy="369332"/>
          </a:xfrm>
          <a:prstGeom prst="rect">
            <a:avLst/>
          </a:prstGeom>
          <a:noFill/>
        </p:spPr>
        <p:txBody>
          <a:bodyPr wrap="none" rtlCol="0">
            <a:spAutoFit/>
          </a:bodyPr>
          <a:lstStyle/>
          <a:p>
            <a:r>
              <a:rPr lang="en-US" dirty="0">
                <a:solidFill>
                  <a:schemeClr val="tx1">
                    <a:lumMod val="75000"/>
                  </a:schemeClr>
                </a:solidFill>
              </a:rPr>
              <a:t>Directory of Public APIs: </a:t>
            </a:r>
            <a:r>
              <a:rPr lang="en-US" dirty="0">
                <a:solidFill>
                  <a:schemeClr val="tx1">
                    <a:lumMod val="75000"/>
                  </a:schemeClr>
                </a:solidFill>
                <a:hlinkClick r:id="rId3"/>
              </a:rPr>
              <a:t>https://www.programmableweb.com/apis/directory</a:t>
            </a:r>
            <a:endParaRPr lang="en-US" dirty="0">
              <a:solidFill>
                <a:schemeClr val="tx1">
                  <a:lumMod val="75000"/>
                </a:schemeClr>
              </a:solidFill>
            </a:endParaRPr>
          </a:p>
        </p:txBody>
      </p:sp>
    </p:spTree>
    <p:extLst>
      <p:ext uri="{BB962C8B-B14F-4D97-AF65-F5344CB8AC3E}">
        <p14:creationId xmlns:p14="http://schemas.microsoft.com/office/powerpoint/2010/main" val="94606934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261474" y="303214"/>
            <a:ext cx="8657558" cy="439737"/>
          </a:xfrm>
        </p:spPr>
        <p:txBody>
          <a:bodyPr/>
          <a:lstStyle/>
          <a:p>
            <a:r>
              <a:rPr altLang="en-US" dirty="0">
                <a:cs typeface="Apple LiGothic Medium" charset="0"/>
              </a:rPr>
              <a:t>How does this work?</a:t>
            </a:r>
          </a:p>
        </p:txBody>
      </p:sp>
      <p:pic>
        <p:nvPicPr>
          <p:cNvPr id="24" name="Picture 23">
            <a:extLst>
              <a:ext uri="{FF2B5EF4-FFF2-40B4-BE49-F238E27FC236}">
                <a16:creationId xmlns:a16="http://schemas.microsoft.com/office/drawing/2014/main" id="{139DCA7B-BB7E-4C8E-B789-562DEC313F4D}"/>
              </a:ext>
            </a:extLst>
          </p:cNvPr>
          <p:cNvPicPr>
            <a:picLocks noChangeAspect="1"/>
          </p:cNvPicPr>
          <p:nvPr/>
        </p:nvPicPr>
        <p:blipFill>
          <a:blip r:embed="rId3"/>
          <a:stretch>
            <a:fillRect/>
          </a:stretch>
        </p:blipFill>
        <p:spPr>
          <a:xfrm>
            <a:off x="1896904" y="2204024"/>
            <a:ext cx="1219048" cy="1015873"/>
          </a:xfrm>
          <a:prstGeom prst="rect">
            <a:avLst/>
          </a:prstGeom>
        </p:spPr>
      </p:pic>
      <p:pic>
        <p:nvPicPr>
          <p:cNvPr id="25" name="Picture 24">
            <a:extLst>
              <a:ext uri="{FF2B5EF4-FFF2-40B4-BE49-F238E27FC236}">
                <a16:creationId xmlns:a16="http://schemas.microsoft.com/office/drawing/2014/main" id="{32ACEBDE-6EBA-4498-8D0C-ADBF9F20BF7D}"/>
              </a:ext>
            </a:extLst>
          </p:cNvPr>
          <p:cNvPicPr>
            <a:picLocks noChangeAspect="1"/>
          </p:cNvPicPr>
          <p:nvPr/>
        </p:nvPicPr>
        <p:blipFill>
          <a:blip r:embed="rId4"/>
          <a:stretch>
            <a:fillRect/>
          </a:stretch>
        </p:blipFill>
        <p:spPr>
          <a:xfrm>
            <a:off x="5904471" y="2106569"/>
            <a:ext cx="838095" cy="1168254"/>
          </a:xfrm>
          <a:prstGeom prst="rect">
            <a:avLst/>
          </a:prstGeom>
        </p:spPr>
      </p:pic>
      <p:cxnSp>
        <p:nvCxnSpPr>
          <p:cNvPr id="26" name="Straight Arrow Connector 25">
            <a:extLst>
              <a:ext uri="{FF2B5EF4-FFF2-40B4-BE49-F238E27FC236}">
                <a16:creationId xmlns:a16="http://schemas.microsoft.com/office/drawing/2014/main" id="{E807F918-4C69-466B-8460-4C6DAFFBC487}"/>
              </a:ext>
            </a:extLst>
          </p:cNvPr>
          <p:cNvCxnSpPr>
            <a:cxnSpLocks/>
          </p:cNvCxnSpPr>
          <p:nvPr/>
        </p:nvCxnSpPr>
        <p:spPr>
          <a:xfrm>
            <a:off x="2921101" y="2468741"/>
            <a:ext cx="29452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EDD0E61-BC33-4297-9648-B877BA120B14}"/>
              </a:ext>
            </a:extLst>
          </p:cNvPr>
          <p:cNvSpPr txBox="1"/>
          <p:nvPr/>
        </p:nvSpPr>
        <p:spPr>
          <a:xfrm>
            <a:off x="2931733" y="2117867"/>
            <a:ext cx="2998381" cy="307777"/>
          </a:xfrm>
          <a:prstGeom prst="rect">
            <a:avLst/>
          </a:prstGeom>
          <a:noFill/>
        </p:spPr>
        <p:txBody>
          <a:bodyPr wrap="square" rtlCol="0">
            <a:spAutoFit/>
          </a:bodyPr>
          <a:lstStyle/>
          <a:p>
            <a:pPr algn="ctr"/>
            <a:r>
              <a:rPr lang="en-US" sz="1400" dirty="0"/>
              <a:t>Send me a list of host devices.</a:t>
            </a:r>
          </a:p>
        </p:txBody>
      </p:sp>
      <p:sp>
        <p:nvSpPr>
          <p:cNvPr id="28" name="TextBox 27">
            <a:extLst>
              <a:ext uri="{FF2B5EF4-FFF2-40B4-BE49-F238E27FC236}">
                <a16:creationId xmlns:a16="http://schemas.microsoft.com/office/drawing/2014/main" id="{9BBD6CFD-BFE2-43A9-A9D8-3E2E54C7B6E5}"/>
              </a:ext>
            </a:extLst>
          </p:cNvPr>
          <p:cNvSpPr txBox="1"/>
          <p:nvPr/>
        </p:nvSpPr>
        <p:spPr>
          <a:xfrm>
            <a:off x="2185639" y="1533077"/>
            <a:ext cx="4148254" cy="523220"/>
          </a:xfrm>
          <a:prstGeom prst="rect">
            <a:avLst/>
          </a:prstGeom>
          <a:noFill/>
          <a:ln>
            <a:solidFill>
              <a:schemeClr val="accent1"/>
            </a:solidFill>
          </a:ln>
        </p:spPr>
        <p:txBody>
          <a:bodyPr wrap="square" rtlCol="0">
            <a:spAutoFit/>
          </a:bodyPr>
          <a:lstStyle/>
          <a:p>
            <a:pPr algn="ctr"/>
            <a:r>
              <a:rPr lang="en-US" sz="1400" dirty="0"/>
              <a:t>Request</a:t>
            </a:r>
          </a:p>
          <a:p>
            <a:pPr algn="ctr"/>
            <a:r>
              <a:rPr lang="en-US" altLang="en-US" sz="1400" dirty="0">
                <a:solidFill>
                  <a:schemeClr val="accent2"/>
                </a:solidFill>
              </a:rPr>
              <a:t>GET</a:t>
            </a:r>
            <a:r>
              <a:rPr lang="en-US" altLang="en-US" sz="1400" dirty="0"/>
              <a:t> http://{APIC-EMController}</a:t>
            </a:r>
            <a:r>
              <a:rPr lang="en-US" altLang="en-US" sz="1400" dirty="0">
                <a:solidFill>
                  <a:schemeClr val="accent2">
                    <a:lumMod val="75000"/>
                  </a:schemeClr>
                </a:solidFill>
              </a:rPr>
              <a:t>/api/v1/host</a:t>
            </a:r>
          </a:p>
        </p:txBody>
      </p:sp>
      <p:cxnSp>
        <p:nvCxnSpPr>
          <p:cNvPr id="29" name="Straight Arrow Connector 28">
            <a:extLst>
              <a:ext uri="{FF2B5EF4-FFF2-40B4-BE49-F238E27FC236}">
                <a16:creationId xmlns:a16="http://schemas.microsoft.com/office/drawing/2014/main" id="{E72CC1F1-A20A-430B-A98A-06E260D6FCD3}"/>
              </a:ext>
            </a:extLst>
          </p:cNvPr>
          <p:cNvCxnSpPr>
            <a:cxnSpLocks/>
          </p:cNvCxnSpPr>
          <p:nvPr/>
        </p:nvCxnSpPr>
        <p:spPr>
          <a:xfrm>
            <a:off x="2899835" y="2819615"/>
            <a:ext cx="2934586"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3F541-E72C-44FC-816F-96AACBC5FF88}"/>
              </a:ext>
            </a:extLst>
          </p:cNvPr>
          <p:cNvSpPr txBox="1"/>
          <p:nvPr/>
        </p:nvSpPr>
        <p:spPr>
          <a:xfrm>
            <a:off x="2889203" y="2862146"/>
            <a:ext cx="3040911" cy="307777"/>
          </a:xfrm>
          <a:prstGeom prst="rect">
            <a:avLst/>
          </a:prstGeom>
          <a:noFill/>
        </p:spPr>
        <p:txBody>
          <a:bodyPr wrap="square" rtlCol="0">
            <a:spAutoFit/>
          </a:bodyPr>
          <a:lstStyle/>
          <a:p>
            <a:pPr algn="ctr"/>
            <a:r>
              <a:rPr lang="en-US" sz="1400" dirty="0"/>
              <a:t>Here’s a list of hosts in JSON.</a:t>
            </a:r>
          </a:p>
        </p:txBody>
      </p:sp>
      <p:sp>
        <p:nvSpPr>
          <p:cNvPr id="31" name="TextBox 30">
            <a:extLst>
              <a:ext uri="{FF2B5EF4-FFF2-40B4-BE49-F238E27FC236}">
                <a16:creationId xmlns:a16="http://schemas.microsoft.com/office/drawing/2014/main" id="{07155A01-7506-4514-8D3E-93B667287A81}"/>
              </a:ext>
            </a:extLst>
          </p:cNvPr>
          <p:cNvSpPr txBox="1"/>
          <p:nvPr/>
        </p:nvSpPr>
        <p:spPr>
          <a:xfrm>
            <a:off x="3197547" y="3181124"/>
            <a:ext cx="2264735" cy="523220"/>
          </a:xfrm>
          <a:prstGeom prst="rect">
            <a:avLst/>
          </a:prstGeom>
          <a:noFill/>
          <a:ln>
            <a:solidFill>
              <a:schemeClr val="accent1"/>
            </a:solidFill>
          </a:ln>
        </p:spPr>
        <p:txBody>
          <a:bodyPr wrap="square" rtlCol="0">
            <a:spAutoFit/>
          </a:bodyPr>
          <a:lstStyle/>
          <a:p>
            <a:pPr algn="ctr"/>
            <a:r>
              <a:rPr lang="en-US" sz="1400" dirty="0"/>
              <a:t>Response</a:t>
            </a:r>
          </a:p>
          <a:p>
            <a:pPr algn="ctr"/>
            <a:r>
              <a:rPr lang="en-US" sz="1400" dirty="0"/>
              <a:t>HTTP 200 OK {json data}</a:t>
            </a:r>
          </a:p>
        </p:txBody>
      </p:sp>
      <p:sp>
        <p:nvSpPr>
          <p:cNvPr id="32" name="TextBox 31">
            <a:extLst>
              <a:ext uri="{FF2B5EF4-FFF2-40B4-BE49-F238E27FC236}">
                <a16:creationId xmlns:a16="http://schemas.microsoft.com/office/drawing/2014/main" id="{EDD394FE-D4C9-47BB-915D-7A4E567C2510}"/>
              </a:ext>
            </a:extLst>
          </p:cNvPr>
          <p:cNvSpPr txBox="1"/>
          <p:nvPr/>
        </p:nvSpPr>
        <p:spPr>
          <a:xfrm>
            <a:off x="1828801" y="3189681"/>
            <a:ext cx="1174594" cy="523220"/>
          </a:xfrm>
          <a:prstGeom prst="rect">
            <a:avLst/>
          </a:prstGeom>
          <a:noFill/>
        </p:spPr>
        <p:txBody>
          <a:bodyPr wrap="square" rtlCol="0">
            <a:spAutoFit/>
          </a:bodyPr>
          <a:lstStyle/>
          <a:p>
            <a:pPr algn="ctr"/>
            <a:r>
              <a:rPr lang="en-US" sz="1400" dirty="0"/>
              <a:t>3</a:t>
            </a:r>
            <a:r>
              <a:rPr lang="en-US" sz="1400" baseline="30000" dirty="0"/>
              <a:t>rd</a:t>
            </a:r>
            <a:r>
              <a:rPr lang="en-US" sz="1400" dirty="0"/>
              <a:t> Party</a:t>
            </a:r>
          </a:p>
          <a:p>
            <a:pPr algn="ctr"/>
            <a:r>
              <a:rPr lang="en-US" sz="1400" dirty="0"/>
              <a:t>Application</a:t>
            </a:r>
          </a:p>
        </p:txBody>
      </p:sp>
      <p:sp>
        <p:nvSpPr>
          <p:cNvPr id="33" name="TextBox 32">
            <a:extLst>
              <a:ext uri="{FF2B5EF4-FFF2-40B4-BE49-F238E27FC236}">
                <a16:creationId xmlns:a16="http://schemas.microsoft.com/office/drawing/2014/main" id="{C593F75D-6394-4BDD-987F-DC1F8602203D}"/>
              </a:ext>
            </a:extLst>
          </p:cNvPr>
          <p:cNvSpPr txBox="1"/>
          <p:nvPr/>
        </p:nvSpPr>
        <p:spPr>
          <a:xfrm>
            <a:off x="5632404" y="3234286"/>
            <a:ext cx="1265274" cy="523220"/>
          </a:xfrm>
          <a:prstGeom prst="rect">
            <a:avLst/>
          </a:prstGeom>
          <a:noFill/>
        </p:spPr>
        <p:txBody>
          <a:bodyPr wrap="square" rtlCol="0">
            <a:spAutoFit/>
          </a:bodyPr>
          <a:lstStyle/>
          <a:p>
            <a:pPr algn="ctr"/>
            <a:r>
              <a:rPr lang="en-US" sz="1400" dirty="0"/>
              <a:t>APIC-EM</a:t>
            </a:r>
            <a:br>
              <a:rPr lang="en-US" sz="1400" dirty="0"/>
            </a:br>
            <a:r>
              <a:rPr lang="en-US" sz="1400" dirty="0"/>
              <a:t>API Endpoint</a:t>
            </a:r>
          </a:p>
        </p:txBody>
      </p:sp>
    </p:spTree>
    <p:extLst>
      <p:ext uri="{BB962C8B-B14F-4D97-AF65-F5344CB8AC3E}">
        <p14:creationId xmlns:p14="http://schemas.microsoft.com/office/powerpoint/2010/main" val="109306718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Introduction</a:t>
            </a:r>
          </a:p>
        </p:txBody>
      </p:sp>
    </p:spTree>
    <p:extLst>
      <p:ext uri="{BB962C8B-B14F-4D97-AF65-F5344CB8AC3E}">
        <p14:creationId xmlns:p14="http://schemas.microsoft.com/office/powerpoint/2010/main" val="144825288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61474" y="193676"/>
            <a:ext cx="8657558" cy="417513"/>
          </a:xfrm>
        </p:spPr>
        <p:txBody>
          <a:bodyPr/>
          <a:lstStyle/>
          <a:p>
            <a:r>
              <a:rPr altLang="en-US" dirty="0">
                <a:cs typeface="Apple LiGothic Medium" charset="0"/>
              </a:rPr>
              <a:t>Anatomy of a REST Request</a:t>
            </a:r>
          </a:p>
        </p:txBody>
      </p:sp>
      <p:sp>
        <p:nvSpPr>
          <p:cNvPr id="73731"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139D818F-DE31-430E-9E1E-3AE91DA4B132}" type="slidenum">
              <a:rPr lang="en-US" altLang="en-US" sz="600">
                <a:solidFill>
                  <a:srgbClr val="595959"/>
                </a:solidFill>
              </a:rPr>
              <a:pPr/>
              <a:t>30</a:t>
            </a:fld>
            <a:endParaRPr lang="en-US" altLang="en-US" sz="600">
              <a:solidFill>
                <a:srgbClr val="595959"/>
              </a:solidFill>
            </a:endParaRPr>
          </a:p>
        </p:txBody>
      </p:sp>
      <p:sp>
        <p:nvSpPr>
          <p:cNvPr id="4" name="Content Placeholder 2"/>
          <p:cNvSpPr txBox="1">
            <a:spLocks/>
          </p:cNvSpPr>
          <p:nvPr/>
        </p:nvSpPr>
        <p:spPr>
          <a:xfrm>
            <a:off x="1287300" y="1272327"/>
            <a:ext cx="6202132" cy="3805938"/>
          </a:xfrm>
          <a:prstGeom prst="rect">
            <a:avLst/>
          </a:prstGeom>
        </p:spPr>
        <p:txBody>
          <a:bodyPr lIns="91408" tIns="45704" rIns="91408" bIns="45704"/>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339" indent="0">
              <a:lnSpc>
                <a:spcPct val="100000"/>
              </a:lnSpc>
              <a:buNone/>
              <a:defRPr/>
            </a:pPr>
            <a:r>
              <a:rPr lang="en-US" sz="1500" b="1" dirty="0">
                <a:solidFill>
                  <a:srgbClr val="464646"/>
                </a:solidFill>
              </a:rPr>
              <a:t>Method</a:t>
            </a:r>
          </a:p>
          <a:p>
            <a:pPr lvl="1">
              <a:lnSpc>
                <a:spcPct val="100000"/>
              </a:lnSpc>
              <a:buClrTx/>
              <a:defRPr/>
            </a:pPr>
            <a:r>
              <a:rPr lang="en-US" sz="1500" dirty="0">
                <a:solidFill>
                  <a:srgbClr val="464646"/>
                </a:solidFill>
              </a:rPr>
              <a:t>GET (retrieve), POST (create), PUT (update), DELETE (remove)</a:t>
            </a:r>
          </a:p>
          <a:p>
            <a:pPr marL="1339" indent="0">
              <a:lnSpc>
                <a:spcPct val="100000"/>
              </a:lnSpc>
              <a:buNone/>
              <a:defRPr/>
            </a:pPr>
            <a:r>
              <a:rPr lang="en-US" sz="1500" b="1" dirty="0">
                <a:solidFill>
                  <a:srgbClr val="464646"/>
                </a:solidFill>
              </a:rPr>
              <a:t>URL</a:t>
            </a:r>
          </a:p>
          <a:p>
            <a:pPr lvl="1">
              <a:lnSpc>
                <a:spcPct val="100000"/>
              </a:lnSpc>
              <a:buClrTx/>
              <a:defRPr/>
            </a:pPr>
            <a:r>
              <a:rPr lang="en-US" sz="1500" dirty="0">
                <a:solidFill>
                  <a:srgbClr val="464646"/>
                </a:solidFill>
              </a:rPr>
              <a:t>Example: http://{APIC-EMController}/api/v1/host</a:t>
            </a:r>
          </a:p>
          <a:p>
            <a:pPr marL="1339" indent="0">
              <a:lnSpc>
                <a:spcPct val="100000"/>
              </a:lnSpc>
              <a:buNone/>
              <a:defRPr/>
            </a:pPr>
            <a:r>
              <a:rPr lang="en-US" sz="1500" b="1" dirty="0">
                <a:solidFill>
                  <a:srgbClr val="464646"/>
                </a:solidFill>
              </a:rPr>
              <a:t>Authentication </a:t>
            </a:r>
          </a:p>
          <a:p>
            <a:pPr lvl="1">
              <a:lnSpc>
                <a:spcPct val="100000"/>
              </a:lnSpc>
              <a:buClrTx/>
              <a:defRPr/>
            </a:pPr>
            <a:r>
              <a:rPr lang="en-US" sz="1500" dirty="0">
                <a:solidFill>
                  <a:srgbClr val="464646"/>
                </a:solidFill>
              </a:rPr>
              <a:t>Basic HTTP, OAuth, none, Custom</a:t>
            </a:r>
          </a:p>
          <a:p>
            <a:pPr marL="1339" indent="0">
              <a:lnSpc>
                <a:spcPct val="100000"/>
              </a:lnSpc>
              <a:buNone/>
              <a:defRPr/>
            </a:pPr>
            <a:r>
              <a:rPr lang="en-US" sz="1500" b="1" dirty="0">
                <a:solidFill>
                  <a:srgbClr val="464646"/>
                </a:solidFill>
              </a:rPr>
              <a:t>Custom Headers</a:t>
            </a:r>
          </a:p>
          <a:p>
            <a:pPr lvl="1">
              <a:lnSpc>
                <a:spcPct val="100000"/>
              </a:lnSpc>
              <a:buClrTx/>
              <a:defRPr/>
            </a:pPr>
            <a:r>
              <a:rPr lang="en-US" sz="1500">
                <a:solidFill>
                  <a:srgbClr val="464646"/>
                </a:solidFill>
              </a:rPr>
              <a:t>HTTP Headers  </a:t>
            </a:r>
          </a:p>
          <a:p>
            <a:pPr lvl="1">
              <a:lnSpc>
                <a:spcPct val="100000"/>
              </a:lnSpc>
              <a:buClrTx/>
              <a:defRPr/>
            </a:pPr>
            <a:r>
              <a:rPr lang="en-US" sz="1500">
                <a:solidFill>
                  <a:srgbClr val="464646"/>
                </a:solidFill>
              </a:rPr>
              <a:t>Example</a:t>
            </a:r>
            <a:r>
              <a:rPr lang="en-US" sz="1500" dirty="0">
                <a:solidFill>
                  <a:srgbClr val="464646"/>
                </a:solidFill>
              </a:rPr>
              <a:t>: Content-Type: application/</a:t>
            </a:r>
            <a:r>
              <a:rPr lang="en-US" sz="1500" dirty="0" err="1">
                <a:solidFill>
                  <a:srgbClr val="464646"/>
                </a:solidFill>
              </a:rPr>
              <a:t>json</a:t>
            </a:r>
            <a:endParaRPr lang="en-US" sz="1500" dirty="0">
              <a:solidFill>
                <a:srgbClr val="464646"/>
              </a:solidFill>
            </a:endParaRPr>
          </a:p>
          <a:p>
            <a:pPr marL="1339" indent="0">
              <a:lnSpc>
                <a:spcPct val="100000"/>
              </a:lnSpc>
              <a:buNone/>
              <a:defRPr/>
            </a:pPr>
            <a:r>
              <a:rPr lang="en-US" sz="1500" b="1" dirty="0">
                <a:solidFill>
                  <a:srgbClr val="464646"/>
                </a:solidFill>
              </a:rPr>
              <a:t>Request Body</a:t>
            </a:r>
          </a:p>
          <a:p>
            <a:pPr lvl="1">
              <a:lnSpc>
                <a:spcPct val="100000"/>
              </a:lnSpc>
              <a:buClrTx/>
              <a:defRPr/>
            </a:pPr>
            <a:r>
              <a:rPr lang="en-US" sz="1500" dirty="0">
                <a:solidFill>
                  <a:srgbClr val="464646"/>
                </a:solidFill>
              </a:rPr>
              <a:t>JSON or XML containing data needed to complete request</a:t>
            </a:r>
          </a:p>
          <a:p>
            <a:pPr marL="1785" indent="0">
              <a:buNone/>
              <a:defRPr/>
            </a:pPr>
            <a:endParaRPr lang="en-US" sz="1575" dirty="0">
              <a:solidFill>
                <a:srgbClr val="464646"/>
              </a:solidFill>
            </a:endParaRPr>
          </a:p>
        </p:txBody>
      </p:sp>
      <p:sp>
        <p:nvSpPr>
          <p:cNvPr id="2" name="TextBox 1"/>
          <p:cNvSpPr txBox="1"/>
          <p:nvPr/>
        </p:nvSpPr>
        <p:spPr>
          <a:xfrm>
            <a:off x="651614" y="611189"/>
            <a:ext cx="7877277" cy="646331"/>
          </a:xfrm>
          <a:prstGeom prst="rect">
            <a:avLst/>
          </a:prstGeom>
          <a:noFill/>
        </p:spPr>
        <p:txBody>
          <a:bodyPr wrap="square" rtlCol="0">
            <a:spAutoFit/>
          </a:bodyPr>
          <a:lstStyle/>
          <a:p>
            <a:r>
              <a:rPr lang="en-US" dirty="0"/>
              <a:t>REST requests require the following elements (requirements may differ depending on the API):</a:t>
            </a:r>
          </a:p>
        </p:txBody>
      </p:sp>
    </p:spTree>
    <p:extLst>
      <p:ext uri="{BB962C8B-B14F-4D97-AF65-F5344CB8AC3E}">
        <p14:creationId xmlns:p14="http://schemas.microsoft.com/office/powerpoint/2010/main" val="420990047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261474" y="303214"/>
            <a:ext cx="8657558" cy="616902"/>
          </a:xfrm>
        </p:spPr>
        <p:txBody>
          <a:bodyPr/>
          <a:lstStyle/>
          <a:p>
            <a:r>
              <a:rPr altLang="en-US" dirty="0">
                <a:cs typeface="Apple LiGothic Medium" charset="0"/>
              </a:rPr>
              <a:t>What is in the Response?</a:t>
            </a:r>
          </a:p>
        </p:txBody>
      </p:sp>
      <p:sp>
        <p:nvSpPr>
          <p:cNvPr id="74755"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FA2F4F35-E16E-4890-85C5-A96674ACA74E}" type="slidenum">
              <a:rPr lang="en-US" altLang="en-US" sz="600">
                <a:solidFill>
                  <a:srgbClr val="595959"/>
                </a:solidFill>
              </a:rPr>
              <a:pPr/>
              <a:t>31</a:t>
            </a:fld>
            <a:endParaRPr lang="en-US" altLang="en-US" sz="600">
              <a:solidFill>
                <a:srgbClr val="595959"/>
              </a:solidFill>
            </a:endParaRPr>
          </a:p>
        </p:txBody>
      </p:sp>
      <p:sp>
        <p:nvSpPr>
          <p:cNvPr id="4" name="Content Placeholder 2"/>
          <p:cNvSpPr txBox="1">
            <a:spLocks/>
          </p:cNvSpPr>
          <p:nvPr/>
        </p:nvSpPr>
        <p:spPr>
          <a:xfrm>
            <a:off x="305912" y="1047751"/>
            <a:ext cx="8227457" cy="3546475"/>
          </a:xfrm>
          <a:prstGeom prst="rect">
            <a:avLst/>
          </a:prstGeom>
        </p:spPr>
        <p:txBody>
          <a:bodyPr lIns="91408" tIns="45704" rIns="91408" bIns="45704">
            <a:normAutofit fontScale="85000" lnSpcReduction="20000"/>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339" indent="0">
              <a:buNone/>
              <a:defRPr/>
            </a:pPr>
            <a:r>
              <a:rPr lang="en-US" sz="2025" dirty="0">
                <a:solidFill>
                  <a:schemeClr val="accent1"/>
                </a:solidFill>
              </a:rPr>
              <a:t>HTTP Status Codes</a:t>
            </a:r>
          </a:p>
          <a:p>
            <a:pPr lvl="1">
              <a:lnSpc>
                <a:spcPct val="130000"/>
              </a:lnSpc>
              <a:defRPr/>
            </a:pPr>
            <a:r>
              <a:rPr lang="en-US" sz="1800" dirty="0">
                <a:solidFill>
                  <a:srgbClr val="676767"/>
                </a:solidFill>
                <a:hlinkClick r:id="rId3"/>
              </a:rPr>
              <a:t>http://www.w3.org/Protocols/HTTP/HTRESP.html</a:t>
            </a:r>
            <a:endParaRPr lang="en-US" sz="1800" dirty="0">
              <a:solidFill>
                <a:srgbClr val="676767"/>
              </a:solidFill>
            </a:endParaRPr>
          </a:p>
          <a:p>
            <a:pPr lvl="1">
              <a:lnSpc>
                <a:spcPct val="130000"/>
              </a:lnSpc>
              <a:defRPr/>
            </a:pPr>
            <a:r>
              <a:rPr lang="en-US" sz="1800" dirty="0">
                <a:solidFill>
                  <a:schemeClr val="accent1"/>
                </a:solidFill>
              </a:rPr>
              <a:t>200 OK</a:t>
            </a:r>
          </a:p>
          <a:p>
            <a:pPr lvl="1">
              <a:lnSpc>
                <a:spcPct val="130000"/>
              </a:lnSpc>
              <a:defRPr/>
            </a:pPr>
            <a:r>
              <a:rPr lang="en-US" sz="1800" dirty="0">
                <a:solidFill>
                  <a:schemeClr val="accent1"/>
                </a:solidFill>
              </a:rPr>
              <a:t>201 Created</a:t>
            </a:r>
          </a:p>
          <a:p>
            <a:pPr lvl="1">
              <a:lnSpc>
                <a:spcPct val="130000"/>
              </a:lnSpc>
              <a:defRPr/>
            </a:pPr>
            <a:r>
              <a:rPr lang="en-US" sz="1800" dirty="0">
                <a:solidFill>
                  <a:schemeClr val="accent1"/>
                </a:solidFill>
              </a:rPr>
              <a:t>401, 403 Authorization error</a:t>
            </a:r>
          </a:p>
          <a:p>
            <a:pPr lvl="1">
              <a:lnSpc>
                <a:spcPct val="130000"/>
              </a:lnSpc>
              <a:defRPr/>
            </a:pPr>
            <a:r>
              <a:rPr lang="en-US" sz="1800" dirty="0">
                <a:solidFill>
                  <a:schemeClr val="accent1"/>
                </a:solidFill>
              </a:rPr>
              <a:t>404 Resource not found</a:t>
            </a:r>
          </a:p>
          <a:p>
            <a:pPr lvl="1">
              <a:lnSpc>
                <a:spcPct val="130000"/>
              </a:lnSpc>
              <a:defRPr/>
            </a:pPr>
            <a:r>
              <a:rPr lang="en-US" sz="1800" dirty="0">
                <a:solidFill>
                  <a:schemeClr val="accent1"/>
                </a:solidFill>
              </a:rPr>
              <a:t>500 Internal Error</a:t>
            </a:r>
          </a:p>
          <a:p>
            <a:pPr marL="1339" indent="0">
              <a:buNone/>
              <a:defRPr/>
            </a:pPr>
            <a:r>
              <a:rPr lang="en-US" sz="2025" dirty="0">
                <a:solidFill>
                  <a:schemeClr val="accent1"/>
                </a:solidFill>
              </a:rPr>
              <a:t>Headers</a:t>
            </a:r>
          </a:p>
          <a:p>
            <a:pPr marL="1339" indent="0">
              <a:buNone/>
              <a:defRPr/>
            </a:pPr>
            <a:r>
              <a:rPr lang="en-US" sz="2025" dirty="0">
                <a:solidFill>
                  <a:schemeClr val="accent1"/>
                </a:solidFill>
              </a:rPr>
              <a:t>Body</a:t>
            </a:r>
          </a:p>
          <a:p>
            <a:pPr lvl="1">
              <a:lnSpc>
                <a:spcPct val="130000"/>
              </a:lnSpc>
              <a:defRPr/>
            </a:pPr>
            <a:r>
              <a:rPr lang="en-US" sz="1800" dirty="0">
                <a:solidFill>
                  <a:schemeClr val="accent1"/>
                </a:solidFill>
              </a:rPr>
              <a:t>JSON</a:t>
            </a:r>
          </a:p>
          <a:p>
            <a:pPr lvl="1">
              <a:lnSpc>
                <a:spcPct val="130000"/>
              </a:lnSpc>
              <a:defRPr/>
            </a:pPr>
            <a:r>
              <a:rPr lang="en-US" sz="1800" dirty="0">
                <a:solidFill>
                  <a:schemeClr val="accent1"/>
                </a:solidFill>
              </a:rPr>
              <a:t>XML</a:t>
            </a:r>
          </a:p>
          <a:p>
            <a:pPr lvl="1">
              <a:defRPr/>
            </a:pPr>
            <a:endParaRPr lang="en-US" sz="1200" dirty="0">
              <a:solidFill>
                <a:srgbClr val="676767"/>
              </a:solidFill>
            </a:endParaRPr>
          </a:p>
          <a:p>
            <a:pPr>
              <a:defRPr/>
            </a:pPr>
            <a:endParaRPr lang="en-US" sz="1350" dirty="0">
              <a:solidFill>
                <a:srgbClr val="676767"/>
              </a:solidFill>
            </a:endParaRPr>
          </a:p>
          <a:p>
            <a:pPr>
              <a:defRPr/>
            </a:pPr>
            <a:endParaRPr lang="en-US" sz="1350" dirty="0">
              <a:solidFill>
                <a:srgbClr val="676767"/>
              </a:solidFill>
            </a:endParaRPr>
          </a:p>
        </p:txBody>
      </p:sp>
      <p:pic>
        <p:nvPicPr>
          <p:cNvPr id="7475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5607" y="2423050"/>
            <a:ext cx="5256431" cy="1774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5108638" y="2451626"/>
            <a:ext cx="1235012"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715607" y="2451626"/>
            <a:ext cx="420624"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594537" y="2923114"/>
            <a:ext cx="634937"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102985" y="4226451"/>
            <a:ext cx="6041015" cy="338554"/>
          </a:xfrm>
          <a:prstGeom prst="rect">
            <a:avLst/>
          </a:prstGeom>
          <a:noFill/>
        </p:spPr>
        <p:txBody>
          <a:bodyPr wrap="square" rtlCol="0">
            <a:spAutoFit/>
          </a:bodyPr>
          <a:lstStyle/>
          <a:p>
            <a:r>
              <a:rPr lang="en-US" sz="1600" dirty="0"/>
              <a:t>Example output of a HTTP response in the Postman application</a:t>
            </a:r>
          </a:p>
        </p:txBody>
      </p:sp>
    </p:spTree>
    <p:extLst>
      <p:ext uri="{BB962C8B-B14F-4D97-AF65-F5344CB8AC3E}">
        <p14:creationId xmlns:p14="http://schemas.microsoft.com/office/powerpoint/2010/main" val="207770953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250582"/>
            <a:ext cx="8345488" cy="731837"/>
          </a:xfrm>
        </p:spPr>
        <p:txBody>
          <a:bodyPr/>
          <a:lstStyle/>
          <a:p>
            <a:r>
              <a:rPr lang="en-US" dirty="0"/>
              <a:t>JSON and XML</a:t>
            </a:r>
          </a:p>
        </p:txBody>
      </p:sp>
      <p:pic>
        <p:nvPicPr>
          <p:cNvPr id="3" name="Picture 2"/>
          <p:cNvPicPr>
            <a:picLocks noChangeAspect="1"/>
          </p:cNvPicPr>
          <p:nvPr/>
        </p:nvPicPr>
        <p:blipFill>
          <a:blip r:embed="rId3"/>
          <a:stretch>
            <a:fillRect/>
          </a:stretch>
        </p:blipFill>
        <p:spPr>
          <a:xfrm>
            <a:off x="437766" y="1225299"/>
            <a:ext cx="4090115" cy="3817084"/>
          </a:xfrm>
          <a:prstGeom prst="rect">
            <a:avLst/>
          </a:prstGeom>
        </p:spPr>
      </p:pic>
      <p:pic>
        <p:nvPicPr>
          <p:cNvPr id="4" name="Picture 3"/>
          <p:cNvPicPr>
            <a:picLocks noChangeAspect="1"/>
          </p:cNvPicPr>
          <p:nvPr/>
        </p:nvPicPr>
        <p:blipFill>
          <a:blip r:embed="rId4"/>
          <a:stretch>
            <a:fillRect/>
          </a:stretch>
        </p:blipFill>
        <p:spPr>
          <a:xfrm>
            <a:off x="4983112" y="1203867"/>
            <a:ext cx="3623560" cy="3939633"/>
          </a:xfrm>
          <a:prstGeom prst="rect">
            <a:avLst/>
          </a:prstGeom>
        </p:spPr>
      </p:pic>
      <p:sp>
        <p:nvSpPr>
          <p:cNvPr id="5" name="TextBox 4"/>
          <p:cNvSpPr txBox="1"/>
          <p:nvPr/>
        </p:nvSpPr>
        <p:spPr>
          <a:xfrm>
            <a:off x="1905069" y="1017061"/>
            <a:ext cx="800219" cy="369332"/>
          </a:xfrm>
          <a:prstGeom prst="rect">
            <a:avLst/>
          </a:prstGeom>
          <a:solidFill>
            <a:schemeClr val="bg1"/>
          </a:solidFill>
        </p:spPr>
        <p:txBody>
          <a:bodyPr wrap="none" rtlCol="0">
            <a:spAutoFit/>
          </a:bodyPr>
          <a:lstStyle/>
          <a:p>
            <a:r>
              <a:rPr lang="en-US" dirty="0"/>
              <a:t>JSON</a:t>
            </a:r>
          </a:p>
        </p:txBody>
      </p:sp>
      <p:sp>
        <p:nvSpPr>
          <p:cNvPr id="6" name="TextBox 5"/>
          <p:cNvSpPr txBox="1"/>
          <p:nvPr/>
        </p:nvSpPr>
        <p:spPr>
          <a:xfrm>
            <a:off x="6350863" y="982419"/>
            <a:ext cx="1107212" cy="369332"/>
          </a:xfrm>
          <a:prstGeom prst="rect">
            <a:avLst/>
          </a:prstGeom>
          <a:solidFill>
            <a:schemeClr val="bg1"/>
          </a:solidFill>
        </p:spPr>
        <p:txBody>
          <a:bodyPr wrap="square" rtlCol="0">
            <a:spAutoFit/>
          </a:bodyPr>
          <a:lstStyle/>
          <a:p>
            <a:pPr algn="ctr"/>
            <a:r>
              <a:rPr lang="en-US" dirty="0"/>
              <a:t>XML</a:t>
            </a:r>
          </a:p>
        </p:txBody>
      </p:sp>
    </p:spTree>
    <p:extLst>
      <p:ext uri="{BB962C8B-B14F-4D97-AF65-F5344CB8AC3E}">
        <p14:creationId xmlns:p14="http://schemas.microsoft.com/office/powerpoint/2010/main" val="400635993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Placeholder 1"/>
          <p:cNvSpPr>
            <a:spLocks noGrp="1"/>
          </p:cNvSpPr>
          <p:nvPr>
            <p:ph type="body" sz="quarter" idx="10"/>
          </p:nvPr>
        </p:nvSpPr>
        <p:spPr>
          <a:xfrm>
            <a:off x="812042" y="984440"/>
            <a:ext cx="7850844" cy="3409950"/>
          </a:xfrm>
        </p:spPr>
        <p:txBody>
          <a:bodyPr/>
          <a:lstStyle/>
          <a:p>
            <a:pPr marL="279351" indent="-222211">
              <a:spcBef>
                <a:spcPts val="1113"/>
              </a:spcBef>
              <a:buFont typeface="Arial" pitchFamily="34" charset="0"/>
              <a:buChar char="•"/>
            </a:pPr>
            <a:r>
              <a:rPr lang="en-US" sz="1800" b="1">
                <a:solidFill>
                  <a:srgbClr val="2D3B45"/>
                </a:solidFill>
                <a:latin typeface="Arial" panose="020B0604020202020204" pitchFamily="34" charset="0"/>
              </a:rPr>
              <a:t>None</a:t>
            </a:r>
            <a:r>
              <a:rPr lang="en-US" sz="1800">
                <a:solidFill>
                  <a:srgbClr val="2D3B45"/>
                </a:solidFill>
                <a:latin typeface="Arial" panose="020B0604020202020204" pitchFamily="34" charset="0"/>
              </a:rPr>
              <a:t>: The API resource is public and anybody can place the request.</a:t>
            </a:r>
            <a:endParaRPr lang="en-US" altLang="en-US" sz="1800" b="1">
              <a:cs typeface="Apple LiGothic Medium" charset="0"/>
            </a:endParaRPr>
          </a:p>
          <a:p>
            <a:pPr marL="279351" indent="-222211">
              <a:spcBef>
                <a:spcPts val="1113"/>
              </a:spcBef>
              <a:buFont typeface="Arial" pitchFamily="34" charset="0"/>
              <a:buChar char="•"/>
            </a:pPr>
            <a:r>
              <a:rPr lang="en-US" altLang="en-US" sz="1800" b="1">
                <a:cs typeface="Apple LiGothic Medium" charset="0"/>
              </a:rPr>
              <a:t>Basic </a:t>
            </a:r>
            <a:r>
              <a:rPr lang="en-US" altLang="en-US" sz="1800" b="1" dirty="0">
                <a:cs typeface="Apple LiGothic Medium" charset="0"/>
              </a:rPr>
              <a:t>HTTP: </a:t>
            </a:r>
            <a:r>
              <a:rPr lang="en-US" altLang="en-US" sz="1800" dirty="0">
                <a:cs typeface="Apple LiGothic Medium" charset="0"/>
              </a:rPr>
              <a:t>The username and password are passed to the server in an encoded string. </a:t>
            </a:r>
          </a:p>
          <a:p>
            <a:pPr marL="279351" indent="-222211">
              <a:spcBef>
                <a:spcPts val="1113"/>
              </a:spcBef>
              <a:buFont typeface="Arial" pitchFamily="34" charset="0"/>
              <a:buChar char="•"/>
            </a:pPr>
            <a:r>
              <a:rPr lang="en-US" altLang="en-US" sz="1800" b="1" dirty="0">
                <a:cs typeface="Apple LiGothic Medium" charset="0"/>
              </a:rPr>
              <a:t>OAuth: </a:t>
            </a:r>
            <a:r>
              <a:rPr lang="en-US" altLang="en-US" sz="1800" dirty="0">
                <a:cs typeface="Apple LiGothic Medium" charset="0"/>
              </a:rPr>
              <a:t>Open standard for HTTP authentication and session management. Creates an access token associated to a specific user that also specifies the user </a:t>
            </a:r>
            <a:r>
              <a:rPr lang="en-US" altLang="en-US" sz="1800">
                <a:cs typeface="Apple LiGothic Medium" charset="0"/>
              </a:rPr>
              <a:t>rights. </a:t>
            </a:r>
            <a:endParaRPr lang="en-US" altLang="en-US" sz="1800" dirty="0">
              <a:cs typeface="Apple LiGothic Medium" charset="0"/>
            </a:endParaRPr>
          </a:p>
          <a:p>
            <a:pPr marL="279351" indent="-222211">
              <a:spcBef>
                <a:spcPts val="1113"/>
              </a:spcBef>
              <a:buFont typeface="Arial" pitchFamily="34" charset="0"/>
              <a:buChar char="•"/>
            </a:pPr>
            <a:r>
              <a:rPr lang="en-US" altLang="en-US" sz="1800" b="1" dirty="0">
                <a:cs typeface="Apple LiGothic Medium" charset="0"/>
              </a:rPr>
              <a:t>Token: </a:t>
            </a:r>
            <a:r>
              <a:rPr lang="en-US" altLang="en-US" sz="1800" dirty="0">
                <a:cs typeface="Apple LiGothic Medium" charset="0"/>
              </a:rPr>
              <a:t>A token is created and passed with each API call, but there is no session management and tracking of clients which simplifies interaction between the server and client. </a:t>
            </a:r>
          </a:p>
          <a:p>
            <a:pPr marL="279351" indent="-222211">
              <a:spcBef>
                <a:spcPts val="1113"/>
              </a:spcBef>
              <a:buNone/>
            </a:pPr>
            <a:r>
              <a:rPr lang="en-US" altLang="en-US" sz="1800" dirty="0">
                <a:cs typeface="Apple LiGothic Medium" charset="0"/>
                <a:sym typeface="Wingdings" pitchFamily="2" charset="2"/>
              </a:rPr>
              <a:t> </a:t>
            </a:r>
            <a:r>
              <a:rPr lang="en-US" altLang="en-US" sz="1800" dirty="0">
                <a:cs typeface="Apple LiGothic Medium" charset="0"/>
              </a:rPr>
              <a:t>APIC-EM uses </a:t>
            </a:r>
            <a:r>
              <a:rPr lang="en-US" altLang="en-US" sz="1800" b="1" dirty="0">
                <a:cs typeface="Apple LiGothic Medium" charset="0"/>
              </a:rPr>
              <a:t>Token</a:t>
            </a:r>
            <a:r>
              <a:rPr lang="en-US" altLang="en-US" sz="1800" dirty="0">
                <a:cs typeface="Apple LiGothic Medium" charset="0"/>
              </a:rPr>
              <a:t> for authentication management. The APIC-EM calls this token a service ticket.</a:t>
            </a:r>
          </a:p>
        </p:txBody>
      </p:sp>
      <p:sp>
        <p:nvSpPr>
          <p:cNvPr id="78851" name="Title 2"/>
          <p:cNvSpPr>
            <a:spLocks noGrp="1"/>
          </p:cNvSpPr>
          <p:nvPr>
            <p:ph type="title"/>
          </p:nvPr>
        </p:nvSpPr>
        <p:spPr>
          <a:xfrm>
            <a:off x="356208" y="252603"/>
            <a:ext cx="8427430" cy="731837"/>
          </a:xfrm>
        </p:spPr>
        <p:txBody>
          <a:bodyPr/>
          <a:lstStyle/>
          <a:p>
            <a:r>
              <a:rPr altLang="en-US" dirty="0"/>
              <a:t>What about authentication?</a:t>
            </a:r>
          </a:p>
        </p:txBody>
      </p:sp>
      <p:sp>
        <p:nvSpPr>
          <p:cNvPr id="78852" name="Slide Number Placeholder 3"/>
          <p:cNvSpPr>
            <a:spLocks noGrp="1"/>
          </p:cNvSpPr>
          <p:nvPr>
            <p:ph type="sldNum" sz="quarter" idx="4294967295"/>
          </p:nvPr>
        </p:nvSpPr>
        <p:spPr bwMode="auto">
          <a:xfrm>
            <a:off x="878363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820" indent="-285700">
              <a:defRPr sz="2400">
                <a:solidFill>
                  <a:schemeClr val="tx1"/>
                </a:solidFill>
                <a:latin typeface="Arial" pitchFamily="34" charset="0"/>
                <a:ea typeface="MS PGothic" pitchFamily="34" charset="-128"/>
              </a:defRPr>
            </a:lvl2pPr>
            <a:lvl3pPr marL="1142800" indent="-228560">
              <a:defRPr sz="2400">
                <a:solidFill>
                  <a:schemeClr val="tx1"/>
                </a:solidFill>
                <a:latin typeface="Arial" pitchFamily="34" charset="0"/>
                <a:ea typeface="MS PGothic" pitchFamily="34" charset="-128"/>
              </a:defRPr>
            </a:lvl3pPr>
            <a:lvl4pPr marL="1599920" indent="-228560">
              <a:defRPr sz="2400">
                <a:solidFill>
                  <a:schemeClr val="tx1"/>
                </a:solidFill>
                <a:latin typeface="Arial" pitchFamily="34" charset="0"/>
                <a:ea typeface="MS PGothic" pitchFamily="34" charset="-128"/>
              </a:defRPr>
            </a:lvl4pPr>
            <a:lvl5pPr marL="2057040" indent="-228560">
              <a:defRPr sz="2400">
                <a:solidFill>
                  <a:schemeClr val="tx1"/>
                </a:solidFill>
                <a:latin typeface="Arial" pitchFamily="34" charset="0"/>
                <a:ea typeface="MS PGothic" pitchFamily="34" charset="-128"/>
              </a:defRPr>
            </a:lvl5pPr>
            <a:lvl6pPr marL="251416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B26CE6F0-F9C2-4DFB-8D10-BC1212AFED13}" type="slidenum">
              <a:rPr lang="en-US" altLang="en-US" sz="600">
                <a:solidFill>
                  <a:srgbClr val="000000"/>
                </a:solidFill>
              </a:rPr>
              <a:pPr/>
              <a:t>33</a:t>
            </a:fld>
            <a:endParaRPr lang="en-US" altLang="en-US" sz="600">
              <a:solidFill>
                <a:srgbClr val="000000"/>
              </a:solidFill>
            </a:endParaRPr>
          </a:p>
        </p:txBody>
      </p:sp>
    </p:spTree>
    <p:extLst>
      <p:ext uri="{BB962C8B-B14F-4D97-AF65-F5344CB8AC3E}">
        <p14:creationId xmlns:p14="http://schemas.microsoft.com/office/powerpoint/2010/main" val="22977554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19" y="22690"/>
            <a:ext cx="8345488" cy="731837"/>
          </a:xfrm>
        </p:spPr>
        <p:txBody>
          <a:bodyPr/>
          <a:lstStyle/>
          <a:p>
            <a:r>
              <a:rPr lang="en-US"/>
              <a:t>View the APIC-EM </a:t>
            </a:r>
            <a:r>
              <a:rPr lang="en-US" dirty="0"/>
              <a:t>Swagger Documentation</a:t>
            </a:r>
          </a:p>
        </p:txBody>
      </p:sp>
      <p:pic>
        <p:nvPicPr>
          <p:cNvPr id="3" name="Picture 2">
            <a:extLst>
              <a:ext uri="{FF2B5EF4-FFF2-40B4-BE49-F238E27FC236}">
                <a16:creationId xmlns:a16="http://schemas.microsoft.com/office/drawing/2014/main" id="{972B05FD-6751-4326-B67E-AB7AAFFD39EB}"/>
              </a:ext>
            </a:extLst>
          </p:cNvPr>
          <p:cNvPicPr>
            <a:picLocks noChangeAspect="1"/>
          </p:cNvPicPr>
          <p:nvPr/>
        </p:nvPicPr>
        <p:blipFill>
          <a:blip r:embed="rId3"/>
          <a:stretch>
            <a:fillRect/>
          </a:stretch>
        </p:blipFill>
        <p:spPr>
          <a:xfrm>
            <a:off x="986284" y="754527"/>
            <a:ext cx="6598881" cy="3970961"/>
          </a:xfrm>
          <a:prstGeom prst="rect">
            <a:avLst/>
          </a:prstGeom>
          <a:ln>
            <a:solidFill>
              <a:schemeClr val="tx1"/>
            </a:solidFill>
          </a:ln>
        </p:spPr>
      </p:pic>
    </p:spTree>
    <p:extLst>
      <p:ext uri="{BB962C8B-B14F-4D97-AF65-F5344CB8AC3E}">
        <p14:creationId xmlns:p14="http://schemas.microsoft.com/office/powerpoint/2010/main" val="46283859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19" y="261213"/>
            <a:ext cx="3032168" cy="731837"/>
          </a:xfrm>
        </p:spPr>
        <p:txBody>
          <a:bodyPr/>
          <a:lstStyle/>
          <a:p>
            <a:r>
              <a:rPr lang="en-US" sz="2400" dirty="0"/>
              <a:t>POST /ticket Swagger Try it out!</a:t>
            </a:r>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339547" y="120013"/>
            <a:ext cx="5671932" cy="45524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4005557" y="469337"/>
            <a:ext cx="1594131" cy="46933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05557" y="1056010"/>
            <a:ext cx="1594131" cy="23466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421581" y="3223327"/>
            <a:ext cx="2461329" cy="97643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421581" y="4418251"/>
            <a:ext cx="2461329" cy="254234"/>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549869" y="1097819"/>
            <a:ext cx="1220548" cy="23466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362955" y="3479575"/>
            <a:ext cx="1382389" cy="17397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790931" y="509798"/>
            <a:ext cx="535773" cy="117334"/>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69931" y="1193573"/>
            <a:ext cx="3002147" cy="3416320"/>
          </a:xfrm>
          <a:prstGeom prst="rect">
            <a:avLst/>
          </a:prstGeom>
          <a:noFill/>
        </p:spPr>
        <p:txBody>
          <a:bodyPr wrap="square" rtlCol="0">
            <a:spAutoFit/>
          </a:bodyPr>
          <a:lstStyle/>
          <a:p>
            <a:pPr marL="342900" indent="-342900">
              <a:buFont typeface="+mj-lt"/>
              <a:buAutoNum type="arabicPeriod"/>
            </a:pPr>
            <a:r>
              <a:rPr lang="en-US" dirty="0"/>
              <a:t>Click Model Schema</a:t>
            </a:r>
          </a:p>
          <a:p>
            <a:pPr marL="342900" indent="-342900">
              <a:buFont typeface="+mj-lt"/>
              <a:buAutoNum type="arabicPeriod"/>
            </a:pPr>
            <a:r>
              <a:rPr lang="en-US" dirty="0"/>
              <a:t>Click the yellow box under Model Schema</a:t>
            </a:r>
          </a:p>
          <a:p>
            <a:pPr marL="342900" indent="-342900">
              <a:buFont typeface="+mj-lt"/>
              <a:buAutoNum type="arabicPeriod"/>
            </a:pPr>
            <a:r>
              <a:rPr lang="en-US" dirty="0"/>
              <a:t>Enter the DevNet Sandbox APIC-EM credentials between the quotes.</a:t>
            </a:r>
          </a:p>
          <a:p>
            <a:pPr marL="342900" indent="-342900">
              <a:buFont typeface="+mj-lt"/>
              <a:buAutoNum type="arabicPeriod"/>
            </a:pPr>
            <a:r>
              <a:rPr lang="en-US" dirty="0"/>
              <a:t>Click the “Try it out !” button.</a:t>
            </a:r>
          </a:p>
          <a:p>
            <a:pPr marL="342900" indent="-342900">
              <a:buFont typeface="+mj-lt"/>
              <a:buAutoNum type="arabicPeriod"/>
            </a:pPr>
            <a:r>
              <a:rPr lang="en-US" dirty="0"/>
              <a:t>If successful, the ticket number will be in the response body JSON.</a:t>
            </a:r>
          </a:p>
        </p:txBody>
      </p:sp>
      <p:sp>
        <p:nvSpPr>
          <p:cNvPr id="11" name="TextBox 10"/>
          <p:cNvSpPr txBox="1"/>
          <p:nvPr/>
        </p:nvSpPr>
        <p:spPr>
          <a:xfrm>
            <a:off x="6700753" y="3855817"/>
            <a:ext cx="1887055" cy="307777"/>
          </a:xfrm>
          <a:prstGeom prst="rect">
            <a:avLst/>
          </a:prstGeom>
          <a:noFill/>
        </p:spPr>
        <p:txBody>
          <a:bodyPr wrap="none" rtlCol="0">
            <a:spAutoFit/>
          </a:bodyPr>
          <a:lstStyle/>
          <a:p>
            <a:r>
              <a:rPr lang="en-US" sz="1400" dirty="0">
                <a:solidFill>
                  <a:srgbClr val="FF0000"/>
                </a:solidFill>
              </a:rPr>
              <a:t>response body JSON</a:t>
            </a:r>
          </a:p>
        </p:txBody>
      </p:sp>
      <p:cxnSp>
        <p:nvCxnSpPr>
          <p:cNvPr id="13" name="Straight Arrow Connector 12"/>
          <p:cNvCxnSpPr/>
          <p:nvPr/>
        </p:nvCxnSpPr>
        <p:spPr>
          <a:xfrm flipH="1">
            <a:off x="5882910" y="4023360"/>
            <a:ext cx="8044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00753" y="3408211"/>
            <a:ext cx="1887055" cy="307777"/>
          </a:xfrm>
          <a:prstGeom prst="rect">
            <a:avLst/>
          </a:prstGeom>
          <a:noFill/>
        </p:spPr>
        <p:txBody>
          <a:bodyPr wrap="square" rtlCol="0">
            <a:spAutoFit/>
          </a:bodyPr>
          <a:lstStyle/>
          <a:p>
            <a:r>
              <a:rPr lang="en-US" sz="1400" dirty="0">
                <a:solidFill>
                  <a:srgbClr val="FF0000"/>
                </a:solidFill>
              </a:rPr>
              <a:t>service ticket</a:t>
            </a:r>
          </a:p>
        </p:txBody>
      </p:sp>
      <p:cxnSp>
        <p:nvCxnSpPr>
          <p:cNvPr id="16" name="Straight Arrow Connector 15"/>
          <p:cNvCxnSpPr/>
          <p:nvPr/>
        </p:nvCxnSpPr>
        <p:spPr>
          <a:xfrm flipH="1">
            <a:off x="5745344" y="3575755"/>
            <a:ext cx="941968" cy="16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0866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Putting It All Together</a:t>
            </a:r>
          </a:p>
        </p:txBody>
      </p:sp>
    </p:spTree>
    <p:extLst>
      <p:ext uri="{BB962C8B-B14F-4D97-AF65-F5344CB8AC3E}">
        <p14:creationId xmlns:p14="http://schemas.microsoft.com/office/powerpoint/2010/main" val="2199974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Getting a Service Ticket with Python</a:t>
            </a:r>
          </a:p>
        </p:txBody>
      </p:sp>
    </p:spTree>
    <p:extLst>
      <p:ext uri="{BB962C8B-B14F-4D97-AF65-F5344CB8AC3E}">
        <p14:creationId xmlns:p14="http://schemas.microsoft.com/office/powerpoint/2010/main" val="127011224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41085469"/>
              </p:ext>
            </p:extLst>
          </p:nvPr>
        </p:nvGraphicFramePr>
        <p:xfrm>
          <a:off x="473542" y="1059990"/>
          <a:ext cx="7791976" cy="2966720"/>
        </p:xfrm>
        <a:graphic>
          <a:graphicData uri="http://schemas.openxmlformats.org/drawingml/2006/table">
            <a:tbl>
              <a:tblPr firstRow="1" bandRow="1">
                <a:tableStyleId>{5C22544A-7EE6-4342-B048-85BDC9FD1C3A}</a:tableStyleId>
              </a:tblPr>
              <a:tblGrid>
                <a:gridCol w="1947994">
                  <a:extLst>
                    <a:ext uri="{9D8B030D-6E8A-4147-A177-3AD203B41FA5}">
                      <a16:colId xmlns:a16="http://schemas.microsoft.com/office/drawing/2014/main" val="20000"/>
                    </a:ext>
                  </a:extLst>
                </a:gridCol>
                <a:gridCol w="1947994">
                  <a:extLst>
                    <a:ext uri="{9D8B030D-6E8A-4147-A177-3AD203B41FA5}">
                      <a16:colId xmlns:a16="http://schemas.microsoft.com/office/drawing/2014/main" val="20001"/>
                    </a:ext>
                  </a:extLst>
                </a:gridCol>
                <a:gridCol w="1947994">
                  <a:extLst>
                    <a:ext uri="{9D8B030D-6E8A-4147-A177-3AD203B41FA5}">
                      <a16:colId xmlns:a16="http://schemas.microsoft.com/office/drawing/2014/main" val="20002"/>
                    </a:ext>
                  </a:extLst>
                </a:gridCol>
                <a:gridCol w="194799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Swagger API Docs</a:t>
                      </a:r>
                    </a:p>
                  </a:txBody>
                  <a:tcPr/>
                </a:tc>
                <a:tc>
                  <a:txBody>
                    <a:bodyPr/>
                    <a:lstStyle/>
                    <a:p>
                      <a:r>
                        <a:rPr lang="en-US" dirty="0"/>
                        <a:t>Postman</a:t>
                      </a:r>
                    </a:p>
                  </a:txBody>
                  <a:tcPr/>
                </a:tc>
                <a:tc>
                  <a:txBody>
                    <a:bodyPr/>
                    <a:lstStyle/>
                    <a:p>
                      <a:r>
                        <a:rPr lang="en-US" dirty="0"/>
                        <a:t>Python</a:t>
                      </a:r>
                    </a:p>
                  </a:txBody>
                  <a:tcPr/>
                </a:tc>
                <a:extLst>
                  <a:ext uri="{0D108BD9-81ED-4DB2-BD59-A6C34878D82A}">
                    <a16:rowId xmlns:a16="http://schemas.microsoft.com/office/drawing/2014/main" val="10000"/>
                  </a:ext>
                </a:extLst>
              </a:tr>
              <a:tr h="370840">
                <a:tc>
                  <a:txBody>
                    <a:bodyPr/>
                    <a:lstStyle/>
                    <a:p>
                      <a:r>
                        <a:rPr lang="en-US" dirty="0"/>
                        <a:t>Availability</a:t>
                      </a:r>
                    </a:p>
                  </a:txBody>
                  <a:tcPr/>
                </a:tc>
                <a:tc>
                  <a:txBody>
                    <a:bodyPr/>
                    <a:lstStyle/>
                    <a:p>
                      <a:r>
                        <a:rPr lang="en-US" dirty="0"/>
                        <a:t>Vendor</a:t>
                      </a:r>
                      <a:r>
                        <a:rPr lang="en-US" baseline="0" dirty="0"/>
                        <a:t> dependent</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0001"/>
                  </a:ext>
                </a:extLst>
              </a:tr>
              <a:tr h="370840">
                <a:tc>
                  <a:txBody>
                    <a:bodyPr/>
                    <a:lstStyle/>
                    <a:p>
                      <a:r>
                        <a:rPr lang="en-US" dirty="0"/>
                        <a:t>Ease of use</a:t>
                      </a:r>
                    </a:p>
                  </a:txBody>
                  <a:tcPr/>
                </a:tc>
                <a:tc>
                  <a:txBody>
                    <a:bodyPr/>
                    <a:lstStyle/>
                    <a:p>
                      <a:r>
                        <a:rPr lang="en-US" dirty="0"/>
                        <a:t>Easy</a:t>
                      </a:r>
                    </a:p>
                  </a:txBody>
                  <a:tcPr/>
                </a:tc>
                <a:tc>
                  <a:txBody>
                    <a:bodyPr/>
                    <a:lstStyle/>
                    <a:p>
                      <a:r>
                        <a:rPr lang="en-US" dirty="0"/>
                        <a:t>Medium</a:t>
                      </a:r>
                    </a:p>
                  </a:txBody>
                  <a:tcPr/>
                </a:tc>
                <a:tc>
                  <a:txBody>
                    <a:bodyPr/>
                    <a:lstStyle/>
                    <a:p>
                      <a:r>
                        <a:rPr lang="en-US" dirty="0"/>
                        <a:t>More difficult</a:t>
                      </a:r>
                    </a:p>
                  </a:txBody>
                  <a:tcPr/>
                </a:tc>
                <a:extLst>
                  <a:ext uri="{0D108BD9-81ED-4DB2-BD59-A6C34878D82A}">
                    <a16:rowId xmlns:a16="http://schemas.microsoft.com/office/drawing/2014/main" val="10002"/>
                  </a:ext>
                </a:extLst>
              </a:tr>
              <a:tr h="370840">
                <a:tc>
                  <a:txBody>
                    <a:bodyPr/>
                    <a:lstStyle/>
                    <a:p>
                      <a:r>
                        <a:rPr lang="en-US"/>
                        <a:t>Save API calls</a:t>
                      </a:r>
                      <a:endParaRPr lang="en-US" dirty="0"/>
                    </a:p>
                  </a:txBody>
                  <a:tcPr/>
                </a:tc>
                <a:tc>
                  <a:txBody>
                    <a:bodyPr/>
                    <a:lstStyle/>
                    <a:p>
                      <a:r>
                        <a:rPr lang="en-US" dirty="0"/>
                        <a:t>No</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3"/>
                  </a:ext>
                </a:extLst>
              </a:tr>
              <a:tr h="370840">
                <a:tc>
                  <a:txBody>
                    <a:bodyPr/>
                    <a:lstStyle/>
                    <a:p>
                      <a:r>
                        <a:rPr lang="en-US" dirty="0"/>
                        <a:t>Reuse</a:t>
                      </a:r>
                    </a:p>
                  </a:txBody>
                  <a:tcPr/>
                </a:tc>
                <a:tc>
                  <a:txBody>
                    <a:bodyPr/>
                    <a:lstStyle/>
                    <a:p>
                      <a:r>
                        <a:rPr lang="en-US" dirty="0"/>
                        <a:t>No</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4"/>
                  </a:ext>
                </a:extLst>
              </a:tr>
              <a:tr h="370840">
                <a:tc>
                  <a:txBody>
                    <a:bodyPr/>
                    <a:lstStyle/>
                    <a:p>
                      <a:r>
                        <a:rPr lang="en-US" dirty="0"/>
                        <a:t>Automation</a:t>
                      </a:r>
                    </a:p>
                  </a:txBody>
                  <a:tcPr/>
                </a:tc>
                <a:tc>
                  <a:txBody>
                    <a:bodyPr/>
                    <a:lstStyle/>
                    <a:p>
                      <a:r>
                        <a:rPr lang="en-US" dirty="0"/>
                        <a:t>No</a:t>
                      </a:r>
                    </a:p>
                  </a:txBody>
                  <a:tcPr/>
                </a:tc>
                <a:tc>
                  <a:txBody>
                    <a:bodyPr/>
                    <a:lstStyle/>
                    <a:p>
                      <a:r>
                        <a:rPr lang="en-US" dirty="0"/>
                        <a:t>No</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5"/>
                  </a:ext>
                </a:extLst>
              </a:tr>
              <a:tr h="370840">
                <a:tc>
                  <a:txBody>
                    <a:bodyPr/>
                    <a:lstStyle/>
                    <a:p>
                      <a:r>
                        <a:rPr lang="en-US" dirty="0"/>
                        <a:t>Customization</a:t>
                      </a:r>
                    </a:p>
                  </a:txBody>
                  <a:tcPr/>
                </a:tc>
                <a:tc>
                  <a:txBody>
                    <a:bodyPr/>
                    <a:lstStyle/>
                    <a:p>
                      <a:r>
                        <a:rPr lang="en-US" dirty="0"/>
                        <a:t>No</a:t>
                      </a:r>
                    </a:p>
                  </a:txBody>
                  <a:tcPr/>
                </a:tc>
                <a:tc>
                  <a:txBody>
                    <a:bodyPr/>
                    <a:lstStyle/>
                    <a:p>
                      <a:r>
                        <a:rPr lang="en-US" dirty="0"/>
                        <a:t>No </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6"/>
                  </a:ext>
                </a:extLst>
              </a:tr>
              <a:tr h="370840">
                <a:tc>
                  <a:txBody>
                    <a:bodyPr/>
                    <a:lstStyle/>
                    <a:p>
                      <a:r>
                        <a:rPr lang="en-US" dirty="0"/>
                        <a:t>App Integration</a:t>
                      </a:r>
                    </a:p>
                  </a:txBody>
                  <a:tcPr/>
                </a:tc>
                <a:tc>
                  <a:txBody>
                    <a:bodyPr/>
                    <a:lstStyle/>
                    <a:p>
                      <a:r>
                        <a:rPr lang="en-US" dirty="0"/>
                        <a:t>No</a:t>
                      </a:r>
                    </a:p>
                  </a:txBody>
                  <a:tcPr/>
                </a:tc>
                <a:tc>
                  <a:txBody>
                    <a:bodyPr/>
                    <a:lstStyle/>
                    <a:p>
                      <a:r>
                        <a:rPr lang="en-US" dirty="0"/>
                        <a:t>No</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7"/>
                  </a:ext>
                </a:extLst>
              </a:tr>
            </a:tbl>
          </a:graphicData>
        </a:graphic>
      </p:graphicFrame>
      <p:sp>
        <p:nvSpPr>
          <p:cNvPr id="3" name="Rectangle 2"/>
          <p:cNvSpPr/>
          <p:nvPr/>
        </p:nvSpPr>
        <p:spPr>
          <a:xfrm>
            <a:off x="4369530" y="1074258"/>
            <a:ext cx="1955879" cy="296118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Experimenting with REST APIs using tools</a:t>
            </a:r>
          </a:p>
        </p:txBody>
      </p:sp>
    </p:spTree>
    <p:extLst>
      <p:ext uri="{BB962C8B-B14F-4D97-AF65-F5344CB8AC3E}">
        <p14:creationId xmlns:p14="http://schemas.microsoft.com/office/powerpoint/2010/main" val="379401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7766" y="1073150"/>
            <a:ext cx="8345488" cy="3168210"/>
          </a:xfrm>
        </p:spPr>
        <p:txBody>
          <a:bodyPr>
            <a:normAutofit/>
          </a:bodyPr>
          <a:lstStyle/>
          <a:p>
            <a:r>
              <a:rPr lang="en-US" sz="2800" dirty="0"/>
              <a:t>An app for Windows, Mac OS, or Linux that provides an easy way to interact with REST APIs.</a:t>
            </a:r>
          </a:p>
          <a:p>
            <a:r>
              <a:rPr lang="en-US" sz="2800" dirty="0"/>
              <a:t>Allows for headers to be easily constructed.</a:t>
            </a:r>
          </a:p>
          <a:p>
            <a:r>
              <a:rPr lang="en-US" sz="2800" dirty="0"/>
              <a:t>Displays request status code and response data.</a:t>
            </a:r>
          </a:p>
          <a:p>
            <a:r>
              <a:rPr lang="en-US" sz="2800" dirty="0"/>
              <a:t>Frequently used requests can be saved in tabs, history, or collections for reuse.</a:t>
            </a:r>
          </a:p>
        </p:txBody>
      </p:sp>
      <p:sp>
        <p:nvSpPr>
          <p:cNvPr id="2" name="Title 1"/>
          <p:cNvSpPr>
            <a:spLocks noGrp="1"/>
          </p:cNvSpPr>
          <p:nvPr>
            <p:ph type="title"/>
          </p:nvPr>
        </p:nvSpPr>
        <p:spPr>
          <a:xfrm>
            <a:off x="437766" y="197313"/>
            <a:ext cx="8345488" cy="731837"/>
          </a:xfrm>
        </p:spPr>
        <p:txBody>
          <a:bodyPr/>
          <a:lstStyle/>
          <a:p>
            <a:r>
              <a:rPr lang="en-US" dirty="0"/>
              <a:t>Postman</a:t>
            </a:r>
          </a:p>
        </p:txBody>
      </p:sp>
    </p:spTree>
    <p:extLst>
      <p:ext uri="{BB962C8B-B14F-4D97-AF65-F5344CB8AC3E}">
        <p14:creationId xmlns:p14="http://schemas.microsoft.com/office/powerpoint/2010/main" val="30888491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161216106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2554" y="1289271"/>
            <a:ext cx="3764008" cy="3168210"/>
          </a:xfrm>
        </p:spPr>
        <p:txBody>
          <a:bodyPr/>
          <a:lstStyle/>
          <a:p>
            <a:pPr marL="57136" indent="0">
              <a:buNone/>
            </a:pPr>
            <a:r>
              <a:rPr lang="en-US" sz="1800" dirty="0"/>
              <a:t>We need to disable SSL certificate checking. This can cause requests to fail.</a:t>
            </a:r>
          </a:p>
          <a:p>
            <a:r>
              <a:rPr lang="en-US" sz="1800" dirty="0"/>
              <a:t>Open </a:t>
            </a:r>
            <a:r>
              <a:rPr lang="en-US" sz="1800" b="1" dirty="0"/>
              <a:t>File&gt;Settings</a:t>
            </a:r>
            <a:r>
              <a:rPr lang="en-US" sz="1800" dirty="0"/>
              <a:t>.</a:t>
            </a:r>
          </a:p>
          <a:p>
            <a:r>
              <a:rPr lang="en-US" sz="1800"/>
              <a:t>In the General tab, under Request</a:t>
            </a:r>
            <a:r>
              <a:rPr lang="en-US" sz="1800" dirty="0"/>
              <a:t>, set SSL Certificate Verification to "</a:t>
            </a:r>
            <a:r>
              <a:rPr lang="en-US" sz="1800" b="1" dirty="0"/>
              <a:t>OFF</a:t>
            </a:r>
            <a:r>
              <a:rPr lang="en-US" sz="1800" dirty="0"/>
              <a:t>"</a:t>
            </a:r>
          </a:p>
        </p:txBody>
      </p:sp>
      <p:sp>
        <p:nvSpPr>
          <p:cNvPr id="3" name="Title 2"/>
          <p:cNvSpPr>
            <a:spLocks noGrp="1"/>
          </p:cNvSpPr>
          <p:nvPr>
            <p:ph type="title"/>
          </p:nvPr>
        </p:nvSpPr>
        <p:spPr>
          <a:xfrm>
            <a:off x="371264" y="158433"/>
            <a:ext cx="8345488" cy="731837"/>
          </a:xfrm>
        </p:spPr>
        <p:txBody>
          <a:bodyPr/>
          <a:lstStyle/>
          <a:p>
            <a:r>
              <a:rPr lang="en-US" sz="2400" dirty="0"/>
              <a:t>Lab: Getting a Service Ticket with Python</a:t>
            </a:r>
            <a:br>
              <a:rPr lang="en-US" sz="2400" dirty="0"/>
            </a:br>
            <a:r>
              <a:rPr lang="en-US" sz="2400" dirty="0"/>
              <a:t>Part 1 Step 1: Configure Postman</a:t>
            </a:r>
          </a:p>
        </p:txBody>
      </p:sp>
      <p:grpSp>
        <p:nvGrpSpPr>
          <p:cNvPr id="6" name="Group 5"/>
          <p:cNvGrpSpPr/>
          <p:nvPr/>
        </p:nvGrpSpPr>
        <p:grpSpPr>
          <a:xfrm>
            <a:off x="4369491" y="1197538"/>
            <a:ext cx="4299119" cy="2850139"/>
            <a:chOff x="4212541" y="1156595"/>
            <a:chExt cx="4299119" cy="2850139"/>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212541" y="1156595"/>
              <a:ext cx="4299119" cy="2850139"/>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5" name="Rectangle 4"/>
            <p:cNvSpPr/>
            <p:nvPr/>
          </p:nvSpPr>
          <p:spPr>
            <a:xfrm>
              <a:off x="5832764" y="2154382"/>
              <a:ext cx="443345" cy="18010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8708028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95000"/>
                    <a:lumOff val="5000"/>
                  </a:schemeClr>
                </a:solidFill>
              </a:rPr>
              <a:t>Postman Features</a:t>
            </a:r>
          </a:p>
        </p:txBody>
      </p:sp>
      <p:sp>
        <p:nvSpPr>
          <p:cNvPr id="4" name="Content Placeholder 3"/>
          <p:cNvSpPr>
            <a:spLocks noGrp="1"/>
          </p:cNvSpPr>
          <p:nvPr>
            <p:ph sz="quarter" idx="11"/>
          </p:nvPr>
        </p:nvSpPr>
        <p:spPr>
          <a:xfrm>
            <a:off x="6595701" y="1019800"/>
            <a:ext cx="2389900" cy="3398837"/>
          </a:xfrm>
        </p:spPr>
        <p:txBody>
          <a:bodyPr/>
          <a:lstStyle/>
          <a:p>
            <a:r>
              <a:rPr lang="en-US" sz="2400" dirty="0"/>
              <a:t>History</a:t>
            </a:r>
          </a:p>
          <a:p>
            <a:r>
              <a:rPr lang="en-US" sz="2400" dirty="0"/>
              <a:t>Tabs</a:t>
            </a:r>
          </a:p>
          <a:p>
            <a:r>
              <a:rPr lang="en-US" sz="2400" dirty="0"/>
              <a:t>Collections</a:t>
            </a:r>
          </a:p>
          <a:p>
            <a:r>
              <a:rPr lang="en-US" sz="2400" dirty="0"/>
              <a:t>Presets</a:t>
            </a:r>
          </a:p>
          <a:p>
            <a:r>
              <a:rPr lang="en-US" sz="2400" dirty="0"/>
              <a:t>Code</a:t>
            </a:r>
          </a:p>
          <a:p>
            <a:r>
              <a:rPr lang="en-US" sz="2400" dirty="0"/>
              <a:t>Environments</a:t>
            </a:r>
          </a:p>
          <a:p>
            <a:r>
              <a:rPr lang="en-US" sz="2400" dirty="0"/>
              <a:t>Collaboration</a:t>
            </a:r>
          </a:p>
        </p:txBody>
      </p:sp>
      <p:pic>
        <p:nvPicPr>
          <p:cNvPr id="1229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980" y="942581"/>
            <a:ext cx="5884442" cy="360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59429" y="1475014"/>
            <a:ext cx="4348842" cy="113211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959429" y="2607129"/>
            <a:ext cx="4348842" cy="149678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43358" y="1708013"/>
            <a:ext cx="780983"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request</a:t>
            </a:r>
          </a:p>
        </p:txBody>
      </p:sp>
      <p:sp>
        <p:nvSpPr>
          <p:cNvPr id="8" name="TextBox 7"/>
          <p:cNvSpPr txBox="1"/>
          <p:nvPr/>
        </p:nvSpPr>
        <p:spPr>
          <a:xfrm>
            <a:off x="3618172" y="2943875"/>
            <a:ext cx="920445"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response</a:t>
            </a:r>
          </a:p>
        </p:txBody>
      </p:sp>
    </p:spTree>
    <p:extLst>
      <p:ext uri="{BB962C8B-B14F-4D97-AF65-F5344CB8AC3E}">
        <p14:creationId xmlns:p14="http://schemas.microsoft.com/office/powerpoint/2010/main" val="272846675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88561" y="48012"/>
            <a:ext cx="8823157" cy="665587"/>
          </a:xfrm>
        </p:spPr>
        <p:txBody>
          <a:bodyPr/>
          <a:lstStyle/>
          <a:p>
            <a:r>
              <a:rPr lang="en-US" sz="2000" dirty="0"/>
              <a:t>Lab: Getting a Service Ticket with Python </a:t>
            </a:r>
            <a:br>
              <a:rPr lang="en-US" sz="2000" dirty="0"/>
            </a:br>
            <a:r>
              <a:rPr lang="en-US" altLang="en-US" sz="2000" dirty="0">
                <a:solidFill>
                  <a:schemeClr val="tx1"/>
                </a:solidFill>
              </a:rPr>
              <a:t>Part 1 Steps 2 - 5 </a:t>
            </a:r>
            <a:r>
              <a:rPr altLang="en-US" sz="2000" dirty="0">
                <a:solidFill>
                  <a:schemeClr val="tx1"/>
                </a:solidFill>
              </a:rPr>
              <a:t>Enter Required Information and Send Request</a:t>
            </a:r>
          </a:p>
        </p:txBody>
      </p:sp>
      <p:sp>
        <p:nvSpPr>
          <p:cNvPr id="77827"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1934A7D-7FF8-4322-964E-E5DA705A342D}" type="slidenum">
              <a:rPr lang="en-US" altLang="en-US" sz="600">
                <a:solidFill>
                  <a:srgbClr val="595959"/>
                </a:solidFill>
              </a:rPr>
              <a:pPr/>
              <a:t>42</a:t>
            </a:fld>
            <a:endParaRPr lang="en-US" altLang="en-US" sz="600">
              <a:solidFill>
                <a:srgbClr val="595959"/>
              </a:solidFill>
            </a:endParaRPr>
          </a:p>
        </p:txBody>
      </p:sp>
      <p:sp>
        <p:nvSpPr>
          <p:cNvPr id="5" name="Rectangle 5"/>
          <p:cNvSpPr txBox="1">
            <a:spLocks noChangeArrowheads="1"/>
          </p:cNvSpPr>
          <p:nvPr/>
        </p:nvSpPr>
        <p:spPr>
          <a:xfrm>
            <a:off x="229732" y="971550"/>
            <a:ext cx="8576616" cy="4914900"/>
          </a:xfrm>
          <a:prstGeom prst="rect">
            <a:avLst/>
          </a:prstGeom>
        </p:spPr>
        <p:txBody>
          <a:bodyPr lIns="91408" tIns="45704" rIns="91408" bIns="45704">
            <a:normAutofit/>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92815" lvl="1" indent="0">
              <a:buNone/>
              <a:defRPr/>
            </a:pPr>
            <a:endParaRPr lang="en-US" sz="2025" dirty="0"/>
          </a:p>
          <a:p>
            <a:pPr lvl="1">
              <a:defRPr/>
            </a:pPr>
            <a:endParaRPr lang="en-US" sz="2025" dirty="0"/>
          </a:p>
          <a:p>
            <a:pPr>
              <a:defRPr/>
            </a:pPr>
            <a:endParaRPr lang="en-US" sz="2400" dirty="0"/>
          </a:p>
          <a:p>
            <a:pPr lvl="1">
              <a:defRPr/>
            </a:pPr>
            <a:endParaRPr lang="en-US" sz="2025" dirty="0"/>
          </a:p>
          <a:p>
            <a:pPr>
              <a:defRPr/>
            </a:pPr>
            <a:endParaRPr lang="en-US" sz="2400" dirty="0"/>
          </a:p>
        </p:txBody>
      </p:sp>
      <p:grpSp>
        <p:nvGrpSpPr>
          <p:cNvPr id="4" name="Group 3"/>
          <p:cNvGrpSpPr/>
          <p:nvPr/>
        </p:nvGrpSpPr>
        <p:grpSpPr>
          <a:xfrm>
            <a:off x="377940" y="676987"/>
            <a:ext cx="8460212" cy="3944709"/>
            <a:chOff x="377940" y="676987"/>
            <a:chExt cx="8460212" cy="3944709"/>
          </a:xfrm>
        </p:grpSpPr>
        <p:pic>
          <p:nvPicPr>
            <p:cNvPr id="10244"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77940" y="2968315"/>
              <a:ext cx="8428408" cy="16374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b="15576"/>
            <a:stretch/>
          </p:blipFill>
          <p:spPr bwMode="auto">
            <a:xfrm>
              <a:off x="377940" y="1077623"/>
              <a:ext cx="8428408" cy="14190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1" name="Straight Arrow Connector 10"/>
            <p:cNvCxnSpPr>
              <a:endCxn id="14" idx="1"/>
            </p:cNvCxnSpPr>
            <p:nvPr/>
          </p:nvCxnSpPr>
          <p:spPr bwMode="auto">
            <a:xfrm flipV="1">
              <a:off x="1509026" y="904886"/>
              <a:ext cx="611520" cy="282866"/>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4" name="TextBox 13"/>
            <p:cNvSpPr txBox="1"/>
            <p:nvPr/>
          </p:nvSpPr>
          <p:spPr>
            <a:xfrm>
              <a:off x="2120546" y="734078"/>
              <a:ext cx="954075" cy="341616"/>
            </a:xfrm>
            <a:prstGeom prst="rect">
              <a:avLst/>
            </a:prstGeom>
            <a:noFill/>
          </p:spPr>
          <p:txBody>
            <a:bodyPr wrap="none" lIns="91424" tIns="45712" rIns="91424" bIns="45712">
              <a:spAutoFit/>
            </a:bodyPr>
            <a:lstStyle/>
            <a:p>
              <a:pPr>
                <a:lnSpc>
                  <a:spcPct val="90000"/>
                </a:lnSpc>
                <a:spcBef>
                  <a:spcPts val="600"/>
                </a:spcBef>
                <a:defRPr/>
              </a:pPr>
              <a:r>
                <a:rPr lang="en-US" dirty="0">
                  <a:solidFill>
                    <a:srgbClr val="FF0000"/>
                  </a:solidFill>
                  <a:ea typeface="MS PGothic" charset="0"/>
                  <a:cs typeface="MS PGothic" charset="0"/>
                </a:rPr>
                <a:t>method</a:t>
              </a:r>
            </a:p>
          </p:txBody>
        </p:sp>
        <p:cxnSp>
          <p:nvCxnSpPr>
            <p:cNvPr id="12" name="Straight Arrow Connector 11"/>
            <p:cNvCxnSpPr>
              <a:endCxn id="15" idx="1"/>
            </p:cNvCxnSpPr>
            <p:nvPr/>
          </p:nvCxnSpPr>
          <p:spPr bwMode="auto">
            <a:xfrm flipV="1">
              <a:off x="4162010" y="906815"/>
              <a:ext cx="676260" cy="337758"/>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5" name="TextBox 14"/>
            <p:cNvSpPr txBox="1"/>
            <p:nvPr/>
          </p:nvSpPr>
          <p:spPr>
            <a:xfrm>
              <a:off x="4838270" y="736007"/>
              <a:ext cx="582178" cy="341616"/>
            </a:xfrm>
            <a:prstGeom prst="rect">
              <a:avLst/>
            </a:prstGeom>
            <a:noFill/>
          </p:spPr>
          <p:txBody>
            <a:bodyPr wrap="none" lIns="91424" tIns="45712" rIns="91424" bIns="45712">
              <a:spAutoFit/>
            </a:bodyPr>
            <a:lstStyle/>
            <a:p>
              <a:pPr>
                <a:lnSpc>
                  <a:spcPct val="90000"/>
                </a:lnSpc>
                <a:spcBef>
                  <a:spcPts val="600"/>
                </a:spcBef>
                <a:defRPr/>
              </a:pPr>
              <a:r>
                <a:rPr lang="en-US" dirty="0">
                  <a:solidFill>
                    <a:srgbClr val="FF0000"/>
                  </a:solidFill>
                  <a:ea typeface="MS PGothic" charset="0"/>
                  <a:cs typeface="MS PGothic" charset="0"/>
                </a:rPr>
                <a:t>URI</a:t>
              </a:r>
            </a:p>
          </p:txBody>
        </p:sp>
        <p:sp>
          <p:nvSpPr>
            <p:cNvPr id="6" name="TextBox 5"/>
            <p:cNvSpPr txBox="1"/>
            <p:nvPr/>
          </p:nvSpPr>
          <p:spPr>
            <a:xfrm>
              <a:off x="7749648" y="676987"/>
              <a:ext cx="1056700" cy="369332"/>
            </a:xfrm>
            <a:prstGeom prst="rect">
              <a:avLst/>
            </a:prstGeom>
            <a:noFill/>
          </p:spPr>
          <p:txBody>
            <a:bodyPr wrap="none" rtlCol="0">
              <a:spAutoFit/>
            </a:bodyPr>
            <a:lstStyle/>
            <a:p>
              <a:r>
                <a:rPr lang="en-US" u="sng" dirty="0">
                  <a:solidFill>
                    <a:srgbClr val="0070C0"/>
                  </a:solidFill>
                </a:rPr>
                <a:t>Headers</a:t>
              </a:r>
            </a:p>
          </p:txBody>
        </p:sp>
        <p:sp>
          <p:nvSpPr>
            <p:cNvPr id="16" name="TextBox 15"/>
            <p:cNvSpPr txBox="1"/>
            <p:nvPr/>
          </p:nvSpPr>
          <p:spPr>
            <a:xfrm>
              <a:off x="8127701" y="2571471"/>
              <a:ext cx="710451" cy="369332"/>
            </a:xfrm>
            <a:prstGeom prst="rect">
              <a:avLst/>
            </a:prstGeom>
            <a:noFill/>
          </p:spPr>
          <p:txBody>
            <a:bodyPr wrap="none" rtlCol="0">
              <a:spAutoFit/>
            </a:bodyPr>
            <a:lstStyle/>
            <a:p>
              <a:r>
                <a:rPr lang="en-US" u="sng" dirty="0">
                  <a:solidFill>
                    <a:srgbClr val="0070C0"/>
                  </a:solidFill>
                </a:rPr>
                <a:t>Body</a:t>
              </a:r>
            </a:p>
          </p:txBody>
        </p:sp>
        <p:sp>
          <p:nvSpPr>
            <p:cNvPr id="8" name="Rectangle 7"/>
            <p:cNvSpPr/>
            <p:nvPr/>
          </p:nvSpPr>
          <p:spPr>
            <a:xfrm>
              <a:off x="803082" y="4174678"/>
              <a:ext cx="1669775" cy="44701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879734" y="1097268"/>
              <a:ext cx="1057190" cy="44701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2243328" y="3450336"/>
              <a:ext cx="831293" cy="46939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1341120" y="1556583"/>
              <a:ext cx="1054608" cy="46939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1080377" y="2561445"/>
            <a:ext cx="6891630" cy="369332"/>
          </a:xfrm>
          <a:prstGeom prst="rect">
            <a:avLst/>
          </a:prstGeom>
          <a:noFill/>
        </p:spPr>
        <p:txBody>
          <a:bodyPr wrap="none" rtlCol="0">
            <a:spAutoFit/>
          </a:bodyPr>
          <a:lstStyle/>
          <a:p>
            <a:r>
              <a:rPr lang="en-US" dirty="0"/>
              <a:t>Body JSON: {"username": "</a:t>
            </a:r>
            <a:r>
              <a:rPr lang="en-US" dirty="0" err="1"/>
              <a:t>devnetuser</a:t>
            </a:r>
            <a:r>
              <a:rPr lang="en-US" dirty="0"/>
              <a:t>", "password": "Cisco123!"}</a:t>
            </a:r>
          </a:p>
        </p:txBody>
      </p:sp>
    </p:spTree>
    <p:extLst>
      <p:ext uri="{BB962C8B-B14F-4D97-AF65-F5344CB8AC3E}">
        <p14:creationId xmlns:p14="http://schemas.microsoft.com/office/powerpoint/2010/main" val="288463773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6499" y="1065437"/>
            <a:ext cx="7383081" cy="36857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7826" name="Title 1"/>
          <p:cNvSpPr>
            <a:spLocks noGrp="1"/>
          </p:cNvSpPr>
          <p:nvPr>
            <p:ph type="title"/>
          </p:nvPr>
        </p:nvSpPr>
        <p:spPr>
          <a:xfrm>
            <a:off x="358286" y="341314"/>
            <a:ext cx="8343314" cy="458786"/>
          </a:xfrm>
        </p:spPr>
        <p:txBody>
          <a:bodyPr/>
          <a:lstStyle/>
          <a:p>
            <a:r>
              <a:rPr lang="en-US" sz="2800" dirty="0"/>
              <a:t>Lab: Getting a Service Ticket with Python</a:t>
            </a:r>
            <a:r>
              <a:rPr lang="en-US" altLang="en-US" sz="2800" dirty="0">
                <a:solidFill>
                  <a:schemeClr val="tx1"/>
                </a:solidFill>
              </a:rPr>
              <a:t> </a:t>
            </a:r>
            <a:br>
              <a:rPr lang="en-US" altLang="en-US" sz="2800" dirty="0">
                <a:solidFill>
                  <a:schemeClr val="tx1"/>
                </a:solidFill>
              </a:rPr>
            </a:br>
            <a:r>
              <a:rPr lang="en-US" altLang="en-US" sz="2800" dirty="0">
                <a:solidFill>
                  <a:schemeClr val="tx1"/>
                </a:solidFill>
              </a:rPr>
              <a:t>Part 1 Step 5b: View the Response</a:t>
            </a:r>
            <a:endParaRPr altLang="en-US" sz="2800" dirty="0">
              <a:solidFill>
                <a:schemeClr val="tx1"/>
              </a:solidFill>
            </a:endParaRPr>
          </a:p>
        </p:txBody>
      </p:sp>
      <p:sp>
        <p:nvSpPr>
          <p:cNvPr id="77827"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1934A7D-7FF8-4322-964E-E5DA705A342D}" type="slidenum">
              <a:rPr lang="en-US" altLang="en-US" sz="600">
                <a:solidFill>
                  <a:srgbClr val="595959"/>
                </a:solidFill>
              </a:rPr>
              <a:pPr/>
              <a:t>43</a:t>
            </a:fld>
            <a:endParaRPr lang="en-US" altLang="en-US" sz="600">
              <a:solidFill>
                <a:srgbClr val="595959"/>
              </a:solidFill>
            </a:endParaRPr>
          </a:p>
        </p:txBody>
      </p:sp>
      <p:sp>
        <p:nvSpPr>
          <p:cNvPr id="5" name="Rectangle 5"/>
          <p:cNvSpPr txBox="1">
            <a:spLocks noChangeArrowheads="1"/>
          </p:cNvSpPr>
          <p:nvPr/>
        </p:nvSpPr>
        <p:spPr>
          <a:xfrm>
            <a:off x="229732" y="971550"/>
            <a:ext cx="8576616" cy="4914900"/>
          </a:xfrm>
          <a:prstGeom prst="rect">
            <a:avLst/>
          </a:prstGeom>
        </p:spPr>
        <p:txBody>
          <a:bodyPr lIns="91408" tIns="45704" rIns="91408" bIns="45704">
            <a:normAutofit/>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92815" lvl="1" indent="0">
              <a:buNone/>
              <a:defRPr/>
            </a:pPr>
            <a:endParaRPr lang="en-US" sz="2025" dirty="0"/>
          </a:p>
          <a:p>
            <a:pPr lvl="1">
              <a:defRPr/>
            </a:pPr>
            <a:endParaRPr lang="en-US" sz="2025" dirty="0"/>
          </a:p>
          <a:p>
            <a:pPr>
              <a:defRPr/>
            </a:pPr>
            <a:endParaRPr lang="en-US" sz="2400" dirty="0"/>
          </a:p>
          <a:p>
            <a:pPr lvl="1">
              <a:defRPr/>
            </a:pPr>
            <a:endParaRPr lang="en-US" sz="2025" dirty="0"/>
          </a:p>
          <a:p>
            <a:pPr>
              <a:defRPr/>
            </a:pPr>
            <a:endParaRPr lang="en-US" sz="2400" dirty="0"/>
          </a:p>
        </p:txBody>
      </p:sp>
      <p:sp>
        <p:nvSpPr>
          <p:cNvPr id="16" name="TextBox 15"/>
          <p:cNvSpPr txBox="1"/>
          <p:nvPr/>
        </p:nvSpPr>
        <p:spPr>
          <a:xfrm>
            <a:off x="6085349" y="3243116"/>
            <a:ext cx="1449403" cy="300066"/>
          </a:xfrm>
          <a:prstGeom prst="rect">
            <a:avLst/>
          </a:prstGeom>
          <a:solidFill>
            <a:schemeClr val="bg1"/>
          </a:solidFill>
          <a:ln>
            <a:solidFill>
              <a:srgbClr val="FF0000"/>
            </a:solidFill>
          </a:ln>
        </p:spPr>
        <p:txBody>
          <a:bodyPr wrap="none" lIns="91424" tIns="45712" rIns="91424" bIns="45712">
            <a:spAutoFit/>
          </a:bodyPr>
          <a:lstStyle/>
          <a:p>
            <a:pPr>
              <a:lnSpc>
                <a:spcPct val="90000"/>
              </a:lnSpc>
              <a:spcBef>
                <a:spcPts val="600"/>
              </a:spcBef>
              <a:defRPr/>
            </a:pPr>
            <a:r>
              <a:rPr lang="en-US" sz="1500" dirty="0">
                <a:solidFill>
                  <a:srgbClr val="FF0000"/>
                </a:solidFill>
                <a:ea typeface="MS PGothic" charset="0"/>
                <a:cs typeface="MS PGothic" charset="0"/>
              </a:rPr>
              <a:t>response body</a:t>
            </a:r>
          </a:p>
        </p:txBody>
      </p:sp>
      <p:cxnSp>
        <p:nvCxnSpPr>
          <p:cNvPr id="17" name="Straight Arrow Connector 16"/>
          <p:cNvCxnSpPr>
            <a:endCxn id="18" idx="1"/>
          </p:cNvCxnSpPr>
          <p:nvPr/>
        </p:nvCxnSpPr>
        <p:spPr bwMode="auto">
          <a:xfrm>
            <a:off x="4645260" y="3710667"/>
            <a:ext cx="604177" cy="591852"/>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8" name="TextBox 17"/>
          <p:cNvSpPr txBox="1"/>
          <p:nvPr/>
        </p:nvSpPr>
        <p:spPr>
          <a:xfrm>
            <a:off x="5249437" y="4010139"/>
            <a:ext cx="2132283" cy="584759"/>
          </a:xfrm>
          <a:prstGeom prst="rect">
            <a:avLst/>
          </a:prstGeom>
          <a:noFill/>
        </p:spPr>
        <p:txBody>
          <a:bodyPr wrap="none" lIns="91424" tIns="45712" rIns="91424" bIns="45712">
            <a:spAutoFit/>
          </a:bodyPr>
          <a:lstStyle/>
          <a:p>
            <a:pPr algn="ctr">
              <a:lnSpc>
                <a:spcPct val="90000"/>
              </a:lnSpc>
              <a:spcBef>
                <a:spcPts val="600"/>
              </a:spcBef>
              <a:defRPr/>
            </a:pPr>
            <a:r>
              <a:rPr lang="en-US" sz="1500" dirty="0">
                <a:solidFill>
                  <a:srgbClr val="FF0000"/>
                </a:solidFill>
                <a:ea typeface="MS PGothic" charset="0"/>
                <a:cs typeface="MS PGothic" charset="0"/>
              </a:rPr>
              <a:t>authentication token</a:t>
            </a:r>
          </a:p>
          <a:p>
            <a:pPr algn="ctr">
              <a:lnSpc>
                <a:spcPct val="90000"/>
              </a:lnSpc>
              <a:spcBef>
                <a:spcPts val="600"/>
              </a:spcBef>
              <a:defRPr/>
            </a:pPr>
            <a:r>
              <a:rPr lang="en-US" sz="1500" dirty="0">
                <a:solidFill>
                  <a:srgbClr val="FF0000"/>
                </a:solidFill>
                <a:ea typeface="MS PGothic" charset="0"/>
                <a:cs typeface="MS PGothic" charset="0"/>
              </a:rPr>
              <a:t>(service ticket number)</a:t>
            </a:r>
          </a:p>
        </p:txBody>
      </p:sp>
      <p:sp>
        <p:nvSpPr>
          <p:cNvPr id="2" name="Rectangle 1"/>
          <p:cNvSpPr/>
          <p:nvPr/>
        </p:nvSpPr>
        <p:spPr>
          <a:xfrm>
            <a:off x="2608028" y="3552683"/>
            <a:ext cx="2035534" cy="150033"/>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943600" y="2617096"/>
            <a:ext cx="777922" cy="230507"/>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043057" y="2261287"/>
            <a:ext cx="1393298" cy="300066"/>
          </a:xfrm>
          <a:prstGeom prst="rect">
            <a:avLst/>
          </a:prstGeom>
          <a:noFill/>
        </p:spPr>
        <p:txBody>
          <a:bodyPr wrap="none" lIns="91424" tIns="45712" rIns="91424" bIns="45712">
            <a:spAutoFit/>
          </a:bodyPr>
          <a:lstStyle/>
          <a:p>
            <a:pPr algn="ctr">
              <a:lnSpc>
                <a:spcPct val="90000"/>
              </a:lnSpc>
              <a:spcBef>
                <a:spcPts val="600"/>
              </a:spcBef>
              <a:defRPr/>
            </a:pPr>
            <a:r>
              <a:rPr lang="en-US" sz="1500">
                <a:solidFill>
                  <a:srgbClr val="FF0000"/>
                </a:solidFill>
                <a:ea typeface="MS PGothic" charset="0"/>
                <a:cs typeface="MS PGothic" charset="0"/>
              </a:rPr>
              <a:t>request status</a:t>
            </a:r>
            <a:endParaRPr lang="en-US" sz="1500" dirty="0">
              <a:solidFill>
                <a:srgbClr val="FF0000"/>
              </a:solidFill>
              <a:ea typeface="MS PGothic" charset="0"/>
              <a:cs typeface="MS PGothic" charset="0"/>
            </a:endParaRPr>
          </a:p>
        </p:txBody>
      </p:sp>
      <p:cxnSp>
        <p:nvCxnSpPr>
          <p:cNvPr id="4" name="Straight Arrow Connector 3"/>
          <p:cNvCxnSpPr>
            <a:stCxn id="10" idx="1"/>
            <a:endCxn id="11" idx="3"/>
          </p:cNvCxnSpPr>
          <p:nvPr/>
        </p:nvCxnSpPr>
        <p:spPr>
          <a:xfrm flipH="1" flipV="1">
            <a:off x="5436355" y="2411320"/>
            <a:ext cx="507245" cy="321030"/>
          </a:xfrm>
          <a:prstGeom prst="straightConnector1">
            <a:avLst/>
          </a:prstGeom>
          <a:solidFill>
            <a:srgbClr val="0183B7"/>
          </a:solidFill>
          <a:ln w="38100" cap="flat" cmpd="sng" algn="ctr">
            <a:solidFill>
              <a:srgbClr val="FF0000"/>
            </a:solidFill>
            <a:prstDash val="solid"/>
            <a:round/>
            <a:headEnd type="arrow"/>
            <a:tailEnd type="none"/>
          </a:ln>
          <a:effectLst/>
        </p:spPr>
      </p:cxnSp>
    </p:spTree>
    <p:extLst>
      <p:ext uri="{BB962C8B-B14F-4D97-AF65-F5344CB8AC3E}">
        <p14:creationId xmlns:p14="http://schemas.microsoft.com/office/powerpoint/2010/main" val="332545344"/>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95000"/>
                    <a:lumOff val="5000"/>
                  </a:schemeClr>
                </a:solidFill>
              </a:rPr>
              <a:t>Overview of the Request Process</a:t>
            </a:r>
          </a:p>
        </p:txBody>
      </p:sp>
      <p:sp>
        <p:nvSpPr>
          <p:cNvPr id="5" name="TextBox 4"/>
          <p:cNvSpPr txBox="1"/>
          <p:nvPr/>
        </p:nvSpPr>
        <p:spPr>
          <a:xfrm>
            <a:off x="1362191" y="1073150"/>
            <a:ext cx="4277802" cy="3139321"/>
          </a:xfrm>
          <a:prstGeom prst="rect">
            <a:avLst/>
          </a:prstGeom>
          <a:noFill/>
        </p:spPr>
        <p:txBody>
          <a:bodyPr wrap="square" rtlCol="0">
            <a:spAutoFit/>
          </a:bodyPr>
          <a:lstStyle/>
          <a:p>
            <a:pPr marL="342900" indent="-342900">
              <a:buFont typeface="+mj-lt"/>
              <a:buAutoNum type="arabicPeriod"/>
            </a:pPr>
            <a:r>
              <a:rPr lang="en-US" sz="2400" dirty="0">
                <a:latin typeface="+mn-lt"/>
              </a:rPr>
              <a:t>Build request</a:t>
            </a:r>
          </a:p>
          <a:p>
            <a:pPr marL="800100" lvl="1" indent="-342900">
              <a:buFont typeface="Arial" panose="020B0604020202020204" pitchFamily="34" charset="0"/>
              <a:buChar char="•"/>
            </a:pPr>
            <a:r>
              <a:rPr lang="en-US" dirty="0">
                <a:latin typeface="+mn-lt"/>
              </a:rPr>
              <a:t>Method</a:t>
            </a:r>
          </a:p>
          <a:p>
            <a:pPr marL="800100" lvl="1" indent="-342900">
              <a:buFont typeface="Arial" panose="020B0604020202020204" pitchFamily="34" charset="0"/>
              <a:buChar char="•"/>
            </a:pPr>
            <a:r>
              <a:rPr lang="en-US" dirty="0">
                <a:latin typeface="+mn-lt"/>
              </a:rPr>
              <a:t>URL</a:t>
            </a:r>
          </a:p>
          <a:p>
            <a:pPr marL="800100" lvl="1" indent="-342900">
              <a:buFont typeface="Arial" panose="020B0604020202020204" pitchFamily="34" charset="0"/>
              <a:buChar char="•"/>
            </a:pPr>
            <a:r>
              <a:rPr lang="en-US" dirty="0">
                <a:latin typeface="+mn-lt"/>
              </a:rPr>
              <a:t>Headers</a:t>
            </a:r>
          </a:p>
          <a:p>
            <a:pPr marL="800100" lvl="1" indent="-342900">
              <a:buFont typeface="Arial" panose="020B0604020202020204" pitchFamily="34" charset="0"/>
              <a:buChar char="•"/>
            </a:pPr>
            <a:r>
              <a:rPr lang="en-US" dirty="0">
                <a:latin typeface="+mn-lt"/>
              </a:rPr>
              <a:t>Body</a:t>
            </a:r>
          </a:p>
          <a:p>
            <a:pPr marL="800100" lvl="1" indent="-342900">
              <a:buFont typeface="Arial" panose="020B0604020202020204" pitchFamily="34" charset="0"/>
              <a:buChar char="•"/>
            </a:pPr>
            <a:r>
              <a:rPr lang="en-US" dirty="0">
                <a:latin typeface="+mn-lt"/>
              </a:rPr>
              <a:t>Authentication</a:t>
            </a:r>
          </a:p>
          <a:p>
            <a:pPr marL="342900" indent="-342900">
              <a:buFont typeface="+mj-lt"/>
              <a:buAutoNum type="arabicPeriod"/>
            </a:pPr>
            <a:r>
              <a:rPr lang="en-US" sz="2400" dirty="0">
                <a:latin typeface="+mn-lt"/>
              </a:rPr>
              <a:t>Send request</a:t>
            </a:r>
          </a:p>
          <a:p>
            <a:pPr marL="342900" indent="-342900">
              <a:buFont typeface="+mj-lt"/>
              <a:buAutoNum type="arabicPeriod"/>
            </a:pPr>
            <a:r>
              <a:rPr lang="en-US" sz="2400" dirty="0">
                <a:latin typeface="+mn-lt"/>
              </a:rPr>
              <a:t>Evaluate response</a:t>
            </a:r>
          </a:p>
          <a:p>
            <a:pPr marL="800100" lvl="1" indent="-342900">
              <a:buFont typeface="Arial" panose="020B0604020202020204" pitchFamily="34" charset="0"/>
              <a:buChar char="•"/>
            </a:pPr>
            <a:r>
              <a:rPr lang="en-US" dirty="0">
                <a:latin typeface="+mn-lt"/>
              </a:rPr>
              <a:t>Response code</a:t>
            </a:r>
          </a:p>
          <a:p>
            <a:pPr marL="800100" lvl="1" indent="-342900">
              <a:buFont typeface="Arial" panose="020B0604020202020204" pitchFamily="34" charset="0"/>
              <a:buChar char="•"/>
            </a:pPr>
            <a:r>
              <a:rPr lang="en-US" dirty="0">
                <a:latin typeface="+mn-lt"/>
              </a:rPr>
              <a:t>Desired data features</a:t>
            </a:r>
          </a:p>
        </p:txBody>
      </p:sp>
      <p:sp>
        <p:nvSpPr>
          <p:cNvPr id="6" name="Rectangle 5"/>
          <p:cNvSpPr/>
          <p:nvPr/>
        </p:nvSpPr>
        <p:spPr>
          <a:xfrm>
            <a:off x="5256342" y="1156651"/>
            <a:ext cx="1534602" cy="882594"/>
          </a:xfrm>
          <a:prstGeom prst="rect">
            <a:avLst/>
          </a:prstGeom>
          <a:solidFill>
            <a:srgbClr val="0D2C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a:p>
            <a:pPr algn="ctr"/>
            <a:r>
              <a:rPr lang="en-US" dirty="0"/>
              <a:t>Request Components</a:t>
            </a:r>
          </a:p>
        </p:txBody>
      </p:sp>
      <p:sp>
        <p:nvSpPr>
          <p:cNvPr id="7" name="Rectangle 6"/>
          <p:cNvSpPr/>
          <p:nvPr/>
        </p:nvSpPr>
        <p:spPr>
          <a:xfrm>
            <a:off x="5256342" y="2648598"/>
            <a:ext cx="1534602" cy="596348"/>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Request</a:t>
            </a:r>
          </a:p>
        </p:txBody>
      </p:sp>
      <p:sp>
        <p:nvSpPr>
          <p:cNvPr id="8" name="Rectangle 7"/>
          <p:cNvSpPr/>
          <p:nvPr/>
        </p:nvSpPr>
        <p:spPr>
          <a:xfrm>
            <a:off x="5256342" y="3556125"/>
            <a:ext cx="1534602" cy="596348"/>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Response</a:t>
            </a:r>
          </a:p>
        </p:txBody>
      </p:sp>
      <p:cxnSp>
        <p:nvCxnSpPr>
          <p:cNvPr id="10" name="Straight Arrow Connector 9"/>
          <p:cNvCxnSpPr>
            <a:stCxn id="7" idx="2"/>
            <a:endCxn id="8" idx="0"/>
          </p:cNvCxnSpPr>
          <p:nvPr/>
        </p:nvCxnSpPr>
        <p:spPr>
          <a:xfrm>
            <a:off x="6023643" y="3244946"/>
            <a:ext cx="0" cy="311179"/>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a:off x="6023643" y="2039245"/>
            <a:ext cx="0" cy="60935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06536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6093" y="107226"/>
            <a:ext cx="8345488" cy="731837"/>
          </a:xfrm>
        </p:spPr>
        <p:txBody>
          <a:bodyPr/>
          <a:lstStyle/>
          <a:p>
            <a:r>
              <a:rPr lang="en-US" dirty="0"/>
              <a:t>The Path </a:t>
            </a:r>
            <a:r>
              <a:rPr lang="en-US"/>
              <a:t>Trace Application Demo</a:t>
            </a:r>
            <a:endParaRPr lang="en-US" dirty="0"/>
          </a:p>
        </p:txBody>
      </p:sp>
      <p:sp>
        <p:nvSpPr>
          <p:cNvPr id="5" name="TextBox 4"/>
          <p:cNvSpPr txBox="1"/>
          <p:nvPr/>
        </p:nvSpPr>
        <p:spPr>
          <a:xfrm>
            <a:off x="738836" y="841249"/>
            <a:ext cx="7256678" cy="3708805"/>
          </a:xfrm>
          <a:prstGeom prst="rect">
            <a:avLst/>
          </a:prstGeom>
          <a:noFill/>
        </p:spPr>
        <p:txBody>
          <a:bodyPr wrap="square" rtlCol="0">
            <a:normAutofit/>
          </a:bodyPr>
          <a:lstStyle/>
          <a:p>
            <a:pPr marL="342900" indent="-342900">
              <a:buFont typeface="+mj-lt"/>
              <a:buAutoNum type="arabicPeriod"/>
            </a:pPr>
            <a:r>
              <a:rPr lang="en-US" dirty="0"/>
              <a:t>Open and run the </a:t>
            </a:r>
            <a:r>
              <a:rPr lang="en-US" b="1" dirty="0"/>
              <a:t>04_path_trace_sol.py</a:t>
            </a:r>
            <a:r>
              <a:rPr lang="en-US" dirty="0"/>
              <a:t> file.</a:t>
            </a:r>
          </a:p>
          <a:p>
            <a:pPr marL="342900" indent="-342900">
              <a:buFont typeface="+mj-lt"/>
              <a:buAutoNum type="arabicPeriod"/>
            </a:pPr>
            <a:r>
              <a:rPr lang="en-US" dirty="0"/>
              <a:t>From the list of devices, enter source and destination </a:t>
            </a:r>
            <a:r>
              <a:rPr lang="en-US"/>
              <a:t>IP addresses when prompted and view the resulting output.</a:t>
            </a:r>
            <a:endParaRPr lang="en-US" dirty="0"/>
          </a:p>
          <a:p>
            <a:pPr marL="342900" indent="-342900">
              <a:buFont typeface="+mj-lt"/>
              <a:buAutoNum type="arabicPeriod"/>
            </a:pPr>
            <a:r>
              <a:rPr lang="en-US" dirty="0"/>
              <a:t>The application does the following:</a:t>
            </a:r>
          </a:p>
          <a:p>
            <a:pPr marL="800100" lvl="1" indent="-342900">
              <a:buFont typeface="+mj-lt"/>
              <a:buAutoNum type="alphaLcParenR"/>
            </a:pPr>
            <a:r>
              <a:rPr lang="en-US" sz="1600" dirty="0"/>
              <a:t>Obtains a service ticket from the APIC-EM </a:t>
            </a:r>
            <a:r>
              <a:rPr lang="en-US" sz="1600" b="1" dirty="0"/>
              <a:t>/ticket </a:t>
            </a:r>
            <a:r>
              <a:rPr lang="en-US" sz="1600" dirty="0"/>
              <a:t>endpoint.</a:t>
            </a:r>
          </a:p>
          <a:p>
            <a:pPr marL="800100" lvl="1" indent="-342900">
              <a:buFont typeface="+mj-lt"/>
              <a:buAutoNum type="alphaLcParenR"/>
            </a:pPr>
            <a:r>
              <a:rPr lang="en-US" sz="1600" dirty="0"/>
              <a:t>Obtains and displays an inventory of hosts from the </a:t>
            </a:r>
            <a:r>
              <a:rPr lang="en-US" sz="1600" b="1" dirty="0"/>
              <a:t>/hosts</a:t>
            </a:r>
            <a:r>
              <a:rPr lang="en-US" sz="1600" dirty="0"/>
              <a:t> endpoint</a:t>
            </a:r>
          </a:p>
          <a:p>
            <a:pPr marL="800100" lvl="1" indent="-342900">
              <a:buFont typeface="+mj-lt"/>
              <a:buAutoNum type="alphaLcParenR"/>
            </a:pPr>
            <a:r>
              <a:rPr lang="en-US" sz="1600" dirty="0"/>
              <a:t>Obtains and displays an inventory of network devices from the </a:t>
            </a:r>
            <a:r>
              <a:rPr lang="en-US" sz="1600" b="1" dirty="0"/>
              <a:t>/network-devices</a:t>
            </a:r>
            <a:r>
              <a:rPr lang="en-US" sz="1600" dirty="0"/>
              <a:t> endpoint</a:t>
            </a:r>
          </a:p>
          <a:p>
            <a:pPr marL="800100" lvl="1" indent="-342900">
              <a:buFont typeface="+mj-lt"/>
              <a:buAutoNum type="alphaLcParenR"/>
            </a:pPr>
            <a:r>
              <a:rPr lang="en-US" sz="1600" dirty="0"/>
              <a:t>Requests source and destination IP addresses for the Path Trace from the user.</a:t>
            </a:r>
          </a:p>
          <a:p>
            <a:pPr marL="800100" lvl="1" indent="-342900">
              <a:buFont typeface="+mj-lt"/>
              <a:buAutoNum type="alphaLcParenR"/>
            </a:pPr>
            <a:r>
              <a:rPr lang="en-US" sz="1600" dirty="0"/>
              <a:t>Requests the Path Trace from the </a:t>
            </a:r>
            <a:r>
              <a:rPr lang="en-US" sz="1600" b="1" dirty="0"/>
              <a:t>/flow-analysis</a:t>
            </a:r>
            <a:r>
              <a:rPr lang="en-US" sz="1600" dirty="0"/>
              <a:t> endpoint.</a:t>
            </a:r>
          </a:p>
          <a:p>
            <a:pPr marL="800100" lvl="1" indent="-342900">
              <a:buFont typeface="+mj-lt"/>
              <a:buAutoNum type="alphaLcParenR"/>
            </a:pPr>
            <a:r>
              <a:rPr lang="en-US" sz="1600" dirty="0"/>
              <a:t>Monitors the status of the Path Trace until it is complete.</a:t>
            </a:r>
          </a:p>
          <a:p>
            <a:pPr marL="800100" lvl="1" indent="-342900">
              <a:buFont typeface="+mj-lt"/>
              <a:buAutoNum type="alphaLcParenR"/>
            </a:pPr>
            <a:r>
              <a:rPr lang="en-US" sz="1600" dirty="0"/>
              <a:t>Displays some of the results of the completed Path Trace.</a:t>
            </a:r>
          </a:p>
          <a:p>
            <a:pPr marL="342900" indent="-342900">
              <a:buFont typeface="+mj-lt"/>
              <a:buAutoNum type="arabicPeriod"/>
            </a:pPr>
            <a:r>
              <a:rPr lang="en-US" sz="1600" dirty="0"/>
              <a:t>We are going to build this!</a:t>
            </a:r>
          </a:p>
          <a:p>
            <a:pPr lvl="1"/>
            <a:endParaRPr lang="en-US" dirty="0"/>
          </a:p>
        </p:txBody>
      </p:sp>
    </p:spTree>
    <p:extLst>
      <p:ext uri="{BB962C8B-B14F-4D97-AF65-F5344CB8AC3E}">
        <p14:creationId xmlns:p14="http://schemas.microsoft.com/office/powerpoint/2010/main" val="210758728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766" y="204513"/>
            <a:ext cx="8345488" cy="731837"/>
          </a:xfrm>
        </p:spPr>
        <p:txBody>
          <a:bodyPr/>
          <a:lstStyle/>
          <a:p>
            <a:r>
              <a:rPr lang="en-US" dirty="0"/>
              <a:t>About Coding…</a:t>
            </a:r>
          </a:p>
        </p:txBody>
      </p:sp>
      <p:sp>
        <p:nvSpPr>
          <p:cNvPr id="6" name="TextBox 5"/>
          <p:cNvSpPr txBox="1"/>
          <p:nvPr/>
        </p:nvSpPr>
        <p:spPr>
          <a:xfrm>
            <a:off x="437766" y="1210411"/>
            <a:ext cx="7917050" cy="3108543"/>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Computers are not very smart. You have to tell them </a:t>
            </a:r>
            <a:r>
              <a:rPr lang="en-US" sz="2400" b="1" dirty="0"/>
              <a:t>exactly</a:t>
            </a:r>
            <a:r>
              <a:rPr lang="en-US" sz="2400" dirty="0"/>
              <a:t> what to do in a way they understand.</a:t>
            </a:r>
          </a:p>
          <a:p>
            <a:pPr marL="285750" indent="-285750">
              <a:buFont typeface="Arial" panose="020B0604020202020204" pitchFamily="34" charset="0"/>
              <a:buChar char="•"/>
            </a:pPr>
            <a:r>
              <a:rPr lang="en-US" sz="2400" dirty="0"/>
              <a:t>Common Python “</a:t>
            </a:r>
            <a:r>
              <a:rPr lang="en-US" sz="2400" dirty="0" err="1"/>
              <a:t>gotchas</a:t>
            </a:r>
            <a:r>
              <a:rPr lang="en-US" sz="2400" dirty="0"/>
              <a:t>”:</a:t>
            </a:r>
          </a:p>
          <a:p>
            <a:pPr marL="742950" lvl="1" indent="-285750">
              <a:buFont typeface="Arial" panose="020B0604020202020204" pitchFamily="34" charset="0"/>
              <a:buChar char="•"/>
            </a:pPr>
            <a:r>
              <a:rPr lang="en-US" sz="2000" b="1" dirty="0"/>
              <a:t>Punctuation and symbols:</a:t>
            </a:r>
            <a:r>
              <a:rPr lang="en-US" sz="2000" dirty="0"/>
              <a:t> " ",' ', :, =,==, (), { }, [ ] </a:t>
            </a:r>
            <a:r>
              <a:rPr lang="en-US" sz="2000"/>
              <a:t>are meaningful and must be used properly.</a:t>
            </a:r>
            <a:endParaRPr lang="en-US" sz="2000" dirty="0"/>
          </a:p>
          <a:p>
            <a:pPr marL="742950" lvl="1" indent="-285750">
              <a:buFont typeface="Arial" panose="020B0604020202020204" pitchFamily="34" charset="0"/>
              <a:buChar char="•"/>
            </a:pPr>
            <a:r>
              <a:rPr lang="en-US" sz="2000" b="1" dirty="0"/>
              <a:t>Paired symbols:</a:t>
            </a:r>
            <a:r>
              <a:rPr lang="en-US" sz="2000" dirty="0"/>
              <a:t> must match (open and close).</a:t>
            </a:r>
          </a:p>
          <a:p>
            <a:pPr marL="742950" lvl="1" indent="-285750">
              <a:buFont typeface="Arial" panose="020B0604020202020204" pitchFamily="34" charset="0"/>
              <a:buChar char="•"/>
            </a:pPr>
            <a:r>
              <a:rPr lang="en-US" sz="2000" b="1" dirty="0"/>
              <a:t>Indentation:</a:t>
            </a:r>
            <a:r>
              <a:rPr lang="en-US" sz="2000" dirty="0"/>
              <a:t> standard indentation is four (or multiples of four</a:t>
            </a:r>
            <a:r>
              <a:rPr lang="en-US" sz="2000"/>
              <a:t>) spaces. Control structures and functions require </a:t>
            </a:r>
            <a:r>
              <a:rPr lang="en-US" sz="2000" dirty="0"/>
              <a:t>indentation.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304483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9456" y="1260006"/>
            <a:ext cx="5054293" cy="3168210"/>
          </a:xfrm>
        </p:spPr>
        <p:txBody>
          <a:bodyPr/>
          <a:lstStyle/>
          <a:p>
            <a:r>
              <a:rPr lang="en-US" sz="1600" dirty="0">
                <a:solidFill>
                  <a:schemeClr val="tx1">
                    <a:lumMod val="50000"/>
                  </a:schemeClr>
                </a:solidFill>
              </a:rPr>
              <a:t>The IDLE shell window is a little narrow. In order to get better displays, configure IDLE as follows:</a:t>
            </a:r>
          </a:p>
          <a:p>
            <a:pPr marL="400036" indent="-342900">
              <a:buFont typeface="+mj-lt"/>
              <a:buAutoNum type="arabicPeriod"/>
            </a:pPr>
            <a:r>
              <a:rPr lang="en-US" sz="1600" dirty="0">
                <a:solidFill>
                  <a:schemeClr val="tx1">
                    <a:lumMod val="50000"/>
                  </a:schemeClr>
                </a:solidFill>
              </a:rPr>
              <a:t>Go to the </a:t>
            </a:r>
            <a:r>
              <a:rPr lang="en-US" sz="1600" b="1" dirty="0">
                <a:solidFill>
                  <a:schemeClr val="tx1">
                    <a:lumMod val="50000"/>
                  </a:schemeClr>
                </a:solidFill>
              </a:rPr>
              <a:t>Options</a:t>
            </a:r>
            <a:r>
              <a:rPr lang="en-US" sz="1600" dirty="0">
                <a:solidFill>
                  <a:schemeClr val="tx1">
                    <a:lumMod val="50000"/>
                  </a:schemeClr>
                </a:solidFill>
              </a:rPr>
              <a:t> menu and choose </a:t>
            </a:r>
            <a:r>
              <a:rPr lang="en-US" sz="1600" b="1" dirty="0">
                <a:solidFill>
                  <a:schemeClr val="tx1">
                    <a:lumMod val="50000"/>
                  </a:schemeClr>
                </a:solidFill>
              </a:rPr>
              <a:t>Configure IDLE</a:t>
            </a:r>
            <a:r>
              <a:rPr lang="en-US" sz="1600" dirty="0">
                <a:solidFill>
                  <a:schemeClr val="tx1">
                    <a:lumMod val="50000"/>
                  </a:schemeClr>
                </a:solidFill>
              </a:rPr>
              <a:t>.</a:t>
            </a:r>
          </a:p>
          <a:p>
            <a:pPr marL="400036" indent="-342900">
              <a:buFont typeface="+mj-lt"/>
              <a:buAutoNum type="arabicPeriod"/>
            </a:pPr>
            <a:r>
              <a:rPr lang="en-US" sz="1600" dirty="0">
                <a:solidFill>
                  <a:schemeClr val="tx1">
                    <a:lumMod val="50000"/>
                  </a:schemeClr>
                </a:solidFill>
              </a:rPr>
              <a:t>Go to the </a:t>
            </a:r>
            <a:r>
              <a:rPr lang="en-US" sz="1600" b="1" dirty="0">
                <a:solidFill>
                  <a:schemeClr val="tx1">
                    <a:lumMod val="50000"/>
                  </a:schemeClr>
                </a:solidFill>
              </a:rPr>
              <a:t>General</a:t>
            </a:r>
            <a:r>
              <a:rPr lang="en-US" sz="1600" dirty="0">
                <a:solidFill>
                  <a:schemeClr val="tx1">
                    <a:lumMod val="50000"/>
                  </a:schemeClr>
                </a:solidFill>
              </a:rPr>
              <a:t> tab.</a:t>
            </a:r>
          </a:p>
          <a:p>
            <a:pPr marL="400036" indent="-342900">
              <a:buFont typeface="+mj-lt"/>
              <a:buAutoNum type="arabicPeriod"/>
            </a:pPr>
            <a:r>
              <a:rPr lang="en-US" sz="1600" dirty="0">
                <a:solidFill>
                  <a:schemeClr val="tx1">
                    <a:lumMod val="50000"/>
                  </a:schemeClr>
                </a:solidFill>
              </a:rPr>
              <a:t>Change Initial Window Size to Width = </a:t>
            </a:r>
            <a:r>
              <a:rPr lang="en-US" sz="1600" b="1" dirty="0">
                <a:solidFill>
                  <a:schemeClr val="tx1">
                    <a:lumMod val="50000"/>
                  </a:schemeClr>
                </a:solidFill>
              </a:rPr>
              <a:t>100</a:t>
            </a:r>
            <a:r>
              <a:rPr lang="en-US" sz="1600" dirty="0">
                <a:solidFill>
                  <a:schemeClr val="tx1">
                    <a:lumMod val="50000"/>
                  </a:schemeClr>
                </a:solidFill>
              </a:rPr>
              <a:t>.</a:t>
            </a:r>
          </a:p>
          <a:p>
            <a:pPr marL="400036" indent="-342900">
              <a:buFont typeface="+mj-lt"/>
              <a:buAutoNum type="arabicPeriod"/>
            </a:pPr>
            <a:r>
              <a:rPr lang="en-US" sz="1600" dirty="0">
                <a:solidFill>
                  <a:schemeClr val="tx1">
                    <a:lumMod val="50000"/>
                  </a:schemeClr>
                </a:solidFill>
              </a:rPr>
              <a:t>Click </a:t>
            </a:r>
            <a:r>
              <a:rPr lang="en-US" sz="1600" b="1" dirty="0">
                <a:solidFill>
                  <a:schemeClr val="tx1">
                    <a:lumMod val="50000"/>
                  </a:schemeClr>
                </a:solidFill>
              </a:rPr>
              <a:t>Ok</a:t>
            </a:r>
            <a:r>
              <a:rPr lang="en-US" sz="1600" dirty="0">
                <a:solidFill>
                  <a:schemeClr val="tx1">
                    <a:lumMod val="50000"/>
                  </a:schemeClr>
                </a:solidFill>
              </a:rPr>
              <a:t>.</a:t>
            </a:r>
          </a:p>
        </p:txBody>
      </p:sp>
      <p:sp>
        <p:nvSpPr>
          <p:cNvPr id="3" name="Title 2"/>
          <p:cNvSpPr>
            <a:spLocks noGrp="1"/>
          </p:cNvSpPr>
          <p:nvPr>
            <p:ph type="title"/>
          </p:nvPr>
        </p:nvSpPr>
        <p:spPr>
          <a:xfrm>
            <a:off x="277966" y="171636"/>
            <a:ext cx="8345488" cy="731837"/>
          </a:xfrm>
        </p:spPr>
        <p:txBody>
          <a:bodyPr/>
          <a:lstStyle/>
          <a:p>
            <a:r>
              <a:rPr lang="en-US" sz="2800" dirty="0"/>
              <a:t>Lab 1: Getting a Service Ticket with Python: </a:t>
            </a:r>
            <a:br>
              <a:rPr lang="en-US" sz="2800" dirty="0"/>
            </a:br>
            <a:r>
              <a:rPr lang="en-US" sz="2800" dirty="0"/>
              <a:t>Part 2 </a:t>
            </a:r>
            <a:r>
              <a:rPr lang="en-US" sz="2400" dirty="0">
                <a:solidFill>
                  <a:schemeClr val="tx1">
                    <a:lumMod val="50000"/>
                  </a:schemeClr>
                </a:solidFill>
              </a:rPr>
              <a:t>Step 1a-d. Setup the Python Script Environment - 1</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070" y="1166069"/>
            <a:ext cx="2994384" cy="3518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390701" y="1879134"/>
            <a:ext cx="503339" cy="16425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887242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345" y="2371743"/>
            <a:ext cx="1347537"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13774" y="2578813"/>
            <a:ext cx="1726532"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7249" y="2983267"/>
            <a:ext cx="4740440"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F4750EDD-B7FA-4B65-BEF1-EF02089E5DB6}"/>
              </a:ext>
            </a:extLst>
          </p:cNvPr>
          <p:cNvSpPr>
            <a:spLocks noGrp="1"/>
          </p:cNvSpPr>
          <p:nvPr>
            <p:ph type="title"/>
          </p:nvPr>
        </p:nvSpPr>
        <p:spPr>
          <a:xfrm>
            <a:off x="373711" y="105937"/>
            <a:ext cx="8026413" cy="731837"/>
          </a:xfrm>
        </p:spPr>
        <p:txBody>
          <a:bodyPr/>
          <a:lstStyle/>
          <a:p>
            <a:r>
              <a:rPr lang="en-US" sz="2800" dirty="0">
                <a:solidFill>
                  <a:schemeClr val="tx1">
                    <a:lumMod val="50000"/>
                  </a:schemeClr>
                </a:solidFill>
              </a:rPr>
              <a:t>Lab 1: Getting a Service Ticket with Python: </a:t>
            </a:r>
            <a:br>
              <a:rPr lang="en-US" sz="2800" dirty="0">
                <a:solidFill>
                  <a:schemeClr val="tx1">
                    <a:lumMod val="50000"/>
                  </a:schemeClr>
                </a:solidFill>
              </a:rPr>
            </a:br>
            <a:r>
              <a:rPr lang="en-US" sz="2400" dirty="0">
                <a:solidFill>
                  <a:schemeClr val="tx1">
                    <a:lumMod val="50000"/>
                  </a:schemeClr>
                </a:solidFill>
              </a:rPr>
              <a:t>Part 2 Step 1e. Setup the Script </a:t>
            </a:r>
            <a:r>
              <a:rPr lang="en-US" sz="2400" dirty="0" err="1">
                <a:solidFill>
                  <a:schemeClr val="tx1">
                    <a:lumMod val="50000"/>
                  </a:schemeClr>
                </a:solidFill>
              </a:rPr>
              <a:t>Environmen</a:t>
            </a:r>
            <a:endParaRPr lang="en-US" sz="2400" dirty="0">
              <a:solidFill>
                <a:schemeClr val="tx1">
                  <a:lumMod val="50000"/>
                </a:schemeClr>
              </a:solidFill>
            </a:endParaRPr>
          </a:p>
        </p:txBody>
      </p:sp>
      <p:sp>
        <p:nvSpPr>
          <p:cNvPr id="4" name="TextBox 3"/>
          <p:cNvSpPr txBox="1"/>
          <p:nvPr/>
        </p:nvSpPr>
        <p:spPr>
          <a:xfrm>
            <a:off x="1699322" y="3387721"/>
            <a:ext cx="5716678" cy="1015663"/>
          </a:xfrm>
          <a:prstGeom prst="rect">
            <a:avLst/>
          </a:prstGeom>
          <a:noFill/>
        </p:spPr>
        <p:txBody>
          <a:bodyPr wrap="square" rtlCol="0">
            <a:spAutoFit/>
          </a:bodyPr>
          <a:lstStyle/>
          <a:p>
            <a:pPr marL="342900" indent="-342900">
              <a:buAutoNum type="arabicPeriod"/>
            </a:pPr>
            <a:r>
              <a:rPr lang="en-US" sz="2000" dirty="0"/>
              <a:t>Document code with initial comment block.</a:t>
            </a:r>
          </a:p>
          <a:p>
            <a:pPr marL="342900" indent="-342900">
              <a:buAutoNum type="arabicPeriod"/>
            </a:pPr>
            <a:r>
              <a:rPr lang="en-US" sz="2000" dirty="0"/>
              <a:t>Import required modules: </a:t>
            </a:r>
            <a:r>
              <a:rPr lang="en-US" sz="2000" b="1" dirty="0" err="1">
                <a:solidFill>
                  <a:schemeClr val="tx1">
                    <a:lumMod val="50000"/>
                  </a:schemeClr>
                </a:solidFill>
              </a:rPr>
              <a:t>json</a:t>
            </a:r>
            <a:r>
              <a:rPr lang="en-US" sz="2000" dirty="0"/>
              <a:t> and </a:t>
            </a:r>
            <a:r>
              <a:rPr lang="en-US" sz="2000" b="1" dirty="0">
                <a:solidFill>
                  <a:schemeClr val="tx1">
                    <a:lumMod val="50000"/>
                  </a:schemeClr>
                </a:solidFill>
              </a:rPr>
              <a:t>requests</a:t>
            </a:r>
          </a:p>
          <a:p>
            <a:pPr marL="342900" indent="-342900">
              <a:buAutoNum type="arabicPeriod"/>
            </a:pPr>
            <a:r>
              <a:rPr lang="en-US" sz="2000" dirty="0"/>
              <a:t>Disable SSL certificate warnings</a:t>
            </a:r>
          </a:p>
        </p:txBody>
      </p:sp>
      <p:sp>
        <p:nvSpPr>
          <p:cNvPr id="12" name="Rectangle 11"/>
          <p:cNvSpPr/>
          <p:nvPr/>
        </p:nvSpPr>
        <p:spPr>
          <a:xfrm>
            <a:off x="461172" y="837774"/>
            <a:ext cx="8038769" cy="2462213"/>
          </a:xfrm>
          <a:prstGeom prst="rect">
            <a:avLst/>
          </a:prstGeom>
          <a:ln>
            <a:solidFill>
              <a:schemeClr val="tx1">
                <a:lumMod val="50000"/>
              </a:schemeClr>
            </a:solidFill>
          </a:ln>
        </p:spPr>
        <p:txBody>
          <a:bodyPr wrap="square">
            <a:spAutoFit/>
          </a:bodyPr>
          <a:lstStyle/>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a:solidFill>
                  <a:srgbClr val="00B050"/>
                </a:solidFill>
                <a:latin typeface="Courier New" panose="02070309020205020404" pitchFamily="49" charset="0"/>
                <a:cs typeface="Courier New" panose="02070309020205020404" pitchFamily="49" charset="0"/>
              </a:rPr>
              <a:t>01_get_ticket.py</a:t>
            </a:r>
          </a:p>
          <a:p>
            <a:r>
              <a:rPr lang="en-US" sz="1400" b="1" dirty="0">
                <a:solidFill>
                  <a:srgbClr val="00B050"/>
                </a:solidFill>
                <a:latin typeface="Courier New" panose="02070309020205020404" pitchFamily="49" charset="0"/>
                <a:cs typeface="Courier New" panose="02070309020205020404" pitchFamily="49" charset="0"/>
              </a:rPr>
              <a:t>This script retrieves an authentication token from APIC-EM and prints out it's value. It is standalone, there is no dependency.</a:t>
            </a:r>
          </a:p>
          <a:p>
            <a:r>
              <a:rPr lang="en-US" sz="1400" b="1" dirty="0" err="1">
                <a:solidFill>
                  <a:srgbClr val="00B050"/>
                </a:solidFill>
                <a:latin typeface="Courier New" panose="02070309020205020404" pitchFamily="49" charset="0"/>
                <a:cs typeface="Courier New" panose="02070309020205020404" pitchFamily="49" charset="0"/>
              </a:rPr>
              <a:t>MBenson</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11/12/2017</a:t>
            </a:r>
          </a:p>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a:solidFill>
                  <a:schemeClr val="tx1">
                    <a:lumMod val="50000"/>
                  </a:schemeClr>
                </a:solidFill>
                <a:latin typeface="Courier New" panose="02070309020205020404" pitchFamily="49" charset="0"/>
                <a:cs typeface="Courier New" panose="02070309020205020404" pitchFamily="49" charset="0"/>
              </a:rPr>
              <a:t>import </a:t>
            </a:r>
            <a:r>
              <a:rPr lang="en-US" sz="1400" b="1" dirty="0" err="1">
                <a:solidFill>
                  <a:schemeClr val="tx1">
                    <a:lumMod val="50000"/>
                  </a:schemeClr>
                </a:solidFill>
                <a:latin typeface="Courier New" panose="02070309020205020404" pitchFamily="49" charset="0"/>
                <a:cs typeface="Courier New" panose="02070309020205020404" pitchFamily="49" charset="0"/>
              </a:rPr>
              <a:t>json</a:t>
            </a:r>
            <a:r>
              <a:rPr lang="en-US" sz="1400" b="1" dirty="0">
                <a:solidFill>
                  <a:schemeClr val="tx1">
                    <a:lumMod val="50000"/>
                  </a:schemeClr>
                </a:solidFill>
                <a:latin typeface="Courier New" panose="02070309020205020404" pitchFamily="49" charset="0"/>
                <a:cs typeface="Courier New" panose="02070309020205020404" pitchFamily="49" charset="0"/>
              </a:rPr>
              <a:t>       </a:t>
            </a:r>
          </a:p>
          <a:p>
            <a:r>
              <a:rPr lang="en-US" sz="1400" b="1" dirty="0">
                <a:solidFill>
                  <a:schemeClr val="tx1">
                    <a:lumMod val="50000"/>
                  </a:schemeClr>
                </a:solidFill>
                <a:latin typeface="Courier New" panose="02070309020205020404" pitchFamily="49" charset="0"/>
                <a:cs typeface="Courier New" panose="02070309020205020404" pitchFamily="49" charset="0"/>
              </a:rPr>
              <a:t>import requests</a:t>
            </a:r>
          </a:p>
          <a:p>
            <a:endParaRPr lang="en-US" sz="1400" b="1" dirty="0">
              <a:latin typeface="Courier New" panose="02070309020205020404" pitchFamily="49" charset="0"/>
              <a:cs typeface="Courier New" panose="02070309020205020404" pitchFamily="49" charset="0"/>
            </a:endParaRPr>
          </a:p>
          <a:p>
            <a:r>
              <a:rPr lang="en-US" sz="1400" b="1" dirty="0">
                <a:solidFill>
                  <a:schemeClr val="tx1">
                    <a:lumMod val="50000"/>
                  </a:schemeClr>
                </a:solidFill>
                <a:latin typeface="Courier New" panose="02070309020205020404" pitchFamily="49" charset="0"/>
                <a:cs typeface="Courier New" panose="02070309020205020404" pitchFamily="49" charset="0"/>
              </a:rPr>
              <a:t>requests.packages.urllib3.disable_warnings()</a:t>
            </a:r>
          </a:p>
        </p:txBody>
      </p:sp>
    </p:spTree>
    <p:extLst>
      <p:ext uri="{BB962C8B-B14F-4D97-AF65-F5344CB8AC3E}">
        <p14:creationId xmlns:p14="http://schemas.microsoft.com/office/powerpoint/2010/main" val="248405902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389197" y="1125321"/>
            <a:ext cx="5107406"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443789" y="1523592"/>
            <a:ext cx="3687679"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18302" y="2232229"/>
            <a:ext cx="5165047" cy="455603"/>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20646" y="1093667"/>
            <a:ext cx="6530011" cy="1815882"/>
          </a:xfrm>
          <a:prstGeom prst="rect">
            <a:avLst/>
          </a:prstGeom>
          <a:ln>
            <a:solidFill>
              <a:schemeClr val="tx1">
                <a:lumMod val="50000"/>
              </a:schemeClr>
            </a:solidFill>
          </a:ln>
        </p:spPr>
        <p:txBody>
          <a:bodyPr wrap="square">
            <a:spAutoFit/>
          </a:bodyPr>
          <a:lstStyle/>
          <a:p>
            <a:r>
              <a:rPr lang="en-US" sz="1400" b="1" dirty="0" err="1">
                <a:latin typeface="Courier New" panose="02070309020205020404" pitchFamily="49" charset="0"/>
                <a:cs typeface="Courier New" panose="02070309020205020404" pitchFamily="49" charset="0"/>
              </a:rPr>
              <a:t>api_url</a:t>
            </a:r>
            <a:r>
              <a:rPr lang="en-US" sz="1400" b="1" dirty="0">
                <a:latin typeface="Courier New" panose="02070309020205020404" pitchFamily="49" charset="0"/>
                <a:cs typeface="Courier New" panose="02070309020205020404" pitchFamily="49" charset="0"/>
              </a:rPr>
              <a:t> = </a:t>
            </a:r>
            <a:r>
              <a:rPr lang="en-US" sz="1400" b="1">
                <a:solidFill>
                  <a:srgbClr val="00B050"/>
                </a:solidFill>
                <a:latin typeface="Courier New" panose="02070309020205020404" pitchFamily="49" charset="0"/>
                <a:cs typeface="Courier New" panose="02070309020205020404" pitchFamily="49" charset="0"/>
              </a:rPr>
              <a:t>"https</a:t>
            </a:r>
            <a:r>
              <a:rPr lang="en-US" sz="1400" b="1" dirty="0">
                <a:solidFill>
                  <a:srgbClr val="00B050"/>
                </a:solidFill>
                <a:latin typeface="Courier New" panose="02070309020205020404" pitchFamily="49" charset="0"/>
                <a:cs typeface="Courier New" panose="02070309020205020404" pitchFamily="49" charset="0"/>
              </a:rPr>
              <a:t>://</a:t>
            </a:r>
            <a:r>
              <a:rPr lang="en-US" sz="1400" b="1">
                <a:solidFill>
                  <a:srgbClr val="00B050"/>
                </a:solidFill>
                <a:latin typeface="Courier New" panose="02070309020205020404" pitchFamily="49" charset="0"/>
                <a:cs typeface="Courier New" panose="02070309020205020404" pitchFamily="49" charset="0"/>
              </a:rPr>
              <a:t>sandboxapicem.cisco.com/api/v1/ticket "</a:t>
            </a:r>
            <a:endParaRPr lang="en-US" sz="1400" b="1" dirty="0">
              <a:solidFill>
                <a:srgbClr val="00B050"/>
              </a:solidFill>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headers = {</a:t>
            </a:r>
            <a:r>
              <a:rPr lang="en-US" sz="1400" b="1" dirty="0">
                <a:solidFill>
                  <a:srgbClr val="00B050"/>
                </a:solidFill>
                <a:latin typeface="Courier New" panose="02070309020205020404" pitchFamily="49" charset="0"/>
                <a:cs typeface="Courier New" panose="02070309020205020404" pitchFamily="49" charset="0"/>
              </a:rPr>
              <a:t>"content-type": "application/</a:t>
            </a:r>
            <a:r>
              <a:rPr lang="en-US" sz="1400" b="1" dirty="0" err="1">
                <a:solidFill>
                  <a:srgbClr val="00B050"/>
                </a:solidFill>
                <a:latin typeface="Courier New" panose="02070309020205020404" pitchFamily="49" charset="0"/>
                <a:cs typeface="Courier New" panose="02070309020205020404" pitchFamily="49" charset="0"/>
              </a:rPr>
              <a:t>json</a:t>
            </a:r>
            <a:r>
              <a:rPr lang="en-US" sz="1400" b="1" dirty="0">
                <a:solidFill>
                  <a:srgbClr val="00B050"/>
                </a:solidFill>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body_json</a:t>
            </a:r>
            <a:r>
              <a:rPr lang="en-US" sz="1400" b="1" dirty="0">
                <a:latin typeface="Courier New" panose="02070309020205020404" pitchFamily="49" charset="0"/>
                <a:cs typeface="Courier New" panose="02070309020205020404" pitchFamily="49" charset="0"/>
              </a:rPr>
              <a:t> = {</a:t>
            </a:r>
          </a:p>
          <a:p>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"username</a:t>
            </a:r>
            <a:r>
              <a:rPr lang="en-US" sz="1400" b="1">
                <a:solidFill>
                  <a:srgbClr val="00B050"/>
                </a:solidFill>
                <a:latin typeface="Courier New" panose="02070309020205020404" pitchFamily="49" charset="0"/>
                <a:cs typeface="Courier New" panose="02070309020205020404" pitchFamily="49" charset="0"/>
              </a:rPr>
              <a:t>": "!!!REPLACE ME with the username!!!",</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    "password</a:t>
            </a:r>
            <a:r>
              <a:rPr lang="en-US" sz="1400" b="1">
                <a:solidFill>
                  <a:srgbClr val="00B050"/>
                </a:solidFill>
                <a:latin typeface="Courier New" panose="02070309020205020404" pitchFamily="49" charset="0"/>
                <a:cs typeface="Courier New" panose="02070309020205020404" pitchFamily="49" charset="0"/>
              </a:rPr>
              <a:t>": "!!!REPLACE ME with the password!!!",</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8" name="Title 7">
            <a:extLst>
              <a:ext uri="{FF2B5EF4-FFF2-40B4-BE49-F238E27FC236}">
                <a16:creationId xmlns:a16="http://schemas.microsoft.com/office/drawing/2014/main" id="{F4750EDD-B7FA-4B65-BEF1-EF02089E5DB6}"/>
              </a:ext>
            </a:extLst>
          </p:cNvPr>
          <p:cNvSpPr>
            <a:spLocks noGrp="1"/>
          </p:cNvSpPr>
          <p:nvPr>
            <p:ph type="title"/>
          </p:nvPr>
        </p:nvSpPr>
        <p:spPr>
          <a:xfrm>
            <a:off x="220646" y="103366"/>
            <a:ext cx="8627166" cy="805969"/>
          </a:xfrm>
        </p:spPr>
        <p:txBody>
          <a:bodyPr/>
          <a:lstStyle/>
          <a:p>
            <a:r>
              <a:rPr lang="en-US" sz="2800" dirty="0">
                <a:solidFill>
                  <a:srgbClr val="357EBA"/>
                </a:solidFill>
              </a:rPr>
              <a:t>Lab 1: Getting a Service Ticket with Python: </a:t>
            </a:r>
            <a:br>
              <a:rPr lang="en-US" sz="2800" dirty="0">
                <a:solidFill>
                  <a:srgbClr val="357EBA"/>
                </a:solidFill>
              </a:rPr>
            </a:br>
            <a:r>
              <a:rPr lang="en-US" sz="2800" dirty="0">
                <a:solidFill>
                  <a:srgbClr val="357EBA"/>
                </a:solidFill>
              </a:rPr>
              <a:t>Part 2 Step 2a-c. Build the Request Components</a:t>
            </a:r>
          </a:p>
        </p:txBody>
      </p:sp>
      <p:sp>
        <p:nvSpPr>
          <p:cNvPr id="4" name="TextBox 3"/>
          <p:cNvSpPr txBox="1"/>
          <p:nvPr/>
        </p:nvSpPr>
        <p:spPr>
          <a:xfrm>
            <a:off x="1058437" y="4330045"/>
            <a:ext cx="6951583" cy="369332"/>
          </a:xfrm>
          <a:prstGeom prst="rect">
            <a:avLst/>
          </a:prstGeom>
          <a:noFill/>
        </p:spPr>
        <p:txBody>
          <a:bodyPr wrap="none" rtlCol="0">
            <a:spAutoFit/>
          </a:bodyPr>
          <a:lstStyle/>
          <a:p>
            <a:r>
              <a:rPr lang="en-US" b="1" dirty="0"/>
              <a:t>Note: </a:t>
            </a:r>
            <a:r>
              <a:rPr lang="en-US" dirty="0"/>
              <a:t>This is </a:t>
            </a:r>
            <a:r>
              <a:rPr lang="en-US" i="1" dirty="0"/>
              <a:t>exactly</a:t>
            </a:r>
            <a:r>
              <a:rPr lang="en-US" dirty="0"/>
              <a:t> what we provided to Postman for the request.</a:t>
            </a:r>
          </a:p>
        </p:txBody>
      </p:sp>
      <p:sp>
        <p:nvSpPr>
          <p:cNvPr id="3" name="TextBox 2"/>
          <p:cNvSpPr txBox="1"/>
          <p:nvPr/>
        </p:nvSpPr>
        <p:spPr>
          <a:xfrm>
            <a:off x="4887607" y="2802869"/>
            <a:ext cx="3839513" cy="1338828"/>
          </a:xfrm>
          <a:prstGeom prst="rect">
            <a:avLst/>
          </a:prstGeom>
          <a:solidFill>
            <a:schemeClr val="accent3"/>
          </a:solidFill>
          <a:ln>
            <a:solidFill>
              <a:schemeClr val="tx1">
                <a:lumMod val="50000"/>
              </a:schemeClr>
            </a:solidFill>
          </a:ln>
          <a:effectLst>
            <a:outerShdw blurRad="50800" dist="38100" dir="5400000" algn="t" rotWithShape="0">
              <a:prstClr val="black">
                <a:alpha val="40000"/>
              </a:prstClr>
            </a:outerShdw>
          </a:effectLst>
        </p:spPr>
        <p:txBody>
          <a:bodyPr wrap="none" rtlCol="0">
            <a:spAutoFit/>
          </a:bodyPr>
          <a:lstStyle/>
          <a:p>
            <a:pPr marL="342900" indent="-342900">
              <a:lnSpc>
                <a:spcPct val="150000"/>
              </a:lnSpc>
              <a:buAutoNum type="arabicPeriod"/>
            </a:pPr>
            <a:r>
              <a:rPr lang="en-US" dirty="0"/>
              <a:t>Create a string variable for URL.</a:t>
            </a:r>
          </a:p>
          <a:p>
            <a:pPr marL="342900" indent="-342900">
              <a:lnSpc>
                <a:spcPct val="150000"/>
              </a:lnSpc>
              <a:buAutoNum type="arabicPeriod"/>
            </a:pPr>
            <a:r>
              <a:rPr lang="en-US" dirty="0"/>
              <a:t>Create header.</a:t>
            </a:r>
          </a:p>
          <a:p>
            <a:pPr marL="342900" indent="-342900">
              <a:lnSpc>
                <a:spcPct val="150000"/>
              </a:lnSpc>
              <a:buAutoNum type="arabicPeriod"/>
            </a:pPr>
            <a:r>
              <a:rPr lang="en-US" dirty="0"/>
              <a:t>Provide body requirements.</a:t>
            </a:r>
          </a:p>
        </p:txBody>
      </p:sp>
    </p:spTree>
    <p:extLst>
      <p:ext uri="{BB962C8B-B14F-4D97-AF65-F5344CB8AC3E}">
        <p14:creationId xmlns:p14="http://schemas.microsoft.com/office/powerpoint/2010/main" val="274525560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3"/>
          </p:nvPr>
        </p:nvSpPr>
        <p:spPr/>
        <p:txBody>
          <a:bodyPr/>
          <a:lstStyle/>
          <a:p>
            <a:r>
              <a:rPr lang="en-US" dirty="0"/>
              <a:t>Network Programmability</a:t>
            </a:r>
          </a:p>
        </p:txBody>
      </p:sp>
      <p:sp>
        <p:nvSpPr>
          <p:cNvPr id="4" name="Text Placeholder 3"/>
          <p:cNvSpPr>
            <a:spLocks noGrp="1"/>
          </p:cNvSpPr>
          <p:nvPr>
            <p:ph type="body" sz="quarter" idx="14"/>
          </p:nvPr>
        </p:nvSpPr>
        <p:spPr/>
        <p:txBody>
          <a:bodyPr/>
          <a:lstStyle/>
          <a:p>
            <a:r>
              <a:rPr lang="en-US" dirty="0"/>
              <a:t>Programming the APIC-EM REST Application Programming Interface (API)</a:t>
            </a:r>
          </a:p>
        </p:txBody>
      </p:sp>
      <p:sp>
        <p:nvSpPr>
          <p:cNvPr id="5" name="Text Placeholder 4"/>
          <p:cNvSpPr>
            <a:spLocks noGrp="1"/>
          </p:cNvSpPr>
          <p:nvPr>
            <p:ph type="body" sz="quarter" idx="15"/>
          </p:nvPr>
        </p:nvSpPr>
        <p:spPr/>
        <p:txBody>
          <a:bodyPr/>
          <a:lstStyle/>
          <a:p>
            <a:r>
              <a:rPr lang="en-US" dirty="0"/>
              <a:t>Putting it All Together: A Simple Python APIC-EM Application</a:t>
            </a:r>
          </a:p>
        </p:txBody>
      </p:sp>
      <p:sp>
        <p:nvSpPr>
          <p:cNvPr id="6" name="Text Placeholder 5"/>
          <p:cNvSpPr>
            <a:spLocks noGrp="1"/>
          </p:cNvSpPr>
          <p:nvPr>
            <p:ph type="body" sz="quarter" idx="17"/>
          </p:nvPr>
        </p:nvSpPr>
        <p:spPr/>
        <p:txBody>
          <a:bodyPr/>
          <a:lstStyle/>
          <a:p>
            <a:endParaRPr lang="en-US" dirty="0"/>
          </a:p>
        </p:txBody>
      </p:sp>
      <p:sp>
        <p:nvSpPr>
          <p:cNvPr id="7" name="Text Placeholder 6"/>
          <p:cNvSpPr>
            <a:spLocks noGrp="1"/>
          </p:cNvSpPr>
          <p:nvPr>
            <p:ph type="body" sz="quarter" idx="18"/>
          </p:nvPr>
        </p:nvSpPr>
        <p:spPr/>
        <p:txBody>
          <a:bodyPr/>
          <a:lstStyle/>
          <a:p>
            <a:endParaRPr lang="en-US" dirty="0"/>
          </a:p>
        </p:txBody>
      </p:sp>
      <p:sp>
        <p:nvSpPr>
          <p:cNvPr id="8" name="Text Placeholder 7"/>
          <p:cNvSpPr>
            <a:spLocks noGrp="1"/>
          </p:cNvSpPr>
          <p:nvPr>
            <p:ph type="body" sz="quarter" idx="19"/>
          </p:nvPr>
        </p:nvSpPr>
        <p:spPr/>
        <p:txBody>
          <a:bodyPr/>
          <a:lstStyle/>
          <a:p>
            <a:endParaRPr lang="en-US" dirty="0"/>
          </a:p>
        </p:txBody>
      </p:sp>
    </p:spTree>
    <p:extLst>
      <p:ext uri="{BB962C8B-B14F-4D97-AF65-F5344CB8AC3E}">
        <p14:creationId xmlns:p14="http://schemas.microsoft.com/office/powerpoint/2010/main" val="67480789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0973" y="1277562"/>
            <a:ext cx="8838098"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804742" y="1912105"/>
            <a:ext cx="7172076" cy="1323439"/>
          </a:xfrm>
          <a:prstGeom prst="rect">
            <a:avLst/>
          </a:prstGeom>
          <a:noFill/>
        </p:spPr>
        <p:txBody>
          <a:bodyPr wrap="square" rtlCol="0">
            <a:spAutoFit/>
          </a:bodyPr>
          <a:lstStyle/>
          <a:p>
            <a:pPr marL="342900" indent="-342900">
              <a:buAutoNum type="arabicPeriod"/>
            </a:pPr>
            <a:r>
              <a:rPr lang="en-US" sz="2000" dirty="0">
                <a:solidFill>
                  <a:schemeClr val="tx1">
                    <a:lumMod val="50000"/>
                  </a:schemeClr>
                </a:solidFill>
              </a:rPr>
              <a:t>Create a Python object to hold the response to the request.</a:t>
            </a:r>
          </a:p>
          <a:p>
            <a:pPr marL="342900" indent="-342900">
              <a:buAutoNum type="arabicPeriod"/>
            </a:pPr>
            <a:r>
              <a:rPr lang="en-US" sz="2000" dirty="0">
                <a:solidFill>
                  <a:schemeClr val="tx1">
                    <a:lumMod val="50000"/>
                  </a:schemeClr>
                </a:solidFill>
              </a:rPr>
              <a:t>Provide the variables for the request to the </a:t>
            </a:r>
            <a:r>
              <a:rPr lang="en-US" sz="2000" b="1" dirty="0">
                <a:solidFill>
                  <a:schemeClr val="tx1">
                    <a:lumMod val="50000"/>
                  </a:schemeClr>
                </a:solidFill>
              </a:rPr>
              <a:t>POST</a:t>
            </a:r>
            <a:r>
              <a:rPr lang="en-US" sz="2000" dirty="0">
                <a:solidFill>
                  <a:schemeClr val="tx1">
                    <a:lumMod val="50000"/>
                  </a:schemeClr>
                </a:solidFill>
              </a:rPr>
              <a:t> method of the </a:t>
            </a:r>
            <a:r>
              <a:rPr lang="en-US" sz="2000" b="1" dirty="0">
                <a:solidFill>
                  <a:schemeClr val="tx1">
                    <a:lumMod val="50000"/>
                  </a:schemeClr>
                </a:solidFill>
              </a:rPr>
              <a:t>requests</a:t>
            </a:r>
            <a:r>
              <a:rPr lang="en-US" sz="2000" dirty="0">
                <a:solidFill>
                  <a:schemeClr val="tx1">
                    <a:lumMod val="50000"/>
                  </a:schemeClr>
                </a:solidFill>
              </a:rPr>
              <a:t> module.</a:t>
            </a:r>
          </a:p>
          <a:p>
            <a:pPr marL="342900" indent="-342900">
              <a:buAutoNum type="arabicPeriod"/>
            </a:pPr>
            <a:r>
              <a:rPr lang="en-US" sz="2000" dirty="0">
                <a:solidFill>
                  <a:schemeClr val="tx1">
                    <a:lumMod val="50000"/>
                  </a:schemeClr>
                </a:solidFill>
              </a:rPr>
              <a:t> </a:t>
            </a:r>
            <a:r>
              <a:rPr lang="en-US" sz="2000" b="1" dirty="0" err="1">
                <a:solidFill>
                  <a:schemeClr val="tx1">
                    <a:lumMod val="50000"/>
                  </a:schemeClr>
                </a:solidFill>
              </a:rPr>
              <a:t>json.dumps</a:t>
            </a:r>
            <a:r>
              <a:rPr lang="en-US" sz="2000" b="1" dirty="0">
                <a:solidFill>
                  <a:schemeClr val="tx1">
                    <a:lumMod val="50000"/>
                  </a:schemeClr>
                </a:solidFill>
              </a:rPr>
              <a:t>() </a:t>
            </a:r>
            <a:r>
              <a:rPr lang="en-US" sz="2000" dirty="0">
                <a:solidFill>
                  <a:schemeClr val="tx1">
                    <a:lumMod val="50000"/>
                  </a:schemeClr>
                </a:solidFill>
              </a:rPr>
              <a:t>encodes a Python object as JSON.</a:t>
            </a:r>
          </a:p>
        </p:txBody>
      </p:sp>
      <p:sp>
        <p:nvSpPr>
          <p:cNvPr id="6" name="TextBox 5"/>
          <p:cNvSpPr txBox="1"/>
          <p:nvPr/>
        </p:nvSpPr>
        <p:spPr>
          <a:xfrm>
            <a:off x="552631" y="3311474"/>
            <a:ext cx="8121555" cy="1415772"/>
          </a:xfrm>
          <a:prstGeom prst="rect">
            <a:avLst/>
          </a:prstGeom>
          <a:noFill/>
        </p:spPr>
        <p:txBody>
          <a:bodyPr wrap="square" rtlCol="0">
            <a:spAutoFit/>
          </a:bodyPr>
          <a:lstStyle/>
          <a:p>
            <a:r>
              <a:rPr lang="en-US" dirty="0">
                <a:solidFill>
                  <a:schemeClr val="tx1">
                    <a:lumMod val="50000"/>
                  </a:schemeClr>
                </a:solidFill>
              </a:rPr>
              <a:t>This line of code sends the request using a POST method to the URL of APIC-EM ticket endpoint. The response that is returned by the API is stored in the </a:t>
            </a:r>
            <a:r>
              <a:rPr lang="en-US" b="1" dirty="0" err="1">
                <a:solidFill>
                  <a:schemeClr val="tx1">
                    <a:lumMod val="50000"/>
                  </a:schemeClr>
                </a:solidFill>
              </a:rPr>
              <a:t>resp</a:t>
            </a:r>
            <a:r>
              <a:rPr lang="en-US" dirty="0">
                <a:solidFill>
                  <a:schemeClr val="tx1">
                    <a:lumMod val="50000"/>
                  </a:schemeClr>
                </a:solidFill>
              </a:rPr>
              <a:t> </a:t>
            </a:r>
            <a:r>
              <a:rPr lang="en-US">
                <a:solidFill>
                  <a:schemeClr val="tx1">
                    <a:lumMod val="50000"/>
                  </a:schemeClr>
                </a:solidFill>
              </a:rPr>
              <a:t>variable.</a:t>
            </a:r>
          </a:p>
          <a:p>
            <a:pPr algn="ctr"/>
            <a:br>
              <a:rPr lang="en-US">
                <a:solidFill>
                  <a:schemeClr val="tx1">
                    <a:lumMod val="50000"/>
                  </a:schemeClr>
                </a:solidFill>
              </a:rPr>
            </a:br>
            <a:r>
              <a:rPr lang="en-US" sz="1400" b="1">
                <a:solidFill>
                  <a:schemeClr val="tx1">
                    <a:lumMod val="50000"/>
                  </a:schemeClr>
                </a:solidFill>
                <a:latin typeface="Courier New" panose="02070309020205020404" pitchFamily="49" charset="0"/>
                <a:cs typeface="Courier New" panose="02070309020205020404" pitchFamily="49" charset="0"/>
              </a:rPr>
              <a:t>verify=False</a:t>
            </a:r>
            <a:r>
              <a:rPr lang="en-US" sz="1400">
                <a:solidFill>
                  <a:schemeClr val="tx1">
                    <a:lumMod val="50000"/>
                  </a:schemeClr>
                </a:solidFill>
              </a:rPr>
              <a:t> </a:t>
            </a:r>
            <a:r>
              <a:rPr lang="en-US" sz="1400" dirty="0">
                <a:solidFill>
                  <a:schemeClr val="tx1">
                    <a:lumMod val="50000"/>
                  </a:schemeClr>
                </a:solidFill>
              </a:rPr>
              <a:t>is used to turn off SSL </a:t>
            </a:r>
            <a:r>
              <a:rPr lang="en-US" sz="1400">
                <a:solidFill>
                  <a:schemeClr val="tx1">
                    <a:lumMod val="50000"/>
                  </a:schemeClr>
                </a:solidFill>
              </a:rPr>
              <a:t>verification (OK for </a:t>
            </a:r>
            <a:r>
              <a:rPr lang="en-US" sz="1400" dirty="0">
                <a:solidFill>
                  <a:schemeClr val="tx1">
                    <a:lumMod val="50000"/>
                  </a:schemeClr>
                </a:solidFill>
              </a:rPr>
              <a:t>learning, NOT OK in production!)</a:t>
            </a:r>
          </a:p>
        </p:txBody>
      </p:sp>
      <p:sp>
        <p:nvSpPr>
          <p:cNvPr id="13313" name="Rectangle 13312"/>
          <p:cNvSpPr/>
          <p:nvPr/>
        </p:nvSpPr>
        <p:spPr>
          <a:xfrm>
            <a:off x="61288" y="1242739"/>
            <a:ext cx="9104242" cy="307777"/>
          </a:xfrm>
          <a:prstGeom prst="rect">
            <a:avLst/>
          </a:prstGeom>
        </p:spPr>
        <p:txBody>
          <a:bodyPr wrap="square">
            <a:spAutoFit/>
          </a:bodyPr>
          <a:lstStyle/>
          <a:p>
            <a:r>
              <a:rPr lang="en-US" sz="1400" b="1" dirty="0" err="1">
                <a:solidFill>
                  <a:schemeClr val="tx1">
                    <a:lumMod val="50000"/>
                  </a:schemeClr>
                </a:solidFill>
                <a:latin typeface="Courier New" panose="02070309020205020404" pitchFamily="49" charset="0"/>
                <a:cs typeface="Courier New" panose="02070309020205020404" pitchFamily="49" charset="0"/>
              </a:rPr>
              <a:t>resp</a:t>
            </a:r>
            <a:r>
              <a:rPr lang="en-US" sz="1400" b="1" dirty="0">
                <a:solidFill>
                  <a:schemeClr val="tx1">
                    <a:lumMod val="50000"/>
                  </a:schemeClr>
                </a:solidFill>
                <a:latin typeface="Courier New" panose="02070309020205020404" pitchFamily="49" charset="0"/>
                <a:cs typeface="Courier New" panose="02070309020205020404" pitchFamily="49" charset="0"/>
              </a:rPr>
              <a:t> = </a:t>
            </a:r>
            <a:r>
              <a:rPr lang="en-US" sz="1400" b="1" dirty="0" err="1">
                <a:solidFill>
                  <a:schemeClr val="tx1">
                    <a:lumMod val="50000"/>
                  </a:schemeClr>
                </a:solidFill>
                <a:latin typeface="Courier New" panose="02070309020205020404" pitchFamily="49" charset="0"/>
                <a:cs typeface="Courier New" panose="02070309020205020404" pitchFamily="49" charset="0"/>
              </a:rPr>
              <a:t>requests.post</a:t>
            </a:r>
            <a:r>
              <a:rPr lang="en-US" sz="1400" b="1" dirty="0">
                <a:solidFill>
                  <a:schemeClr val="tx1">
                    <a:lumMod val="50000"/>
                  </a:schemeClr>
                </a:solidFill>
                <a:latin typeface="Courier New" panose="02070309020205020404" pitchFamily="49" charset="0"/>
                <a:cs typeface="Courier New" panose="02070309020205020404" pitchFamily="49" charset="0"/>
              </a:rPr>
              <a:t>(</a:t>
            </a:r>
            <a:r>
              <a:rPr lang="en-US" sz="1400" b="1" dirty="0" err="1">
                <a:solidFill>
                  <a:schemeClr val="tx1">
                    <a:lumMod val="50000"/>
                  </a:schemeClr>
                </a:solidFill>
                <a:latin typeface="Courier New" panose="02070309020205020404" pitchFamily="49" charset="0"/>
                <a:cs typeface="Courier New" panose="02070309020205020404" pitchFamily="49" charset="0"/>
              </a:rPr>
              <a:t>api_url</a:t>
            </a:r>
            <a:r>
              <a:rPr lang="en-US" sz="1400" b="1" dirty="0">
                <a:solidFill>
                  <a:schemeClr val="tx1">
                    <a:lumMod val="50000"/>
                  </a:schemeClr>
                </a:solidFill>
                <a:latin typeface="Courier New" panose="02070309020205020404" pitchFamily="49" charset="0"/>
                <a:cs typeface="Courier New" panose="02070309020205020404" pitchFamily="49" charset="0"/>
              </a:rPr>
              <a:t>, </a:t>
            </a:r>
            <a:r>
              <a:rPr lang="en-US" sz="1400" b="1" dirty="0" err="1">
                <a:solidFill>
                  <a:schemeClr val="tx1">
                    <a:lumMod val="50000"/>
                  </a:schemeClr>
                </a:solidFill>
                <a:latin typeface="Courier New" panose="02070309020205020404" pitchFamily="49" charset="0"/>
                <a:cs typeface="Courier New" panose="02070309020205020404" pitchFamily="49" charset="0"/>
              </a:rPr>
              <a:t>json.dumps</a:t>
            </a:r>
            <a:r>
              <a:rPr lang="en-US" sz="1400" b="1" dirty="0">
                <a:solidFill>
                  <a:schemeClr val="tx1">
                    <a:lumMod val="50000"/>
                  </a:schemeClr>
                </a:solidFill>
                <a:latin typeface="Courier New" panose="02070309020205020404" pitchFamily="49" charset="0"/>
                <a:cs typeface="Courier New" panose="02070309020205020404" pitchFamily="49" charset="0"/>
              </a:rPr>
              <a:t>(</a:t>
            </a:r>
            <a:r>
              <a:rPr lang="en-US" sz="1400" b="1" dirty="0" err="1">
                <a:solidFill>
                  <a:schemeClr val="tx1">
                    <a:lumMod val="50000"/>
                  </a:schemeClr>
                </a:solidFill>
                <a:latin typeface="Courier New" panose="02070309020205020404" pitchFamily="49" charset="0"/>
                <a:cs typeface="Courier New" panose="02070309020205020404" pitchFamily="49" charset="0"/>
              </a:rPr>
              <a:t>body_json</a:t>
            </a:r>
            <a:r>
              <a:rPr lang="en-US" sz="1400" b="1" dirty="0">
                <a:solidFill>
                  <a:schemeClr val="tx1">
                    <a:lumMod val="50000"/>
                  </a:schemeClr>
                </a:solidFill>
                <a:latin typeface="Courier New" panose="02070309020205020404" pitchFamily="49" charset="0"/>
                <a:cs typeface="Courier New" panose="02070309020205020404" pitchFamily="49" charset="0"/>
              </a:rPr>
              <a:t>), headers=headers, verify=False)</a:t>
            </a:r>
          </a:p>
        </p:txBody>
      </p:sp>
      <p:sp>
        <p:nvSpPr>
          <p:cNvPr id="2" name="Title 1"/>
          <p:cNvSpPr>
            <a:spLocks noGrp="1"/>
          </p:cNvSpPr>
          <p:nvPr>
            <p:ph type="title"/>
          </p:nvPr>
        </p:nvSpPr>
        <p:spPr>
          <a:xfrm>
            <a:off x="218036" y="237445"/>
            <a:ext cx="8345488" cy="731837"/>
          </a:xfrm>
        </p:spPr>
        <p:txBody>
          <a:bodyPr/>
          <a:lstStyle/>
          <a:p>
            <a:r>
              <a:rPr lang="en-US" dirty="0">
                <a:solidFill>
                  <a:srgbClr val="31808B"/>
                </a:solidFill>
              </a:rPr>
              <a:t>Lab 1: Getting a Service Ticket with Python:</a:t>
            </a:r>
            <a:br>
              <a:rPr lang="en-US" dirty="0">
                <a:solidFill>
                  <a:srgbClr val="31808B"/>
                </a:solidFill>
              </a:rPr>
            </a:br>
            <a:r>
              <a:rPr lang="en-US" dirty="0">
                <a:solidFill>
                  <a:srgbClr val="31808B"/>
                </a:solidFill>
              </a:rPr>
              <a:t>Part 2 </a:t>
            </a:r>
            <a:r>
              <a:rPr lang="en-US" sz="2800" dirty="0">
                <a:solidFill>
                  <a:srgbClr val="31808B"/>
                </a:solidFill>
              </a:rPr>
              <a:t>Step 3. Send the Request</a:t>
            </a:r>
          </a:p>
        </p:txBody>
      </p:sp>
    </p:spTree>
    <p:extLst>
      <p:ext uri="{BB962C8B-B14F-4D97-AF65-F5344CB8AC3E}">
        <p14:creationId xmlns:p14="http://schemas.microsoft.com/office/powerpoint/2010/main" val="326420945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3"/>
            <a:ext cx="3641253" cy="731837"/>
          </a:xfrm>
        </p:spPr>
        <p:txBody>
          <a:bodyPr/>
          <a:lstStyle/>
          <a:p>
            <a:r>
              <a:rPr lang="en-US" dirty="0"/>
              <a:t>About the JSON</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29" y="1137036"/>
            <a:ext cx="8182127" cy="25831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437766" y="3824577"/>
            <a:ext cx="8117573" cy="646331"/>
          </a:xfrm>
          <a:prstGeom prst="rect">
            <a:avLst/>
          </a:prstGeom>
        </p:spPr>
        <p:txBody>
          <a:bodyPr wrap="square">
            <a:spAutoFit/>
          </a:bodyPr>
          <a:lstStyle/>
          <a:p>
            <a:r>
              <a:rPr lang="en-US" b="1" dirty="0" err="1">
                <a:latin typeface="Courier New" panose="02070309020205020404" pitchFamily="49" charset="0"/>
                <a:cs typeface="Courier New" panose="02070309020205020404" pitchFamily="49" charset="0"/>
              </a:rPr>
              <a:t>response_json</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resp.json</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serviceTicket</a:t>
            </a:r>
            <a:r>
              <a:rPr lang="en-US" b="1" dirty="0">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 response_json["response"]["serviceTicket"] </a:t>
            </a:r>
            <a:endParaRPr lang="en-US" b="1" dirty="0">
              <a:latin typeface="Courier New" panose="02070309020205020404" pitchFamily="49" charset="0"/>
              <a:cs typeface="Courier New" panose="02070309020205020404" pitchFamily="49" charset="0"/>
            </a:endParaRPr>
          </a:p>
        </p:txBody>
      </p:sp>
      <p:sp>
        <p:nvSpPr>
          <p:cNvPr id="6" name="Rectangle 5"/>
          <p:cNvSpPr/>
          <p:nvPr/>
        </p:nvSpPr>
        <p:spPr>
          <a:xfrm>
            <a:off x="4781053" y="493773"/>
            <a:ext cx="3912161" cy="369332"/>
          </a:xfrm>
          <a:prstGeom prst="rect">
            <a:avLst/>
          </a:prstGeom>
        </p:spPr>
        <p:txBody>
          <a:bodyPr wrap="none">
            <a:spAutoFit/>
          </a:bodyPr>
          <a:lstStyle/>
          <a:p>
            <a:r>
              <a:rPr lang="en-US" dirty="0">
                <a:hlinkClick r:id="rId4"/>
              </a:rPr>
              <a:t>https://codebeautify.org/JSONviewer</a:t>
            </a:r>
            <a:endParaRPr lang="en-US" dirty="0"/>
          </a:p>
        </p:txBody>
      </p:sp>
      <p:sp>
        <p:nvSpPr>
          <p:cNvPr id="7" name="Rectangle 6"/>
          <p:cNvSpPr/>
          <p:nvPr/>
        </p:nvSpPr>
        <p:spPr>
          <a:xfrm>
            <a:off x="6353091" y="2194560"/>
            <a:ext cx="747423" cy="174929"/>
          </a:xfrm>
          <a:prstGeom prst="rect">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363421" y="2393342"/>
            <a:ext cx="1007438" cy="174929"/>
          </a:xfrm>
          <a:prstGeom prst="rect">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395030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17" y="1973086"/>
            <a:ext cx="7112665" cy="257052"/>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8984" y="110723"/>
            <a:ext cx="8345488" cy="731837"/>
          </a:xfrm>
        </p:spPr>
        <p:txBody>
          <a:bodyPr/>
          <a:lstStyle/>
          <a:p>
            <a:r>
              <a:rPr lang="en-US" sz="2400" dirty="0">
                <a:solidFill>
                  <a:srgbClr val="024C90"/>
                </a:solidFill>
              </a:rPr>
              <a:t>Lab 1: Getting a Service Ticket with Python:</a:t>
            </a:r>
            <a:br>
              <a:rPr lang="en-US" sz="2400" dirty="0">
                <a:solidFill>
                  <a:srgbClr val="024C90"/>
                </a:solidFill>
              </a:rPr>
            </a:br>
            <a:r>
              <a:rPr lang="en-US" sz="2400" dirty="0">
                <a:solidFill>
                  <a:srgbClr val="024C90"/>
                </a:solidFill>
              </a:rPr>
              <a:t>Part 2 Step 4. Evaluate the Response</a:t>
            </a:r>
          </a:p>
        </p:txBody>
      </p:sp>
      <p:sp>
        <p:nvSpPr>
          <p:cNvPr id="3" name="TextBox 2"/>
          <p:cNvSpPr txBox="1"/>
          <p:nvPr/>
        </p:nvSpPr>
        <p:spPr>
          <a:xfrm>
            <a:off x="809340" y="2966367"/>
            <a:ext cx="7070400" cy="1384995"/>
          </a:xfrm>
          <a:prstGeom prst="rect">
            <a:avLst/>
          </a:prstGeom>
          <a:noFill/>
        </p:spPr>
        <p:txBody>
          <a:bodyPr wrap="square" rtlCol="0">
            <a:spAutoFit/>
          </a:bodyPr>
          <a:lstStyle/>
          <a:p>
            <a:pPr marL="342900" indent="-342900">
              <a:buAutoNum type="arabicPeriod"/>
            </a:pPr>
            <a:r>
              <a:rPr lang="en-US" sz="1400">
                <a:solidFill>
                  <a:schemeClr val="tx1">
                    <a:lumMod val="50000"/>
                  </a:schemeClr>
                </a:solidFill>
              </a:rPr>
              <a:t>Display response code of request.</a:t>
            </a:r>
            <a:endParaRPr lang="en-US" sz="1400" dirty="0">
              <a:solidFill>
                <a:schemeClr val="tx1">
                  <a:lumMod val="50000"/>
                </a:schemeClr>
              </a:solidFill>
            </a:endParaRPr>
          </a:p>
          <a:p>
            <a:pPr marL="342900" indent="-342900">
              <a:buAutoNum type="arabicPeriod"/>
            </a:pPr>
            <a:r>
              <a:rPr lang="en-US" sz="1400" dirty="0">
                <a:solidFill>
                  <a:schemeClr val="tx1">
                    <a:lumMod val="50000"/>
                  </a:schemeClr>
                </a:solidFill>
              </a:rPr>
              <a:t>Decode the JSON </a:t>
            </a:r>
            <a:r>
              <a:rPr lang="en-US" sz="1400" b="1" dirty="0" err="1">
                <a:solidFill>
                  <a:schemeClr val="tx1">
                    <a:lumMod val="50000"/>
                  </a:schemeClr>
                </a:solidFill>
              </a:rPr>
              <a:t>resp</a:t>
            </a:r>
            <a:r>
              <a:rPr lang="en-US" sz="1400" dirty="0">
                <a:solidFill>
                  <a:schemeClr val="tx1">
                    <a:lumMod val="50000"/>
                  </a:schemeClr>
                </a:solidFill>
              </a:rPr>
              <a:t> variable into a python object and store in </a:t>
            </a:r>
            <a:r>
              <a:rPr lang="en-US" sz="1400" b="1" dirty="0" err="1">
                <a:solidFill>
                  <a:schemeClr val="tx1">
                    <a:lumMod val="50000"/>
                  </a:schemeClr>
                </a:solidFill>
              </a:rPr>
              <a:t>response_json</a:t>
            </a:r>
            <a:r>
              <a:rPr lang="en-US" sz="1400" dirty="0">
                <a:solidFill>
                  <a:schemeClr val="tx1">
                    <a:lumMod val="50000"/>
                  </a:schemeClr>
                </a:solidFill>
              </a:rPr>
              <a:t> object.</a:t>
            </a:r>
          </a:p>
          <a:p>
            <a:pPr marL="342900" indent="-342900">
              <a:buAutoNum type="arabicPeriod"/>
            </a:pPr>
            <a:r>
              <a:rPr lang="en-US" sz="1400" dirty="0">
                <a:solidFill>
                  <a:schemeClr val="tx1">
                    <a:lumMod val="50000"/>
                  </a:schemeClr>
                </a:solidFill>
              </a:rPr>
              <a:t>Extract the service ticket value from the object.</a:t>
            </a:r>
          </a:p>
          <a:p>
            <a:pPr marL="342900" indent="-342900">
              <a:buAutoNum type="arabicPeriod"/>
            </a:pPr>
            <a:r>
              <a:rPr lang="en-US" sz="1400" dirty="0">
                <a:solidFill>
                  <a:schemeClr val="tx1">
                    <a:lumMod val="50000"/>
                  </a:schemeClr>
                </a:solidFill>
              </a:rPr>
              <a:t>Display service ticket value.</a:t>
            </a:r>
          </a:p>
          <a:p>
            <a:pPr marL="342900" indent="-342900">
              <a:buAutoNum type="arabicPeriod"/>
            </a:pPr>
            <a:r>
              <a:rPr lang="en-US" sz="1400" dirty="0">
                <a:solidFill>
                  <a:schemeClr val="tx1">
                    <a:lumMod val="50000"/>
                  </a:schemeClr>
                </a:solidFill>
              </a:rPr>
              <a:t>Save your file as </a:t>
            </a:r>
            <a:r>
              <a:rPr lang="en-US" sz="1400" b="1" dirty="0">
                <a:solidFill>
                  <a:schemeClr val="tx1">
                    <a:lumMod val="50000"/>
                  </a:schemeClr>
                </a:solidFill>
              </a:rPr>
              <a:t>get_ticket.py </a:t>
            </a:r>
            <a:r>
              <a:rPr lang="en-US" sz="1400" dirty="0">
                <a:solidFill>
                  <a:schemeClr val="tx1">
                    <a:lumMod val="50000"/>
                  </a:schemeClr>
                </a:solidFill>
              </a:rPr>
              <a:t>and run the code.</a:t>
            </a:r>
          </a:p>
        </p:txBody>
      </p:sp>
      <p:sp>
        <p:nvSpPr>
          <p:cNvPr id="4" name="Rectangle 3"/>
          <p:cNvSpPr/>
          <p:nvPr/>
        </p:nvSpPr>
        <p:spPr>
          <a:xfrm>
            <a:off x="405515" y="930119"/>
            <a:ext cx="7474225" cy="1815882"/>
          </a:xfrm>
          <a:prstGeom prst="rect">
            <a:avLst/>
          </a:prstGeom>
          <a:ln>
            <a:solidFill>
              <a:schemeClr val="tx1">
                <a:lumMod val="50000"/>
              </a:schemeClr>
            </a:solidFill>
          </a:ln>
        </p:spPr>
        <p:txBody>
          <a:bodyPr wrap="square">
            <a:spAutoFit/>
          </a:bodyPr>
          <a:lstStyle/>
          <a:p>
            <a:r>
              <a:rPr lang="en-US" sz="1600" b="1">
                <a:latin typeface="Courier New" panose="02070309020205020404" pitchFamily="49" charset="0"/>
                <a:cs typeface="Courier New" panose="02070309020205020404" pitchFamily="49" charset="0"/>
              </a:rPr>
              <a:t>print </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"Ticket request status: </a:t>
            </a:r>
            <a:r>
              <a:rPr lang="en-US" sz="1600" b="1">
                <a:solidFill>
                  <a:srgbClr val="00B050"/>
                </a:solidFill>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 resp.status_code)</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response_json</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resp.json</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serviceTicket</a:t>
            </a:r>
            <a:r>
              <a:rPr lang="en-US" sz="1600" b="1" dirty="0">
                <a:latin typeface="Courier New" panose="02070309020205020404" pitchFamily="49" charset="0"/>
                <a:cs typeface="Courier New" panose="02070309020205020404" pitchFamily="49" charset="0"/>
              </a:rPr>
              <a:t> = </a:t>
            </a:r>
            <a:r>
              <a:rPr lang="en-US" sz="1600" b="1" err="1">
                <a:latin typeface="Courier New" panose="02070309020205020404" pitchFamily="49" charset="0"/>
                <a:cs typeface="Courier New" panose="02070309020205020404" pitchFamily="49" charset="0"/>
              </a:rPr>
              <a:t>response_json</a:t>
            </a:r>
            <a:r>
              <a:rPr lang="en-US" sz="1600" b="1">
                <a:latin typeface="Courier New" panose="02070309020205020404" pitchFamily="49" charset="0"/>
                <a:cs typeface="Courier New" panose="02070309020205020404" pitchFamily="49" charset="0"/>
              </a:rPr>
              <a:t>[</a:t>
            </a:r>
            <a:r>
              <a:rPr lang="en-US" sz="1600" b="1">
                <a:solidFill>
                  <a:srgbClr val="00B050"/>
                </a:solidFill>
                <a:latin typeface="Courier New" panose="02070309020205020404" pitchFamily="49" charset="0"/>
                <a:cs typeface="Courier New" panose="02070309020205020404" pitchFamily="49" charset="0"/>
              </a:rPr>
              <a:t>"response"</a:t>
            </a:r>
            <a:r>
              <a:rPr lang="en-US" sz="1600" b="1">
                <a:latin typeface="Courier New" panose="02070309020205020404" pitchFamily="49" charset="0"/>
                <a:cs typeface="Courier New" panose="02070309020205020404" pitchFamily="49" charset="0"/>
              </a:rPr>
              <a:t>][</a:t>
            </a:r>
            <a:r>
              <a:rPr lang="en-US" sz="1600" b="1">
                <a:solidFill>
                  <a:srgbClr val="00B050"/>
                </a:solidFill>
                <a:latin typeface="Courier New" panose="02070309020205020404" pitchFamily="49" charset="0"/>
                <a:cs typeface="Courier New" panose="02070309020205020404" pitchFamily="49" charset="0"/>
              </a:rPr>
              <a:t>"serviceTicket"] </a:t>
            </a:r>
            <a:endParaRPr lang="en-US" sz="1600" b="1" dirty="0">
              <a:solidFill>
                <a:srgbClr val="00B050"/>
              </a:solidFill>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print(</a:t>
            </a:r>
            <a:r>
              <a:rPr lang="en-US" sz="1600" b="1" dirty="0">
                <a:solidFill>
                  <a:srgbClr val="00B050"/>
                </a:solidFill>
                <a:latin typeface="Courier New" panose="02070309020205020404" pitchFamily="49" charset="0"/>
                <a:cs typeface="Courier New" panose="02070309020205020404" pitchFamily="49" charset="0"/>
              </a:rPr>
              <a:t>"The service ticket number is</a:t>
            </a:r>
            <a:r>
              <a:rPr lang="en-US" sz="1600" b="1">
                <a:solidFill>
                  <a:srgbClr val="00B050"/>
                </a:solidFill>
                <a:latin typeface="Courier New" panose="02070309020205020404" pitchFamily="49" charset="0"/>
                <a:cs typeface="Courier New" panose="02070309020205020404" pitchFamily="49" charset="0"/>
              </a:rPr>
              <a:t>: "</a:t>
            </a:r>
            <a:r>
              <a:rPr lang="en-US" sz="1600" b="1">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serviceTicket</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4992244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26" y="182287"/>
            <a:ext cx="8345488" cy="731837"/>
          </a:xfrm>
        </p:spPr>
        <p:txBody>
          <a:bodyPr/>
          <a:lstStyle/>
          <a:p>
            <a:r>
              <a:rPr lang="en-US" sz="2800" dirty="0">
                <a:solidFill>
                  <a:srgbClr val="024C90"/>
                </a:solidFill>
              </a:rPr>
              <a:t>Lab 1: Getting a Service Ticket with Python:</a:t>
            </a:r>
            <a:br>
              <a:rPr lang="en-US" sz="2800" dirty="0">
                <a:solidFill>
                  <a:srgbClr val="024C90"/>
                </a:solidFill>
              </a:rPr>
            </a:br>
            <a:r>
              <a:rPr lang="en-US" sz="2800" dirty="0">
                <a:solidFill>
                  <a:srgbClr val="024C90"/>
                </a:solidFill>
              </a:rPr>
              <a:t>Step 5. Create a Function from the Program</a:t>
            </a:r>
          </a:p>
        </p:txBody>
      </p:sp>
      <p:sp>
        <p:nvSpPr>
          <p:cNvPr id="3" name="TextBox 2"/>
          <p:cNvSpPr txBox="1"/>
          <p:nvPr/>
        </p:nvSpPr>
        <p:spPr>
          <a:xfrm>
            <a:off x="278294" y="930522"/>
            <a:ext cx="8643067" cy="1015663"/>
          </a:xfrm>
          <a:prstGeom prst="rect">
            <a:avLst/>
          </a:prstGeom>
          <a:noFill/>
        </p:spPr>
        <p:txBody>
          <a:bodyPr wrap="square" rtlCol="0">
            <a:spAutoFit/>
          </a:bodyPr>
          <a:lstStyle/>
          <a:p>
            <a:r>
              <a:rPr lang="en-US" sz="2000" dirty="0">
                <a:solidFill>
                  <a:schemeClr val="tx1">
                    <a:lumMod val="50000"/>
                  </a:schemeClr>
                </a:solidFill>
              </a:rPr>
              <a:t>You will convert your program into a function that can be reused in the future. It will go into a file of APIC-EM utility functions </a:t>
            </a:r>
            <a:r>
              <a:rPr lang="en-US" sz="2000">
                <a:solidFill>
                  <a:schemeClr val="tx1">
                    <a:lumMod val="50000"/>
                  </a:schemeClr>
                </a:solidFill>
              </a:rPr>
              <a:t>called </a:t>
            </a:r>
            <a:r>
              <a:rPr lang="en-US" sz="2000" b="1">
                <a:solidFill>
                  <a:schemeClr val="tx1">
                    <a:lumMod val="50000"/>
                  </a:schemeClr>
                </a:solidFill>
              </a:rPr>
              <a:t>my_apic_em_functions.py </a:t>
            </a:r>
            <a:r>
              <a:rPr lang="en-US" sz="2000">
                <a:solidFill>
                  <a:schemeClr val="tx1">
                    <a:lumMod val="50000"/>
                  </a:schemeClr>
                </a:solidFill>
              </a:rPr>
              <a:t>that we will create.</a:t>
            </a:r>
            <a:endParaRPr lang="en-US" sz="2000" dirty="0">
              <a:solidFill>
                <a:schemeClr val="tx1">
                  <a:lumMod val="50000"/>
                </a:schemeClr>
              </a:solidFill>
            </a:endParaRPr>
          </a:p>
        </p:txBody>
      </p:sp>
      <p:sp>
        <p:nvSpPr>
          <p:cNvPr id="8" name="Rectangle 7"/>
          <p:cNvSpPr/>
          <p:nvPr/>
        </p:nvSpPr>
        <p:spPr>
          <a:xfrm>
            <a:off x="644056" y="2032459"/>
            <a:ext cx="7975158" cy="2246769"/>
          </a:xfrm>
          <a:prstGeom prst="rect">
            <a:avLst/>
          </a:prstGeom>
        </p:spPr>
        <p:txBody>
          <a:bodyPr wrap="square">
            <a:spAutoFit/>
          </a:bodyPr>
          <a:lstStyle/>
          <a:p>
            <a:pPr marL="57136" indent="0">
              <a:buNone/>
            </a:pPr>
            <a:r>
              <a:rPr lang="en-US" sz="2000" dirty="0">
                <a:solidFill>
                  <a:srgbClr val="000000"/>
                </a:solidFill>
              </a:rPr>
              <a:t>Requirements for the function:</a:t>
            </a:r>
          </a:p>
          <a:p>
            <a:pPr marL="514336" indent="-457200">
              <a:buFont typeface="+mj-lt"/>
              <a:buAutoNum type="arabicPeriod"/>
            </a:pPr>
            <a:r>
              <a:rPr lang="en-US" sz="2000" dirty="0">
                <a:solidFill>
                  <a:srgbClr val="000000"/>
                </a:solidFill>
              </a:rPr>
              <a:t>Defined with </a:t>
            </a:r>
            <a:r>
              <a:rPr lang="en-US" sz="2000" b="1" dirty="0" err="1">
                <a:solidFill>
                  <a:srgbClr val="000000"/>
                </a:solidFill>
                <a:latin typeface="Courier New" panose="02070309020205020404" pitchFamily="49" charset="0"/>
                <a:cs typeface="Courier New" panose="02070309020205020404" pitchFamily="49" charset="0"/>
              </a:rPr>
              <a:t>def</a:t>
            </a:r>
            <a:r>
              <a:rPr lang="en-US" sz="2000" b="1"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00"/>
                </a:solidFill>
                <a:latin typeface="Courier New" panose="02070309020205020404" pitchFamily="49" charset="0"/>
                <a:cs typeface="Courier New" panose="02070309020205020404" pitchFamily="49" charset="0"/>
              </a:rPr>
              <a:t>get_ticket</a:t>
            </a:r>
            <a:r>
              <a:rPr lang="en-US" sz="2000" b="1" dirty="0">
                <a:solidFill>
                  <a:srgbClr val="000000"/>
                </a:solidFill>
                <a:latin typeface="Courier New" panose="02070309020205020404" pitchFamily="49" charset="0"/>
                <a:cs typeface="Courier New" panose="02070309020205020404" pitchFamily="49" charset="0"/>
              </a:rPr>
              <a:t>():</a:t>
            </a:r>
          </a:p>
          <a:p>
            <a:pPr marL="514336" indent="-457200">
              <a:buFont typeface="+mj-lt"/>
              <a:buAutoNum type="arabicPeriod"/>
            </a:pPr>
            <a:r>
              <a:rPr lang="en-US" sz="2000" dirty="0">
                <a:solidFill>
                  <a:srgbClr val="000000"/>
                </a:solidFill>
              </a:rPr>
              <a:t>All subsequent lines of code indented an additional four spaces.</a:t>
            </a:r>
          </a:p>
          <a:p>
            <a:pPr marL="514336" indent="-457200">
              <a:buFont typeface="+mj-lt"/>
              <a:buAutoNum type="arabicPeriod"/>
            </a:pPr>
            <a:r>
              <a:rPr lang="en-US" sz="2000">
                <a:solidFill>
                  <a:srgbClr val="000000"/>
                </a:solidFill>
              </a:rPr>
              <a:t>This function </a:t>
            </a:r>
            <a:r>
              <a:rPr lang="en-US" sz="2000" dirty="0">
                <a:solidFill>
                  <a:srgbClr val="000000"/>
                </a:solidFill>
              </a:rPr>
              <a:t>should return the service ticket number for use in </a:t>
            </a:r>
            <a:r>
              <a:rPr lang="en-US" sz="2000">
                <a:solidFill>
                  <a:srgbClr val="000000"/>
                </a:solidFill>
              </a:rPr>
              <a:t>other programs by using a return statement at the end of the function:</a:t>
            </a:r>
            <a:endParaRPr lang="en-US" sz="2000" dirty="0">
              <a:solidFill>
                <a:srgbClr val="000000"/>
              </a:solidFill>
            </a:endParaRPr>
          </a:p>
          <a:p>
            <a:pPr marL="57136" algn="ctr"/>
            <a:r>
              <a:rPr lang="en-US" sz="2000" b="1" dirty="0">
                <a:solidFill>
                  <a:srgbClr val="000000"/>
                </a:solidFill>
                <a:latin typeface="Courier New" panose="02070309020205020404" pitchFamily="49" charset="0"/>
                <a:cs typeface="Courier New" panose="02070309020205020404" pitchFamily="49" charset="0"/>
              </a:rPr>
              <a:t>return </a:t>
            </a:r>
            <a:r>
              <a:rPr lang="en-US" sz="2000" b="1" dirty="0" err="1">
                <a:solidFill>
                  <a:srgbClr val="000000"/>
                </a:solidFill>
                <a:latin typeface="Courier New" panose="02070309020205020404" pitchFamily="49" charset="0"/>
                <a:cs typeface="Courier New" panose="02070309020205020404" pitchFamily="49" charset="0"/>
              </a:rPr>
              <a:t>serviceTicket</a:t>
            </a:r>
            <a:endParaRPr lang="en-US" sz="20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5789488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302" y="1188762"/>
            <a:ext cx="8345488" cy="3168210"/>
          </a:xfrm>
        </p:spPr>
        <p:txBody>
          <a:bodyPr/>
          <a:lstStyle/>
          <a:p>
            <a:r>
              <a:rPr lang="en-US" sz="2000" dirty="0">
                <a:solidFill>
                  <a:schemeClr val="tx1">
                    <a:lumMod val="50000"/>
                  </a:schemeClr>
                </a:solidFill>
              </a:rPr>
              <a:t>We will create a small program that requests and displays a </a:t>
            </a:r>
            <a:r>
              <a:rPr lang="en-US" sz="2000" dirty="0"/>
              <a:t>table of hosts on the network. We convert this to a function and add it to our functions file.</a:t>
            </a:r>
            <a:endParaRPr lang="en-US" sz="2000" dirty="0">
              <a:solidFill>
                <a:schemeClr val="tx1">
                  <a:lumMod val="50000"/>
                </a:schemeClr>
              </a:solidFill>
            </a:endParaRPr>
          </a:p>
          <a:p>
            <a:r>
              <a:rPr lang="en-US" sz="2000" dirty="0"/>
              <a:t>We will reuse code to create a small program that requests and displays a table of network devices on the network. We convert this to a function and add it to our functions file.</a:t>
            </a:r>
          </a:p>
          <a:p>
            <a:r>
              <a:rPr lang="en-US" sz="2000" dirty="0">
                <a:solidFill>
                  <a:schemeClr val="tx1">
                    <a:lumMod val="50000"/>
                  </a:schemeClr>
                </a:solidFill>
              </a:rPr>
              <a:t>We will complete code in the Path Trace application and use our functions in that program.</a:t>
            </a:r>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533122157"/>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Create a Host Inventory in Python</a:t>
            </a:r>
          </a:p>
        </p:txBody>
      </p:sp>
    </p:spTree>
    <p:extLst>
      <p:ext uri="{BB962C8B-B14F-4D97-AF65-F5344CB8AC3E}">
        <p14:creationId xmlns:p14="http://schemas.microsoft.com/office/powerpoint/2010/main" val="90223248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2586" y="858465"/>
            <a:ext cx="8482881" cy="2409611"/>
            <a:chOff x="362586" y="858465"/>
            <a:chExt cx="8482881" cy="2409611"/>
          </a:xfrm>
        </p:grpSpPr>
        <p:grpSp>
          <p:nvGrpSpPr>
            <p:cNvPr id="15" name="Group 14"/>
            <p:cNvGrpSpPr/>
            <p:nvPr/>
          </p:nvGrpSpPr>
          <p:grpSpPr>
            <a:xfrm>
              <a:off x="362586" y="858465"/>
              <a:ext cx="8482881" cy="2409611"/>
              <a:chOff x="262392" y="931965"/>
              <a:chExt cx="8482881" cy="2409611"/>
            </a:xfrm>
          </p:grpSpPr>
          <p:pic>
            <p:nvPicPr>
              <p:cNvPr id="1638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2392" y="931965"/>
                <a:ext cx="8482881" cy="24096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027089" y="2463470"/>
                <a:ext cx="1574358" cy="523220"/>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dirty="0">
                    <a:solidFill>
                      <a:srgbClr val="FF0000"/>
                    </a:solidFill>
                  </a:rPr>
                  <a:t>add your service ticket number</a:t>
                </a:r>
              </a:p>
            </p:txBody>
          </p:sp>
          <p:cxnSp>
            <p:nvCxnSpPr>
              <p:cNvPr id="7" name="Straight Arrow Connector 6"/>
              <p:cNvCxnSpPr>
                <a:stCxn id="5" idx="1"/>
              </p:cNvCxnSpPr>
              <p:nvPr/>
            </p:nvCxnSpPr>
            <p:spPr>
              <a:xfrm flipH="1">
                <a:off x="5362352" y="2725080"/>
                <a:ext cx="664737" cy="147279"/>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24400" y="1329191"/>
                <a:ext cx="1724108"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b="1" dirty="0">
                    <a:solidFill>
                      <a:srgbClr val="FF0000"/>
                    </a:solidFill>
                  </a:rPr>
                  <a:t>/host </a:t>
                </a:r>
                <a:r>
                  <a:rPr lang="en-US" sz="1400" dirty="0">
                    <a:solidFill>
                      <a:srgbClr val="FF0000"/>
                    </a:solidFill>
                  </a:rPr>
                  <a:t>API endpoint</a:t>
                </a:r>
              </a:p>
            </p:txBody>
          </p:sp>
          <p:cxnSp>
            <p:nvCxnSpPr>
              <p:cNvPr id="11" name="Straight Arrow Connector 10"/>
              <p:cNvCxnSpPr>
                <a:stCxn id="10" idx="1"/>
              </p:cNvCxnSpPr>
              <p:nvPr/>
            </p:nvCxnSpPr>
            <p:spPr>
              <a:xfrm flipH="1">
                <a:off x="4064442" y="1483080"/>
                <a:ext cx="659958" cy="107721"/>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52210" y="961828"/>
                <a:ext cx="115302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dirty="0">
                    <a:solidFill>
                      <a:srgbClr val="FF0000"/>
                    </a:solidFill>
                  </a:rPr>
                  <a:t>add new tab</a:t>
                </a:r>
              </a:p>
            </p:txBody>
          </p:sp>
          <p:cxnSp>
            <p:nvCxnSpPr>
              <p:cNvPr id="13" name="Straight Arrow Connector 12"/>
              <p:cNvCxnSpPr>
                <a:stCxn id="12" idx="1"/>
              </p:cNvCxnSpPr>
              <p:nvPr/>
            </p:nvCxnSpPr>
            <p:spPr>
              <a:xfrm flipH="1">
                <a:off x="3606886" y="1115717"/>
                <a:ext cx="1045324" cy="56480"/>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340117" y="882793"/>
              <a:ext cx="366963" cy="36425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246933" y="61826"/>
            <a:ext cx="8714186" cy="731837"/>
          </a:xfrm>
        </p:spPr>
        <p:txBody>
          <a:bodyPr/>
          <a:lstStyle/>
          <a:p>
            <a:r>
              <a:rPr lang="en-US" sz="2000" dirty="0"/>
              <a:t>Lab 2: Create a Host Inventory in Python</a:t>
            </a:r>
            <a:br>
              <a:rPr lang="en-US" sz="2000" dirty="0"/>
            </a:br>
            <a:r>
              <a:rPr lang="en-US" sz="2000" dirty="0"/>
              <a:t>Part 1 Step 1: Setup the Postman Request</a:t>
            </a:r>
            <a:endParaRPr lang="en-US" sz="1800" dirty="0">
              <a:solidFill>
                <a:schemeClr val="tx1">
                  <a:lumMod val="50000"/>
                </a:schemeClr>
              </a:solidFill>
            </a:endParaRPr>
          </a:p>
        </p:txBody>
      </p:sp>
      <p:sp>
        <p:nvSpPr>
          <p:cNvPr id="14" name="TextBox 13"/>
          <p:cNvSpPr txBox="1"/>
          <p:nvPr/>
        </p:nvSpPr>
        <p:spPr>
          <a:xfrm>
            <a:off x="1069672" y="3113581"/>
            <a:ext cx="7068710" cy="1477328"/>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pPr marL="342900" indent="-342900">
              <a:buAutoNum type="arabicPeriod"/>
            </a:pPr>
            <a:r>
              <a:rPr lang="en-US" dirty="0">
                <a:solidFill>
                  <a:schemeClr val="tx1">
                    <a:lumMod val="50000"/>
                  </a:schemeClr>
                </a:solidFill>
              </a:rPr>
              <a:t>Create a new tab select the method, URI, and Content-Type.</a:t>
            </a:r>
          </a:p>
          <a:p>
            <a:pPr marL="342900" indent="-342900">
              <a:buAutoNum type="arabicPeriod"/>
            </a:pPr>
            <a:r>
              <a:rPr lang="en-US" dirty="0">
                <a:solidFill>
                  <a:schemeClr val="tx1">
                    <a:lumMod val="50000"/>
                  </a:schemeClr>
                </a:solidFill>
              </a:rPr>
              <a:t>Run the Postman tab that obtains a service ticket.</a:t>
            </a:r>
          </a:p>
          <a:p>
            <a:pPr marL="342900" indent="-342900">
              <a:buAutoNum type="arabicPeriod"/>
            </a:pPr>
            <a:r>
              <a:rPr lang="en-US" dirty="0">
                <a:solidFill>
                  <a:schemeClr val="tx1">
                    <a:lumMod val="50000"/>
                  </a:schemeClr>
                </a:solidFill>
              </a:rPr>
              <a:t>Build the REST header with </a:t>
            </a:r>
            <a:r>
              <a:rPr lang="en-US" b="1" dirty="0">
                <a:solidFill>
                  <a:schemeClr val="tx1">
                    <a:lumMod val="50000"/>
                  </a:schemeClr>
                </a:solidFill>
              </a:rPr>
              <a:t>Content-Type</a:t>
            </a:r>
            <a:r>
              <a:rPr lang="en-US" dirty="0">
                <a:solidFill>
                  <a:schemeClr val="tx1">
                    <a:lumMod val="50000"/>
                  </a:schemeClr>
                </a:solidFill>
              </a:rPr>
              <a:t> and service ticket number as the value for </a:t>
            </a:r>
            <a:r>
              <a:rPr lang="en-US" b="1" dirty="0">
                <a:solidFill>
                  <a:schemeClr val="tx1">
                    <a:lumMod val="50000"/>
                  </a:schemeClr>
                </a:solidFill>
              </a:rPr>
              <a:t>X-</a:t>
            </a:r>
            <a:r>
              <a:rPr lang="en-US" b="1" dirty="0" err="1">
                <a:solidFill>
                  <a:schemeClr val="tx1">
                    <a:lumMod val="50000"/>
                  </a:schemeClr>
                </a:solidFill>
              </a:rPr>
              <a:t>Auth</a:t>
            </a:r>
            <a:r>
              <a:rPr lang="en-US" b="1" dirty="0">
                <a:solidFill>
                  <a:schemeClr val="tx1">
                    <a:lumMod val="50000"/>
                  </a:schemeClr>
                </a:solidFill>
              </a:rPr>
              <a:t>-Token</a:t>
            </a:r>
          </a:p>
          <a:p>
            <a:pPr marL="342900" indent="-342900">
              <a:buAutoNum type="arabicPeriod"/>
            </a:pPr>
            <a:r>
              <a:rPr lang="en-US" dirty="0">
                <a:solidFill>
                  <a:schemeClr val="tx1">
                    <a:lumMod val="50000"/>
                  </a:schemeClr>
                </a:solidFill>
              </a:rPr>
              <a:t>Send request, view response.</a:t>
            </a:r>
          </a:p>
        </p:txBody>
      </p:sp>
    </p:spTree>
    <p:extLst>
      <p:ext uri="{BB962C8B-B14F-4D97-AF65-F5344CB8AC3E}">
        <p14:creationId xmlns:p14="http://schemas.microsoft.com/office/powerpoint/2010/main" val="183799158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16" y="105655"/>
            <a:ext cx="8104684" cy="731837"/>
          </a:xfrm>
        </p:spPr>
        <p:txBody>
          <a:bodyPr/>
          <a:lstStyle/>
          <a:p>
            <a:r>
              <a:rPr lang="en-US" sz="2000" dirty="0"/>
              <a:t>Lab 2: Create a Host Inventory in Python</a:t>
            </a:r>
            <a:br>
              <a:rPr lang="en-US" sz="2000" dirty="0"/>
            </a:br>
            <a:r>
              <a:rPr lang="en-US" sz="2000" dirty="0"/>
              <a:t>Part 1 Step 2: Evaluate the Response</a:t>
            </a:r>
          </a:p>
        </p:txBody>
      </p:sp>
      <p:grpSp>
        <p:nvGrpSpPr>
          <p:cNvPr id="2" name="Group 1"/>
          <p:cNvGrpSpPr/>
          <p:nvPr/>
        </p:nvGrpSpPr>
        <p:grpSpPr>
          <a:xfrm>
            <a:off x="572568" y="1095384"/>
            <a:ext cx="4331803" cy="3807074"/>
            <a:chOff x="652081" y="729624"/>
            <a:chExt cx="4331803" cy="3807074"/>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81" y="729624"/>
              <a:ext cx="4331803" cy="38070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851329" y="1995247"/>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857425" y="2332912"/>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52331" y="1639294"/>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5062337" y="1758033"/>
            <a:ext cx="3954963" cy="923330"/>
          </a:xfrm>
          <a:prstGeom prst="rect">
            <a:avLst/>
          </a:prstGeom>
          <a:noFill/>
        </p:spPr>
        <p:txBody>
          <a:bodyPr wrap="square" rtlCol="0">
            <a:spAutoFit/>
          </a:bodyPr>
          <a:lstStyle/>
          <a:p>
            <a:r>
              <a:rPr lang="en-US" dirty="0"/>
              <a:t>We want to display a small table of hosts, including the </a:t>
            </a:r>
            <a:r>
              <a:rPr lang="en-US" b="1" dirty="0"/>
              <a:t>hostIP</a:t>
            </a:r>
            <a:r>
              <a:rPr lang="en-US" dirty="0"/>
              <a:t> and </a:t>
            </a:r>
            <a:r>
              <a:rPr lang="en-US" b="1" dirty="0"/>
              <a:t>hostType</a:t>
            </a:r>
            <a:r>
              <a:rPr lang="en-US" dirty="0"/>
              <a:t> values for each host.</a:t>
            </a:r>
          </a:p>
        </p:txBody>
      </p:sp>
      <p:sp>
        <p:nvSpPr>
          <p:cNvPr id="5" name="Rectangle 4"/>
          <p:cNvSpPr/>
          <p:nvPr/>
        </p:nvSpPr>
        <p:spPr>
          <a:xfrm>
            <a:off x="5307384" y="1140697"/>
            <a:ext cx="3134191" cy="369332"/>
          </a:xfrm>
          <a:prstGeom prst="rect">
            <a:avLst/>
          </a:prstGeom>
        </p:spPr>
        <p:txBody>
          <a:bodyPr wrap="none">
            <a:spAutoFit/>
          </a:bodyPr>
          <a:lstStyle/>
          <a:p>
            <a:r>
              <a:rPr lang="en-US" dirty="0"/>
              <a:t>Explore the Response JSON</a:t>
            </a:r>
          </a:p>
        </p:txBody>
      </p:sp>
      <p:sp>
        <p:nvSpPr>
          <p:cNvPr id="9" name="TextBox 8"/>
          <p:cNvSpPr txBox="1"/>
          <p:nvPr/>
        </p:nvSpPr>
        <p:spPr>
          <a:xfrm>
            <a:off x="5334636" y="2857698"/>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response[0]['hostIP']</a:t>
            </a:r>
          </a:p>
        </p:txBody>
      </p:sp>
      <p:sp>
        <p:nvSpPr>
          <p:cNvPr id="11" name="TextBox 10"/>
          <p:cNvSpPr txBox="1"/>
          <p:nvPr/>
        </p:nvSpPr>
        <p:spPr>
          <a:xfrm>
            <a:off x="5334636" y="3175256"/>
            <a:ext cx="335540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response[0]['hostType']</a:t>
            </a:r>
          </a:p>
        </p:txBody>
      </p:sp>
    </p:spTree>
    <p:extLst>
      <p:ext uri="{BB962C8B-B14F-4D97-AF65-F5344CB8AC3E}">
        <p14:creationId xmlns:p14="http://schemas.microsoft.com/office/powerpoint/2010/main" val="3809582019"/>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64646"/>
                </a:solidFill>
              </a:rPr>
              <a:t>Lab: Create Host Inventory in Python</a:t>
            </a:r>
            <a:br>
              <a:rPr lang="en-US" dirty="0">
                <a:solidFill>
                  <a:srgbClr val="464646"/>
                </a:solidFill>
              </a:rPr>
            </a:br>
            <a:r>
              <a:rPr lang="en-US" dirty="0">
                <a:solidFill>
                  <a:srgbClr val="464646"/>
                </a:solidFill>
              </a:rPr>
              <a:t>Part 2 Step 1: Setup the code environment</a:t>
            </a:r>
          </a:p>
        </p:txBody>
      </p:sp>
      <p:sp>
        <p:nvSpPr>
          <p:cNvPr id="5" name="Rectangle 4"/>
          <p:cNvSpPr/>
          <p:nvPr/>
        </p:nvSpPr>
        <p:spPr>
          <a:xfrm>
            <a:off x="437766" y="1162416"/>
            <a:ext cx="5390985" cy="2031325"/>
          </a:xfrm>
          <a:prstGeom prst="rect">
            <a:avLst/>
          </a:prstGeom>
          <a:ln>
            <a:solidFill>
              <a:schemeClr val="tx1">
                <a:lumMod val="50000"/>
              </a:schemeClr>
            </a:solidFill>
          </a:ln>
        </p:spPr>
        <p:txBody>
          <a:bodyPr wrap="square">
            <a:spAutoFit/>
          </a:bodyPr>
          <a:lstStyle/>
          <a:p>
            <a:r>
              <a:rPr lang="en-US" sz="1400" b="1">
                <a:solidFill>
                  <a:srgbClr val="00B050"/>
                </a:solidFill>
                <a:latin typeface="Courier New" panose="02070309020205020404" pitchFamily="49" charset="0"/>
                <a:cs typeface="Courier New" panose="02070309020205020404" pitchFamily="49" charset="0"/>
              </a:rPr>
              <a:t>"""</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02_print_hosts.py</a:t>
            </a:r>
          </a:p>
          <a:p>
            <a:r>
              <a:rPr lang="en-US" sz="1400" b="1" dirty="0">
                <a:solidFill>
                  <a:srgbClr val="00B050"/>
                </a:solidFill>
                <a:latin typeface="Courier New" panose="02070309020205020404" pitchFamily="49" charset="0"/>
                <a:cs typeface="Courier New" panose="02070309020205020404" pitchFamily="49" charset="0"/>
              </a:rPr>
              <a:t>gets an inventory of hosts from /host endpoint</a:t>
            </a:r>
          </a:p>
          <a:p>
            <a:r>
              <a:rPr lang="en-US" sz="1400" b="1" dirty="0">
                <a:solidFill>
                  <a:srgbClr val="00B050"/>
                </a:solidFill>
                <a:latin typeface="Courier New" panose="02070309020205020404" pitchFamily="49" charset="0"/>
                <a:cs typeface="Courier New" panose="02070309020205020404" pitchFamily="49" charset="0"/>
              </a:rPr>
              <a:t>November, 2017</a:t>
            </a:r>
          </a:p>
          <a:p>
            <a:r>
              <a:rPr lang="en-US" sz="1400" b="1">
                <a:solidFill>
                  <a:srgbClr val="00B050"/>
                </a:solidFill>
                <a:latin typeface="Courier New" panose="02070309020205020404" pitchFamily="49" charset="0"/>
                <a:cs typeface="Courier New" panose="02070309020205020404" pitchFamily="49" charset="0"/>
              </a:rPr>
              <a:t>"""</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chemeClr val="accent6">
                    <a:lumMod val="75000"/>
                  </a:schemeClr>
                </a:solidFill>
                <a:latin typeface="Courier New" panose="02070309020205020404" pitchFamily="49" charset="0"/>
                <a:cs typeface="Courier New" panose="02070309020205020404" pitchFamily="49" charset="0"/>
              </a:rPr>
              <a:t>import </a:t>
            </a:r>
            <a:r>
              <a:rPr lang="en-US" sz="1400" b="1" dirty="0">
                <a:latin typeface="Courier New" panose="02070309020205020404" pitchFamily="49" charset="0"/>
                <a:cs typeface="Courier New" panose="02070309020205020404" pitchFamily="49" charset="0"/>
              </a:rPr>
              <a:t>requests</a:t>
            </a:r>
          </a:p>
          <a:p>
            <a:r>
              <a:rPr lang="en-US" sz="1400" b="1" dirty="0">
                <a:solidFill>
                  <a:schemeClr val="accent6">
                    <a:lumMod val="75000"/>
                  </a:schemeClr>
                </a:solidFill>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json</a:t>
            </a:r>
            <a:endParaRPr lang="en-US" sz="1400" b="1" dirty="0">
              <a:latin typeface="Courier New" panose="02070309020205020404" pitchFamily="49" charset="0"/>
              <a:cs typeface="Courier New" panose="02070309020205020404" pitchFamily="49" charset="0"/>
            </a:endParaRPr>
          </a:p>
          <a:p>
            <a:r>
              <a:rPr lang="en-US" sz="1400" b="1" dirty="0">
                <a:solidFill>
                  <a:schemeClr val="accent6">
                    <a:lumMod val="75000"/>
                  </a:schemeClr>
                </a:solidFill>
                <a:latin typeface="Courier New" panose="02070309020205020404" pitchFamily="49" charset="0"/>
                <a:cs typeface="Courier New" panose="02070309020205020404" pitchFamily="49" charset="0"/>
              </a:rPr>
              <a:t>from </a:t>
            </a:r>
            <a:r>
              <a:rPr lang="en-US" sz="1400" b="1" dirty="0">
                <a:latin typeface="Courier New" panose="02070309020205020404" pitchFamily="49" charset="0"/>
                <a:cs typeface="Courier New" panose="02070309020205020404" pitchFamily="49" charset="0"/>
              </a:rPr>
              <a:t>tabulate </a:t>
            </a:r>
            <a:r>
              <a:rPr lang="en-US" sz="1400" b="1" dirty="0">
                <a:solidFill>
                  <a:schemeClr val="accent6">
                    <a:lumMod val="75000"/>
                  </a:schemeClr>
                </a:solidFill>
                <a:latin typeface="Courier New" panose="02070309020205020404" pitchFamily="49" charset="0"/>
                <a:cs typeface="Courier New" panose="02070309020205020404" pitchFamily="49" charset="0"/>
              </a:rPr>
              <a:t>import *</a:t>
            </a:r>
          </a:p>
          <a:p>
            <a:r>
              <a:rPr lang="en-US" sz="1400" b="1" dirty="0">
                <a:solidFill>
                  <a:schemeClr val="accent6">
                    <a:lumMod val="75000"/>
                  </a:schemeClr>
                </a:solidFill>
                <a:latin typeface="Courier New" panose="02070309020205020404" pitchFamily="49" charset="0"/>
                <a:cs typeface="Courier New" panose="02070309020205020404" pitchFamily="49" charset="0"/>
              </a:rPr>
              <a:t>from </a:t>
            </a:r>
            <a:r>
              <a:rPr lang="en-US" sz="1400" b="1" dirty="0" err="1">
                <a:solidFill>
                  <a:schemeClr val="tx1">
                    <a:lumMod val="50000"/>
                  </a:schemeClr>
                </a:solidFill>
                <a:latin typeface="Courier New" panose="02070309020205020404" pitchFamily="49" charset="0"/>
                <a:cs typeface="Courier New" panose="02070309020205020404" pitchFamily="49" charset="0"/>
              </a:rPr>
              <a:t>my_</a:t>
            </a:r>
            <a:r>
              <a:rPr lang="en-US" sz="1400" b="1" dirty="0" err="1">
                <a:latin typeface="Courier New" panose="02070309020205020404" pitchFamily="49" charset="0"/>
                <a:cs typeface="Courier New" panose="02070309020205020404" pitchFamily="49" charset="0"/>
              </a:rPr>
              <a:t>apic_em_functions</a:t>
            </a:r>
            <a:r>
              <a:rPr lang="en-US" sz="1400" b="1" dirty="0">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import *</a:t>
            </a:r>
          </a:p>
        </p:txBody>
      </p:sp>
      <p:sp>
        <p:nvSpPr>
          <p:cNvPr id="6" name="TextBox 5"/>
          <p:cNvSpPr txBox="1"/>
          <p:nvPr/>
        </p:nvSpPr>
        <p:spPr>
          <a:xfrm>
            <a:off x="6050943" y="1908512"/>
            <a:ext cx="3031599" cy="646331"/>
          </a:xfrm>
          <a:prstGeom prst="rect">
            <a:avLst/>
          </a:prstGeom>
          <a:noFill/>
        </p:spPr>
        <p:txBody>
          <a:bodyPr wrap="none" rtlCol="0">
            <a:spAutoFit/>
          </a:bodyPr>
          <a:lstStyle/>
          <a:p>
            <a:pPr marL="342900" indent="-342900">
              <a:buAutoNum type="arabicPeriod"/>
            </a:pPr>
            <a:r>
              <a:rPr lang="en-US"/>
              <a:t>Document</a:t>
            </a:r>
            <a:endParaRPr lang="en-US" dirty="0"/>
          </a:p>
          <a:p>
            <a:pPr marL="342900" indent="-342900">
              <a:buAutoNum type="arabicPeriod"/>
            </a:pPr>
            <a:r>
              <a:rPr lang="en-US" dirty="0"/>
              <a:t>Import required modules</a:t>
            </a:r>
          </a:p>
        </p:txBody>
      </p:sp>
      <p:sp>
        <p:nvSpPr>
          <p:cNvPr id="7" name="TextBox 6"/>
          <p:cNvSpPr txBox="1"/>
          <p:nvPr/>
        </p:nvSpPr>
        <p:spPr>
          <a:xfrm>
            <a:off x="729202" y="3390205"/>
            <a:ext cx="7664494" cy="1200329"/>
          </a:xfrm>
          <a:prstGeom prst="rect">
            <a:avLst/>
          </a:prstGeom>
          <a:noFill/>
        </p:spPr>
        <p:txBody>
          <a:bodyPr wrap="square" rtlCol="0">
            <a:spAutoFit/>
          </a:bodyPr>
          <a:lstStyle/>
          <a:p>
            <a:r>
              <a:rPr lang="en-US" dirty="0"/>
              <a:t>Note that the Python file that contains your service ticket function is imported for use here. The name of the functions file will vary depending on whether you are using your own file or the provided solution file.</a:t>
            </a:r>
          </a:p>
          <a:p>
            <a:r>
              <a:rPr lang="en-US" dirty="0"/>
              <a:t>Save </a:t>
            </a:r>
            <a:r>
              <a:rPr lang="en-US"/>
              <a:t>your new code file </a:t>
            </a:r>
            <a:r>
              <a:rPr lang="en-US" dirty="0"/>
              <a:t>as </a:t>
            </a:r>
            <a:r>
              <a:rPr lang="en-US" b="1" dirty="0"/>
              <a:t>print_hosts.py</a:t>
            </a:r>
            <a:endParaRPr lang="en-US" dirty="0"/>
          </a:p>
        </p:txBody>
      </p:sp>
    </p:spTree>
    <p:extLst>
      <p:ext uri="{BB962C8B-B14F-4D97-AF65-F5344CB8AC3E}">
        <p14:creationId xmlns:p14="http://schemas.microsoft.com/office/powerpoint/2010/main" val="111511057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0747" y="1927946"/>
            <a:ext cx="1558455" cy="286247"/>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Lab: Create Host Inventory in Python</a:t>
            </a:r>
            <a:br>
              <a:rPr lang="en-US" dirty="0"/>
            </a:br>
            <a:r>
              <a:rPr lang="en-US" dirty="0">
                <a:solidFill>
                  <a:srgbClr val="004C69"/>
                </a:solidFill>
              </a:rPr>
              <a:t>Part 2 Step 2: Build Request Components</a:t>
            </a:r>
          </a:p>
        </p:txBody>
      </p:sp>
      <p:sp>
        <p:nvSpPr>
          <p:cNvPr id="4" name="Rectangle 3"/>
          <p:cNvSpPr/>
          <p:nvPr/>
        </p:nvSpPr>
        <p:spPr>
          <a:xfrm>
            <a:off x="373712" y="1405239"/>
            <a:ext cx="8476090" cy="1815882"/>
          </a:xfrm>
          <a:prstGeom prst="rect">
            <a:avLst/>
          </a:prstGeom>
          <a:ln>
            <a:solidFill>
              <a:schemeClr val="tx1">
                <a:lumMod val="50000"/>
              </a:schemeClr>
            </a:solidFill>
          </a:ln>
        </p:spPr>
        <p:txBody>
          <a:bodyPr wrap="square">
            <a:spAutoFit/>
          </a:bodyPr>
          <a:lstStyle/>
          <a:p>
            <a:r>
              <a:rPr lang="en-US" sz="1600" b="1" dirty="0" err="1">
                <a:latin typeface="Courier New" panose="02070309020205020404" pitchFamily="49" charset="0"/>
                <a:cs typeface="Courier New" panose="02070309020205020404" pitchFamily="49" charset="0"/>
              </a:rPr>
              <a:t>api_url</a:t>
            </a:r>
            <a:r>
              <a:rPr lang="en-US" sz="1600" b="1" dirty="0">
                <a:latin typeface="Courier New" panose="02070309020205020404" pitchFamily="49" charset="0"/>
                <a:cs typeface="Courier New" panose="02070309020205020404" pitchFamily="49" charset="0"/>
              </a:rPr>
              <a:t> = "https://{YOUR-APICEM}.cisco.com/</a:t>
            </a:r>
            <a:r>
              <a:rPr lang="en-US" sz="1600" b="1" dirty="0" err="1">
                <a:latin typeface="Courier New" panose="02070309020205020404" pitchFamily="49" charset="0"/>
                <a:cs typeface="Courier New" panose="02070309020205020404" pitchFamily="49" charset="0"/>
              </a:rPr>
              <a:t>api</a:t>
            </a:r>
            <a:r>
              <a:rPr lang="en-US" sz="1600" b="1" dirty="0">
                <a:latin typeface="Courier New" panose="02070309020205020404" pitchFamily="49" charset="0"/>
                <a:cs typeface="Courier New" panose="02070309020205020404" pitchFamily="49" charset="0"/>
              </a:rPr>
              <a:t>/v1/host"</a:t>
            </a:r>
          </a:p>
          <a:p>
            <a:endParaRPr lang="en-US" sz="1600" b="1" dirty="0">
              <a:latin typeface="Courier New" panose="02070309020205020404" pitchFamily="49" charset="0"/>
              <a:cs typeface="Courier New" panose="02070309020205020404" pitchFamily="49" charset="0"/>
            </a:endParaRPr>
          </a:p>
          <a:p>
            <a:r>
              <a:rPr lang="en-US" sz="1600" b="1" dirty="0">
                <a:solidFill>
                  <a:srgbClr val="FF0000"/>
                </a:solidFill>
                <a:latin typeface="Courier New" panose="02070309020205020404" pitchFamily="49" charset="0"/>
                <a:cs typeface="Courier New" panose="02070309020205020404" pitchFamily="49" charset="0"/>
              </a:rPr>
              <a:t>ticket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get_ticket</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headers = </a:t>
            </a:r>
            <a:r>
              <a:rPr lang="en-US" sz="1600" b="1" dirty="0">
                <a:solidFill>
                  <a:srgbClr val="00B050"/>
                </a:solidFill>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"content-type"</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"application/</a:t>
            </a:r>
            <a:r>
              <a:rPr lang="en-US" sz="1600" b="1" dirty="0" err="1">
                <a:solidFill>
                  <a:srgbClr val="00B050"/>
                </a:solidFill>
                <a:latin typeface="Courier New" panose="02070309020205020404" pitchFamily="49" charset="0"/>
                <a:cs typeface="Courier New" panose="02070309020205020404" pitchFamily="49" charset="0"/>
              </a:rPr>
              <a:t>json</a:t>
            </a:r>
            <a:r>
              <a:rPr lang="en-US" sz="1600" b="1" dirty="0">
                <a:solidFill>
                  <a:srgbClr val="00B05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"X-</a:t>
            </a:r>
            <a:r>
              <a:rPr lang="en-US" sz="1600" b="1" dirty="0" err="1">
                <a:solidFill>
                  <a:srgbClr val="00B050"/>
                </a:solidFill>
                <a:latin typeface="Courier New" panose="02070309020205020404" pitchFamily="49" charset="0"/>
                <a:cs typeface="Courier New" panose="02070309020205020404" pitchFamily="49" charset="0"/>
              </a:rPr>
              <a:t>Auth</a:t>
            </a:r>
            <a:r>
              <a:rPr lang="en-US" sz="1600" b="1" dirty="0">
                <a:solidFill>
                  <a:srgbClr val="00B050"/>
                </a:solidFill>
                <a:latin typeface="Courier New" panose="02070309020205020404" pitchFamily="49" charset="0"/>
                <a:cs typeface="Courier New" panose="02070309020205020404" pitchFamily="49" charset="0"/>
              </a:rPr>
              <a:t>-Token": </a:t>
            </a:r>
            <a:r>
              <a:rPr lang="en-US" sz="1600" b="1" dirty="0">
                <a:solidFill>
                  <a:srgbClr val="FF0000"/>
                </a:solidFill>
                <a:latin typeface="Courier New" panose="02070309020205020404" pitchFamily="49" charset="0"/>
                <a:cs typeface="Courier New" panose="02070309020205020404" pitchFamily="49" charset="0"/>
              </a:rPr>
              <a:t>ticket</a:t>
            </a:r>
          </a:p>
          <a:p>
            <a:r>
              <a:rPr lang="en-US" sz="1600" b="1" dirty="0">
                <a:solidFill>
                  <a:schemeClr val="tx1">
                    <a:lumMod val="50000"/>
                  </a:schemeClr>
                </a:solidFill>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a:t>
            </a:r>
          </a:p>
        </p:txBody>
      </p:sp>
      <p:sp>
        <p:nvSpPr>
          <p:cNvPr id="5" name="TextBox 4"/>
          <p:cNvSpPr txBox="1"/>
          <p:nvPr/>
        </p:nvSpPr>
        <p:spPr>
          <a:xfrm>
            <a:off x="694594" y="3614779"/>
            <a:ext cx="7147497" cy="646331"/>
          </a:xfrm>
          <a:prstGeom prst="rect">
            <a:avLst/>
          </a:prstGeom>
          <a:noFill/>
        </p:spPr>
        <p:txBody>
          <a:bodyPr wrap="square" rtlCol="0">
            <a:spAutoFit/>
          </a:bodyPr>
          <a:lstStyle/>
          <a:p>
            <a:r>
              <a:rPr lang="en-US" dirty="0">
                <a:solidFill>
                  <a:schemeClr val="tx1">
                    <a:lumMod val="50000"/>
                  </a:schemeClr>
                </a:solidFill>
              </a:rPr>
              <a:t>Note that the </a:t>
            </a:r>
            <a:r>
              <a:rPr lang="en-US" b="1" dirty="0" err="1">
                <a:solidFill>
                  <a:schemeClr val="tx1">
                    <a:lumMod val="50000"/>
                  </a:schemeClr>
                </a:solidFill>
              </a:rPr>
              <a:t>get_ticket</a:t>
            </a:r>
            <a:r>
              <a:rPr lang="en-US" b="1" dirty="0">
                <a:solidFill>
                  <a:schemeClr val="tx1">
                    <a:lumMod val="50000"/>
                  </a:schemeClr>
                </a:solidFill>
              </a:rPr>
              <a:t>()</a:t>
            </a:r>
            <a:r>
              <a:rPr lang="en-US" dirty="0">
                <a:solidFill>
                  <a:schemeClr val="tx1">
                    <a:lumMod val="50000"/>
                  </a:schemeClr>
                </a:solidFill>
              </a:rPr>
              <a:t> function that you created earlier is reused here and the value is supplied to the headers object.</a:t>
            </a:r>
          </a:p>
        </p:txBody>
      </p:sp>
    </p:spTree>
    <p:extLst>
      <p:ext uri="{BB962C8B-B14F-4D97-AF65-F5344CB8AC3E}">
        <p14:creationId xmlns:p14="http://schemas.microsoft.com/office/powerpoint/2010/main" val="285593324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62301" y="1423989"/>
            <a:ext cx="8277344" cy="2988685"/>
          </a:xfrm>
        </p:spPr>
        <p:txBody>
          <a:bodyPr/>
          <a:lstStyle/>
          <a:p>
            <a:r>
              <a:rPr lang="en-US" dirty="0"/>
              <a:t>Explain how the Cisco APIC-EM enhances network management and performance with software defined networking (SDN) and network programmability.</a:t>
            </a:r>
          </a:p>
          <a:p>
            <a:r>
              <a:rPr lang="en-US" dirty="0"/>
              <a:t>Create an inventory of network devices by using the APIC-EM REST API.</a:t>
            </a:r>
          </a:p>
          <a:p>
            <a:r>
              <a:rPr lang="en-US" dirty="0"/>
              <a:t>Create Python software tools for working with the APIC-EM API.</a:t>
            </a:r>
          </a:p>
          <a:p>
            <a:pPr marL="57136" indent="0">
              <a:buNone/>
            </a:pPr>
            <a:r>
              <a:rPr lang="en-US" b="1" dirty="0"/>
              <a:t>Please note: </a:t>
            </a:r>
            <a:r>
              <a:rPr lang="en-US" dirty="0"/>
              <a:t>You are NOT expected become software developers or network programmers - yet!</a:t>
            </a:r>
          </a:p>
        </p:txBody>
      </p:sp>
      <p:sp>
        <p:nvSpPr>
          <p:cNvPr id="9" name="Title 8"/>
          <p:cNvSpPr>
            <a:spLocks noGrp="1"/>
          </p:cNvSpPr>
          <p:nvPr>
            <p:ph type="title"/>
          </p:nvPr>
        </p:nvSpPr>
        <p:spPr>
          <a:xfrm>
            <a:off x="333857" y="161204"/>
            <a:ext cx="8345488" cy="731837"/>
          </a:xfrm>
        </p:spPr>
        <p:txBody>
          <a:bodyPr/>
          <a:lstStyle/>
          <a:p>
            <a:r>
              <a:rPr lang="en-US" dirty="0"/>
              <a:t>Workshop Objectives</a:t>
            </a:r>
          </a:p>
        </p:txBody>
      </p:sp>
      <p:sp>
        <p:nvSpPr>
          <p:cNvPr id="2" name="TextBox 1"/>
          <p:cNvSpPr txBox="1"/>
          <p:nvPr/>
        </p:nvSpPr>
        <p:spPr>
          <a:xfrm>
            <a:off x="242455" y="893041"/>
            <a:ext cx="6516528" cy="461665"/>
          </a:xfrm>
          <a:prstGeom prst="rect">
            <a:avLst/>
          </a:prstGeom>
          <a:noFill/>
        </p:spPr>
        <p:txBody>
          <a:bodyPr wrap="none" rtlCol="0">
            <a:spAutoFit/>
          </a:bodyPr>
          <a:lstStyle/>
          <a:p>
            <a:r>
              <a:rPr lang="en-US" sz="2400" dirty="0">
                <a:solidFill>
                  <a:srgbClr val="31808B"/>
                </a:solidFill>
              </a:rPr>
              <a:t>At the end of this workshop you will be able to:</a:t>
            </a:r>
          </a:p>
        </p:txBody>
      </p:sp>
    </p:spTree>
    <p:extLst>
      <p:ext uri="{BB962C8B-B14F-4D97-AF65-F5344CB8AC3E}">
        <p14:creationId xmlns:p14="http://schemas.microsoft.com/office/powerpoint/2010/main" val="106218014"/>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1298" y="1636123"/>
            <a:ext cx="8293797" cy="455913"/>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349608" y="206083"/>
            <a:ext cx="8345488" cy="731837"/>
          </a:xfrm>
        </p:spPr>
        <p:txBody>
          <a:bodyPr/>
          <a:lstStyle/>
          <a:p>
            <a:r>
              <a:rPr lang="en-US" sz="2800" dirty="0"/>
              <a:t>Lab: Create Host Inventory in Python</a:t>
            </a:r>
            <a:br>
              <a:rPr lang="en-US" sz="2800" dirty="0"/>
            </a:br>
            <a:r>
              <a:rPr lang="en-US" sz="2800" dirty="0">
                <a:solidFill>
                  <a:srgbClr val="367187"/>
                </a:solidFill>
              </a:rPr>
              <a:t>Part 2 Step 3: Make the Request and Handle Errors</a:t>
            </a:r>
          </a:p>
        </p:txBody>
      </p:sp>
      <p:sp>
        <p:nvSpPr>
          <p:cNvPr id="6" name="Rectangle 5"/>
          <p:cNvSpPr/>
          <p:nvPr/>
        </p:nvSpPr>
        <p:spPr>
          <a:xfrm>
            <a:off x="349608" y="1173691"/>
            <a:ext cx="8499946" cy="1169551"/>
          </a:xfrm>
          <a:prstGeom prst="rect">
            <a:avLst/>
          </a:prstGeom>
          <a:ln>
            <a:solidFill>
              <a:schemeClr val="tx1">
                <a:lumMod val="50000"/>
              </a:schemeClr>
            </a:solidFill>
          </a:ln>
        </p:spPr>
        <p:txBody>
          <a:bodyPr wrap="square">
            <a:spAutoFit/>
          </a:bodyPr>
          <a:lstStyle/>
          <a:p>
            <a:r>
              <a:rPr lang="en-US" sz="1400" b="1" dirty="0" err="1">
                <a:solidFill>
                  <a:srgbClr val="464646"/>
                </a:solidFill>
                <a:latin typeface="Courier New" panose="02070309020205020404" pitchFamily="49" charset="0"/>
                <a:cs typeface="Courier New" panose="02070309020205020404" pitchFamily="49" charset="0"/>
              </a:rPr>
              <a:t>resp</a:t>
            </a:r>
            <a:r>
              <a:rPr lang="en-US" sz="1400" b="1" dirty="0">
                <a:solidFill>
                  <a:srgbClr val="464646"/>
                </a:solidFill>
                <a:latin typeface="Courier New" panose="02070309020205020404" pitchFamily="49" charset="0"/>
                <a:cs typeface="Courier New" panose="02070309020205020404" pitchFamily="49" charset="0"/>
              </a:rPr>
              <a:t> = </a:t>
            </a:r>
            <a:r>
              <a:rPr lang="en-US" sz="1400" b="1" dirty="0" err="1">
                <a:solidFill>
                  <a:srgbClr val="464646"/>
                </a:solidFill>
                <a:latin typeface="Courier New" panose="02070309020205020404" pitchFamily="49" charset="0"/>
                <a:cs typeface="Courier New" panose="02070309020205020404" pitchFamily="49" charset="0"/>
              </a:rPr>
              <a:t>requests.get</a:t>
            </a:r>
            <a:r>
              <a:rPr lang="en-US" sz="1400" b="1" dirty="0">
                <a:solidFill>
                  <a:srgbClr val="464646"/>
                </a:solidFill>
                <a:latin typeface="Courier New" panose="02070309020205020404" pitchFamily="49" charset="0"/>
                <a:cs typeface="Courier New" panose="02070309020205020404" pitchFamily="49" charset="0"/>
              </a:rPr>
              <a:t>(</a:t>
            </a:r>
            <a:r>
              <a:rPr lang="en-US" sz="1400" b="1" dirty="0" err="1">
                <a:solidFill>
                  <a:srgbClr val="464646"/>
                </a:solidFill>
                <a:latin typeface="Courier New" panose="02070309020205020404" pitchFamily="49" charset="0"/>
                <a:cs typeface="Courier New" panose="02070309020205020404" pitchFamily="49" charset="0"/>
              </a:rPr>
              <a:t>api_url</a:t>
            </a:r>
            <a:r>
              <a:rPr lang="en-US" sz="1400" b="1" dirty="0">
                <a:solidFill>
                  <a:srgbClr val="464646"/>
                </a:solidFill>
                <a:latin typeface="Courier New" panose="02070309020205020404" pitchFamily="49" charset="0"/>
                <a:cs typeface="Courier New" panose="02070309020205020404" pitchFamily="49" charset="0"/>
              </a:rPr>
              <a:t>, headers=headers, verify=False)</a:t>
            </a:r>
          </a:p>
          <a:p>
            <a:r>
              <a:rPr lang="en-US" sz="1400" b="1" dirty="0">
                <a:solidFill>
                  <a:srgbClr val="464646"/>
                </a:solidFill>
                <a:latin typeface="Courier New" panose="02070309020205020404" pitchFamily="49" charset="0"/>
                <a:cs typeface="Courier New" panose="02070309020205020404" pitchFamily="49" charset="0"/>
              </a:rPr>
              <a:t>print</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Status of /host request: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resp.status_code</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if </a:t>
            </a:r>
            <a:r>
              <a:rPr lang="en-US" sz="1400" b="1" dirty="0" err="1">
                <a:latin typeface="Courier New" panose="02070309020205020404" pitchFamily="49" charset="0"/>
                <a:cs typeface="Courier New" panose="02070309020205020404" pitchFamily="49" charset="0"/>
              </a:rPr>
              <a:t>resp.status_code</a:t>
            </a:r>
            <a:r>
              <a:rPr lang="en-US" sz="1400" b="1" dirty="0">
                <a:latin typeface="Courier New" panose="02070309020205020404" pitchFamily="49" charset="0"/>
                <a:cs typeface="Courier New" panose="02070309020205020404" pitchFamily="49" charset="0"/>
              </a:rPr>
              <a:t> != 200:</a:t>
            </a:r>
          </a:p>
          <a:p>
            <a:r>
              <a:rPr lang="en-US" sz="1400" b="1" dirty="0">
                <a:latin typeface="Courier New" panose="02070309020205020404" pitchFamily="49" charset="0"/>
                <a:cs typeface="Courier New" panose="02070309020205020404" pitchFamily="49" charset="0"/>
              </a:rPr>
              <a:t>    raise Exception("Status code is not 200/OK. Response text: " + </a:t>
            </a:r>
            <a:r>
              <a:rPr lang="en-US" sz="1400" b="1" dirty="0" err="1">
                <a:latin typeface="Courier New" panose="02070309020205020404" pitchFamily="49" charset="0"/>
                <a:cs typeface="Courier New" panose="02070309020205020404" pitchFamily="49" charset="0"/>
              </a:rPr>
              <a:t>resp.text</a:t>
            </a:r>
            <a:r>
              <a:rPr lang="en-US" sz="1400" b="1" dirty="0">
                <a:latin typeface="Courier New" panose="02070309020205020404" pitchFamily="49" charset="0"/>
                <a:cs typeface="Courier New" panose="02070309020205020404" pitchFamily="49" charset="0"/>
              </a:rPr>
              <a:t>)</a:t>
            </a:r>
          </a:p>
          <a:p>
            <a:r>
              <a:rPr lang="en-US" sz="1400" b="1" dirty="0" err="1">
                <a:solidFill>
                  <a:srgbClr val="464646"/>
                </a:solidFill>
                <a:latin typeface="Courier New" panose="02070309020205020404" pitchFamily="49" charset="0"/>
                <a:cs typeface="Courier New" panose="02070309020205020404" pitchFamily="49" charset="0"/>
              </a:rPr>
              <a:t>response_json</a:t>
            </a:r>
            <a:r>
              <a:rPr lang="en-US" sz="1400" b="1" dirty="0">
                <a:solidFill>
                  <a:srgbClr val="464646"/>
                </a:solidFill>
                <a:latin typeface="Courier New" panose="02070309020205020404" pitchFamily="49" charset="0"/>
                <a:cs typeface="Courier New" panose="02070309020205020404" pitchFamily="49" charset="0"/>
              </a:rPr>
              <a:t> = </a:t>
            </a:r>
            <a:r>
              <a:rPr lang="en-US" sz="1400" b="1" dirty="0" err="1">
                <a:solidFill>
                  <a:srgbClr val="464646"/>
                </a:solidFill>
                <a:latin typeface="Courier New" panose="02070309020205020404" pitchFamily="49" charset="0"/>
                <a:cs typeface="Courier New" panose="02070309020205020404" pitchFamily="49" charset="0"/>
              </a:rPr>
              <a:t>resp.json</a:t>
            </a:r>
            <a:r>
              <a:rPr lang="en-US" sz="1400" b="1" dirty="0">
                <a:solidFill>
                  <a:srgbClr val="464646"/>
                </a:solidFill>
                <a:latin typeface="Courier New" panose="02070309020205020404" pitchFamily="49" charset="0"/>
                <a:cs typeface="Courier New" panose="02070309020205020404" pitchFamily="49" charset="0"/>
              </a:rPr>
              <a:t>() # Get the </a:t>
            </a:r>
            <a:r>
              <a:rPr lang="en-US" sz="1400" b="1" dirty="0" err="1">
                <a:solidFill>
                  <a:srgbClr val="464646"/>
                </a:solidFill>
                <a:latin typeface="Courier New" panose="02070309020205020404" pitchFamily="49" charset="0"/>
                <a:cs typeface="Courier New" panose="02070309020205020404" pitchFamily="49" charset="0"/>
              </a:rPr>
              <a:t>json</a:t>
            </a:r>
            <a:r>
              <a:rPr lang="en-US" sz="1400" b="1" dirty="0">
                <a:solidFill>
                  <a:srgbClr val="464646"/>
                </a:solidFill>
                <a:latin typeface="Courier New" panose="02070309020205020404" pitchFamily="49" charset="0"/>
                <a:cs typeface="Courier New" panose="02070309020205020404" pitchFamily="49" charset="0"/>
              </a:rPr>
              <a:t>-encoded content from response</a:t>
            </a:r>
          </a:p>
        </p:txBody>
      </p:sp>
      <p:sp>
        <p:nvSpPr>
          <p:cNvPr id="7" name="TextBox 6"/>
          <p:cNvSpPr txBox="1"/>
          <p:nvPr/>
        </p:nvSpPr>
        <p:spPr>
          <a:xfrm>
            <a:off x="921632" y="2710139"/>
            <a:ext cx="7355898" cy="1477328"/>
          </a:xfrm>
          <a:prstGeom prst="rect">
            <a:avLst/>
          </a:prstGeom>
          <a:noFill/>
        </p:spPr>
        <p:txBody>
          <a:bodyPr wrap="square" rtlCol="0">
            <a:spAutoFit/>
          </a:bodyPr>
          <a:lstStyle/>
          <a:p>
            <a:pPr marL="342900" indent="-342900">
              <a:buAutoNum type="arabicPeriod"/>
            </a:pPr>
            <a:r>
              <a:rPr lang="en-US" dirty="0">
                <a:solidFill>
                  <a:schemeClr val="tx1">
                    <a:lumMod val="50000"/>
                  </a:schemeClr>
                </a:solidFill>
              </a:rPr>
              <a:t>Request is made </a:t>
            </a:r>
            <a:r>
              <a:rPr lang="en-US">
                <a:solidFill>
                  <a:schemeClr val="tx1">
                    <a:lumMod val="50000"/>
                  </a:schemeClr>
                </a:solidFill>
              </a:rPr>
              <a:t>with the </a:t>
            </a:r>
            <a:r>
              <a:rPr lang="en-US" b="1">
                <a:solidFill>
                  <a:schemeClr val="tx1">
                    <a:lumMod val="50000"/>
                  </a:schemeClr>
                </a:solidFill>
              </a:rPr>
              <a:t>get</a:t>
            </a:r>
            <a:r>
              <a:rPr lang="en-US" b="1" dirty="0">
                <a:solidFill>
                  <a:schemeClr val="tx1">
                    <a:lumMod val="50000"/>
                  </a:schemeClr>
                </a:solidFill>
              </a:rPr>
              <a:t>()</a:t>
            </a:r>
            <a:r>
              <a:rPr lang="en-US" dirty="0">
                <a:solidFill>
                  <a:schemeClr val="tx1">
                    <a:lumMod val="50000"/>
                  </a:schemeClr>
                </a:solidFill>
              </a:rPr>
              <a:t> method of the </a:t>
            </a:r>
            <a:r>
              <a:rPr lang="en-US" b="1" dirty="0">
                <a:solidFill>
                  <a:schemeClr val="tx1">
                    <a:lumMod val="50000"/>
                  </a:schemeClr>
                </a:solidFill>
              </a:rPr>
              <a:t>requests</a:t>
            </a:r>
            <a:r>
              <a:rPr lang="en-US" dirty="0">
                <a:solidFill>
                  <a:schemeClr val="tx1">
                    <a:lumMod val="50000"/>
                  </a:schemeClr>
                </a:solidFill>
              </a:rPr>
              <a:t> module.</a:t>
            </a:r>
          </a:p>
          <a:p>
            <a:pPr marL="342900" indent="-342900">
              <a:buAutoNum type="arabicPeriod"/>
            </a:pPr>
            <a:r>
              <a:rPr lang="en-US" dirty="0">
                <a:solidFill>
                  <a:schemeClr val="tx1">
                    <a:lumMod val="50000"/>
                  </a:schemeClr>
                </a:solidFill>
              </a:rPr>
              <a:t>A message is displayed with the status code of the request.</a:t>
            </a:r>
          </a:p>
          <a:p>
            <a:pPr marL="342900" indent="-342900">
              <a:buAutoNum type="arabicPeriod"/>
            </a:pPr>
            <a:r>
              <a:rPr lang="en-US" dirty="0">
                <a:solidFill>
                  <a:schemeClr val="tx1">
                    <a:lumMod val="50000"/>
                  </a:schemeClr>
                </a:solidFill>
              </a:rPr>
              <a:t>If the status code is not 200 (OK), stop the execution by raising </a:t>
            </a:r>
            <a:br>
              <a:rPr lang="en-US" dirty="0">
                <a:solidFill>
                  <a:schemeClr val="tx1">
                    <a:lumMod val="50000"/>
                  </a:schemeClr>
                </a:solidFill>
              </a:rPr>
            </a:br>
            <a:r>
              <a:rPr lang="en-US" dirty="0">
                <a:solidFill>
                  <a:schemeClr val="tx1">
                    <a:lumMod val="50000"/>
                  </a:schemeClr>
                </a:solidFill>
              </a:rPr>
              <a:t>an Exception with the explanatory message and the response text.</a:t>
            </a:r>
          </a:p>
          <a:p>
            <a:pPr marL="342900" indent="-342900">
              <a:buAutoNum type="arabicPeriod"/>
            </a:pPr>
            <a:endParaRPr lang="en-US" dirty="0">
              <a:solidFill>
                <a:schemeClr val="tx1">
                  <a:lumMod val="50000"/>
                </a:schemeClr>
              </a:solidFill>
            </a:endParaRPr>
          </a:p>
        </p:txBody>
      </p:sp>
    </p:spTree>
    <p:extLst>
      <p:ext uri="{BB962C8B-B14F-4D97-AF65-F5344CB8AC3E}">
        <p14:creationId xmlns:p14="http://schemas.microsoft.com/office/powerpoint/2010/main" val="388650279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23205" y="2771543"/>
            <a:ext cx="1012371" cy="25331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19954" y="1924555"/>
            <a:ext cx="5691732" cy="47920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26571" y="1488395"/>
            <a:ext cx="4065814" cy="25331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247650" y="198438"/>
            <a:ext cx="8345488" cy="731837"/>
          </a:xfrm>
        </p:spPr>
        <p:txBody>
          <a:bodyPr/>
          <a:lstStyle/>
          <a:p>
            <a:r>
              <a:rPr lang="en-US" dirty="0">
                <a:solidFill>
                  <a:schemeClr val="tx1">
                    <a:lumMod val="50000"/>
                  </a:schemeClr>
                </a:solidFill>
              </a:rPr>
              <a:t>Lab: Create Host Inventory in Python</a:t>
            </a:r>
            <a:br>
              <a:rPr lang="en-US" dirty="0">
                <a:solidFill>
                  <a:schemeClr val="tx1">
                    <a:lumMod val="50000"/>
                  </a:schemeClr>
                </a:solidFill>
              </a:rPr>
            </a:br>
            <a:r>
              <a:rPr lang="en-US" dirty="0">
                <a:solidFill>
                  <a:schemeClr val="tx1">
                    <a:lumMod val="50000"/>
                  </a:schemeClr>
                </a:solidFill>
              </a:rPr>
              <a:t>Part 2 Step 4: Evaluate the Response</a:t>
            </a:r>
          </a:p>
        </p:txBody>
      </p:sp>
      <p:sp>
        <p:nvSpPr>
          <p:cNvPr id="5" name="Rectangle 4"/>
          <p:cNvSpPr/>
          <p:nvPr/>
        </p:nvSpPr>
        <p:spPr>
          <a:xfrm>
            <a:off x="247650" y="1040812"/>
            <a:ext cx="8715375" cy="2031325"/>
          </a:xfrm>
          <a:prstGeom prst="rect">
            <a:avLst/>
          </a:prstGeom>
          <a:ln>
            <a:solidFill>
              <a:schemeClr val="tx1">
                <a:lumMod val="50000"/>
              </a:schemeClr>
            </a:solidFill>
          </a:ln>
        </p:spPr>
        <p:txBody>
          <a:bodyPr wrap="square">
            <a:spAutoFit/>
          </a:bodyPr>
          <a:lstStyle/>
          <a:p>
            <a:r>
              <a:rPr lang="en-US" sz="1400" b="1" dirty="0" err="1">
                <a:latin typeface="Courier New" panose="02070309020205020404" pitchFamily="49" charset="0"/>
                <a:cs typeface="Courier New" panose="02070309020205020404" pitchFamily="49" charset="0"/>
              </a:rPr>
              <a:t>host_list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=0</a:t>
            </a:r>
          </a:p>
          <a:p>
            <a:r>
              <a:rPr lang="en-US" sz="1400" b="1" dirty="0">
                <a:solidFill>
                  <a:schemeClr val="accent6">
                    <a:lumMod val="75000"/>
                  </a:schemeClr>
                </a:solidFill>
                <a:latin typeface="Courier New" panose="02070309020205020404" pitchFamily="49" charset="0"/>
                <a:cs typeface="Courier New" panose="02070309020205020404" pitchFamily="49" charset="0"/>
              </a:rPr>
              <a:t>for</a:t>
            </a:r>
            <a:r>
              <a:rPr lang="en-US" sz="1400" b="1" dirty="0">
                <a:latin typeface="Courier New" panose="02070309020205020404" pitchFamily="49" charset="0"/>
                <a:cs typeface="Courier New" panose="02070309020205020404" pitchFamily="49" charset="0"/>
              </a:rPr>
              <a:t> item </a:t>
            </a:r>
            <a:r>
              <a:rPr lang="en-US" sz="1400" b="1" dirty="0">
                <a:solidFill>
                  <a:schemeClr val="accent6">
                    <a:lumMod val="75000"/>
                  </a:schemeClr>
                </a:solidFill>
                <a:latin typeface="Courier New" panose="02070309020205020404" pitchFamily="49" charset="0"/>
                <a:cs typeface="Courier New" panose="02070309020205020404" pitchFamily="49" charset="0"/>
              </a:rPr>
              <a:t>in</a:t>
            </a:r>
            <a:r>
              <a:rPr lang="en-US" sz="1400" b="1" dirty="0">
                <a:latin typeface="Courier New" panose="02070309020205020404" pitchFamily="49" charset="0"/>
                <a:cs typeface="Courier New" panose="02070309020205020404" pitchFamily="49" charset="0"/>
              </a:rPr>
              <a:t> </a:t>
            </a:r>
            <a:r>
              <a:rPr lang="en-US" sz="1400" b="1" err="1">
                <a:latin typeface="Courier New" panose="02070309020205020404" pitchFamily="49" charset="0"/>
                <a:cs typeface="Courier New" panose="02070309020205020404" pitchFamily="49" charset="0"/>
              </a:rPr>
              <a:t>response_json</a:t>
            </a:r>
            <a:r>
              <a:rPr lang="en-US" sz="1400" b="1">
                <a:latin typeface="Courier New" panose="02070309020205020404" pitchFamily="49" charset="0"/>
                <a:cs typeface="Courier New" panose="02070309020205020404" pitchFamily="49" charset="0"/>
              </a:rPr>
              <a:t>[</a:t>
            </a:r>
            <a:r>
              <a:rPr lang="en-US" sz="1400" b="1">
                <a:solidFill>
                  <a:srgbClr val="00B050"/>
                </a:solidFill>
                <a:latin typeface="Courier New" panose="02070309020205020404" pitchFamily="49" charset="0"/>
                <a:cs typeface="Courier New" panose="02070309020205020404" pitchFamily="49" charset="0"/>
              </a:rPr>
              <a:t>"response"</a:t>
            </a:r>
            <a:r>
              <a:rPr lang="en-US" sz="1400" b="1">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+=1</a:t>
            </a:r>
          </a:p>
          <a:p>
            <a:r>
              <a:rPr lang="en-US" sz="1400" b="1" dirty="0">
                <a:latin typeface="Courier New" panose="02070309020205020404" pitchFamily="49" charset="0"/>
                <a:cs typeface="Courier New" panose="02070309020205020404" pitchFamily="49" charset="0"/>
              </a:rPr>
              <a:t>    host = [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 </a:t>
            </a:r>
            <a:r>
              <a:rPr lang="en-US" sz="1400" b="1">
                <a:latin typeface="Courier New" panose="02070309020205020404" pitchFamily="49" charset="0"/>
                <a:cs typeface="Courier New" panose="02070309020205020404" pitchFamily="49" charset="0"/>
              </a:rPr>
              <a:t>item[</a:t>
            </a:r>
            <a:r>
              <a:rPr lang="en-US" sz="1400" b="1">
                <a:solidFill>
                  <a:srgbClr val="00B050"/>
                </a:solidFill>
                <a:latin typeface="Courier New" panose="02070309020205020404" pitchFamily="49" charset="0"/>
                <a:cs typeface="Courier New" panose="02070309020205020404" pitchFamily="49" charset="0"/>
              </a:rPr>
              <a:t>"hostType"</a:t>
            </a:r>
            <a:r>
              <a:rPr lang="en-US" sz="1400" b="1">
                <a:latin typeface="Courier New" panose="02070309020205020404" pitchFamily="49" charset="0"/>
                <a:cs typeface="Courier New" panose="02070309020205020404" pitchFamily="49" charset="0"/>
              </a:rPr>
              <a:t>], item[</a:t>
            </a:r>
            <a:r>
              <a:rPr lang="en-US" sz="1400" b="1">
                <a:solidFill>
                  <a:srgbClr val="00B050"/>
                </a:solidFill>
                <a:latin typeface="Courier New" panose="02070309020205020404" pitchFamily="49" charset="0"/>
                <a:cs typeface="Courier New" panose="02070309020205020404" pitchFamily="49" charset="0"/>
              </a:rPr>
              <a:t>"hostIp"</a:t>
            </a:r>
            <a:r>
              <a:rPr lang="en-US" sz="1400" b="1">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host_list.append</a:t>
            </a:r>
            <a:r>
              <a:rPr lang="en-US" sz="1400" b="1" dirty="0">
                <a:latin typeface="Courier New" panose="02070309020205020404" pitchFamily="49" charset="0"/>
                <a:cs typeface="Courier New" panose="02070309020205020404" pitchFamily="49" charset="0"/>
              </a:rPr>
              <a:t>( host )</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table_header</a:t>
            </a:r>
            <a:r>
              <a:rPr lang="en-US" sz="1400" b="1" dirty="0">
                <a:latin typeface="Courier New" panose="02070309020205020404" pitchFamily="49" charset="0"/>
                <a:cs typeface="Courier New" panose="02070309020205020404" pitchFamily="49" charset="0"/>
              </a:rPr>
              <a:t> </a:t>
            </a: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["Number"</a:t>
            </a: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"Type"</a:t>
            </a:r>
            <a:r>
              <a:rPr lang="en-US" sz="1400" b="1">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"IP"</a:t>
            </a:r>
            <a:r>
              <a:rPr lang="en-US" sz="1400" b="1">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 ( tabulate(</a:t>
            </a:r>
            <a:r>
              <a:rPr lang="en-US" sz="1400" b="1" dirty="0" err="1">
                <a:latin typeface="Courier New" panose="02070309020205020404" pitchFamily="49" charset="0"/>
                <a:cs typeface="Courier New" panose="02070309020205020404" pitchFamily="49" charset="0"/>
              </a:rPr>
              <a:t>host_list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table_header</a:t>
            </a:r>
            <a:r>
              <a:rPr lang="en-US" sz="1400" b="1" dirty="0">
                <a:latin typeface="Courier New" panose="02070309020205020404" pitchFamily="49" charset="0"/>
                <a:cs typeface="Courier New" panose="02070309020205020404" pitchFamily="49" charset="0"/>
              </a:rPr>
              <a:t>) )</a:t>
            </a:r>
          </a:p>
        </p:txBody>
      </p:sp>
      <p:sp>
        <p:nvSpPr>
          <p:cNvPr id="2" name="TextBox 1"/>
          <p:cNvSpPr txBox="1"/>
          <p:nvPr/>
        </p:nvSpPr>
        <p:spPr>
          <a:xfrm>
            <a:off x="1036322" y="3047939"/>
            <a:ext cx="7667284" cy="1815882"/>
          </a:xfrm>
          <a:prstGeom prst="rect">
            <a:avLst/>
          </a:prstGeom>
          <a:noFill/>
        </p:spPr>
        <p:txBody>
          <a:bodyPr wrap="square" rtlCol="0">
            <a:spAutoFit/>
          </a:bodyPr>
          <a:lstStyle/>
          <a:p>
            <a:pPr marL="342900" indent="-342900">
              <a:buFont typeface="+mj-lt"/>
              <a:buAutoNum type="arabicPeriod"/>
            </a:pPr>
            <a:r>
              <a:rPr lang="en-US" sz="1600" dirty="0">
                <a:solidFill>
                  <a:schemeClr val="tx1">
                    <a:lumMod val="50000"/>
                  </a:schemeClr>
                </a:solidFill>
              </a:rPr>
              <a:t>The </a:t>
            </a:r>
            <a:r>
              <a:rPr lang="en-US" sz="1600" b="1" dirty="0">
                <a:solidFill>
                  <a:schemeClr val="tx1">
                    <a:lumMod val="50000"/>
                  </a:schemeClr>
                </a:solidFill>
              </a:rPr>
              <a:t>for: </a:t>
            </a:r>
            <a:r>
              <a:rPr lang="en-US" sz="1600" dirty="0">
                <a:solidFill>
                  <a:schemeClr val="tx1">
                    <a:lumMod val="50000"/>
                  </a:schemeClr>
                </a:solidFill>
              </a:rPr>
              <a:t>loop iterates through the objects in </a:t>
            </a:r>
            <a:r>
              <a:rPr lang="en-US" sz="1600" b="1" dirty="0" err="1">
                <a:solidFill>
                  <a:schemeClr val="tx1">
                    <a:lumMod val="50000"/>
                  </a:schemeClr>
                </a:solidFill>
              </a:rPr>
              <a:t>response_json</a:t>
            </a:r>
            <a:r>
              <a:rPr lang="en-US" sz="1600" b="1" dirty="0">
                <a:solidFill>
                  <a:schemeClr val="tx1">
                    <a:lumMod val="50000"/>
                  </a:schemeClr>
                </a:solidFill>
              </a:rPr>
              <a:t>[response] </a:t>
            </a:r>
            <a:r>
              <a:rPr lang="en-US" sz="1600" dirty="0">
                <a:solidFill>
                  <a:schemeClr val="tx1">
                    <a:lumMod val="50000"/>
                  </a:schemeClr>
                </a:solidFill>
              </a:rPr>
              <a:t>key, which corresponds to each host.</a:t>
            </a:r>
          </a:p>
          <a:p>
            <a:pPr marL="342900" indent="-342900">
              <a:buFont typeface="+mj-lt"/>
              <a:buAutoNum type="arabicPeriod"/>
            </a:pPr>
            <a:r>
              <a:rPr lang="en-US" sz="1600" dirty="0">
                <a:solidFill>
                  <a:schemeClr val="tx1">
                    <a:lumMod val="50000"/>
                  </a:schemeClr>
                </a:solidFill>
              </a:rPr>
              <a:t>The data for the host is put in the variable </a:t>
            </a:r>
            <a:r>
              <a:rPr lang="en-US" sz="1600" b="1" dirty="0">
                <a:solidFill>
                  <a:schemeClr val="tx1">
                    <a:lumMod val="50000"/>
                  </a:schemeClr>
                </a:solidFill>
              </a:rPr>
              <a:t>item</a:t>
            </a:r>
            <a:r>
              <a:rPr lang="en-US" sz="1600" dirty="0">
                <a:solidFill>
                  <a:schemeClr val="tx1">
                    <a:lumMod val="50000"/>
                  </a:schemeClr>
                </a:solidFill>
              </a:rPr>
              <a:t>.</a:t>
            </a:r>
          </a:p>
          <a:p>
            <a:pPr marL="342900" indent="-342900">
              <a:buFont typeface="+mj-lt"/>
              <a:buAutoNum type="arabicPeriod"/>
            </a:pPr>
            <a:r>
              <a:rPr lang="en-US" sz="1600" dirty="0">
                <a:solidFill>
                  <a:schemeClr val="tx1">
                    <a:lumMod val="50000"/>
                  </a:schemeClr>
                </a:solidFill>
              </a:rPr>
              <a:t>This variable contains all the keys for the host.</a:t>
            </a:r>
          </a:p>
          <a:p>
            <a:pPr marL="342900" indent="-342900">
              <a:buFont typeface="+mj-lt"/>
              <a:buAutoNum type="arabicPeriod"/>
            </a:pPr>
            <a:r>
              <a:rPr lang="en-US" sz="1600" dirty="0">
                <a:solidFill>
                  <a:schemeClr val="tx1">
                    <a:lumMod val="50000"/>
                  </a:schemeClr>
                </a:solidFill>
              </a:rPr>
              <a:t>We extract the </a:t>
            </a:r>
            <a:r>
              <a:rPr lang="en-US" sz="1600" b="1" dirty="0">
                <a:solidFill>
                  <a:schemeClr val="tx1">
                    <a:lumMod val="50000"/>
                  </a:schemeClr>
                </a:solidFill>
              </a:rPr>
              <a:t>"hostType", </a:t>
            </a:r>
            <a:r>
              <a:rPr lang="en-US" sz="1600" dirty="0">
                <a:solidFill>
                  <a:schemeClr val="tx1">
                    <a:lumMod val="50000"/>
                  </a:schemeClr>
                </a:solidFill>
              </a:rPr>
              <a:t>and </a:t>
            </a:r>
            <a:r>
              <a:rPr lang="en-US" sz="1600" b="1" dirty="0">
                <a:solidFill>
                  <a:schemeClr val="tx1">
                    <a:lumMod val="50000"/>
                  </a:schemeClr>
                </a:solidFill>
              </a:rPr>
              <a:t>"</a:t>
            </a:r>
            <a:r>
              <a:rPr lang="en-US" sz="1600" b="1" dirty="0" err="1">
                <a:solidFill>
                  <a:schemeClr val="tx1">
                    <a:lumMod val="50000"/>
                  </a:schemeClr>
                </a:solidFill>
              </a:rPr>
              <a:t>hostIp</a:t>
            </a:r>
            <a:r>
              <a:rPr lang="en-US" sz="1600" b="1" dirty="0">
                <a:solidFill>
                  <a:schemeClr val="tx1">
                    <a:lumMod val="50000"/>
                  </a:schemeClr>
                </a:solidFill>
              </a:rPr>
              <a:t>" </a:t>
            </a:r>
            <a:r>
              <a:rPr lang="en-US" sz="1600" dirty="0">
                <a:solidFill>
                  <a:schemeClr val="tx1">
                    <a:lumMod val="50000"/>
                  </a:schemeClr>
                </a:solidFill>
              </a:rPr>
              <a:t>for each host.</a:t>
            </a:r>
          </a:p>
          <a:p>
            <a:pPr marL="342900" indent="-342900">
              <a:buFont typeface="+mj-lt"/>
              <a:buAutoNum type="arabicPeriod"/>
            </a:pPr>
            <a:r>
              <a:rPr lang="en-US" sz="1600" dirty="0">
                <a:solidFill>
                  <a:schemeClr val="tx1">
                    <a:lumMod val="50000"/>
                  </a:schemeClr>
                </a:solidFill>
              </a:rPr>
              <a:t>Each iteration of the loop appends this information to a new line in the variable.</a:t>
            </a:r>
          </a:p>
          <a:p>
            <a:pPr marL="342900" indent="-342900">
              <a:buFont typeface="+mj-lt"/>
              <a:buAutoNum type="arabicPeriod"/>
            </a:pPr>
            <a:r>
              <a:rPr lang="en-US" sz="1600" dirty="0">
                <a:solidFill>
                  <a:schemeClr val="tx1">
                    <a:lumMod val="50000"/>
                  </a:schemeClr>
                </a:solidFill>
              </a:rPr>
              <a:t>We pass the </a:t>
            </a:r>
            <a:r>
              <a:rPr lang="en-US" sz="1600" b="1" dirty="0" err="1">
                <a:solidFill>
                  <a:schemeClr val="tx1">
                    <a:lumMod val="50000"/>
                  </a:schemeClr>
                </a:solidFill>
              </a:rPr>
              <a:t>host_list</a:t>
            </a:r>
            <a:r>
              <a:rPr lang="en-US" sz="1600" dirty="0">
                <a:solidFill>
                  <a:schemeClr val="tx1">
                    <a:lumMod val="50000"/>
                  </a:schemeClr>
                </a:solidFill>
              </a:rPr>
              <a:t> variable to tabulate to be formatted and print the result.</a:t>
            </a:r>
          </a:p>
        </p:txBody>
      </p:sp>
    </p:spTree>
    <p:extLst>
      <p:ext uri="{BB962C8B-B14F-4D97-AF65-F5344CB8AC3E}">
        <p14:creationId xmlns:p14="http://schemas.microsoft.com/office/powerpoint/2010/main" val="218629108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02" y="188913"/>
            <a:ext cx="8345488" cy="731837"/>
          </a:xfrm>
        </p:spPr>
        <p:txBody>
          <a:bodyPr/>
          <a:lstStyle/>
          <a:p>
            <a:r>
              <a:rPr lang="en-US" dirty="0">
                <a:solidFill>
                  <a:schemeClr val="tx1">
                    <a:lumMod val="50000"/>
                  </a:schemeClr>
                </a:solidFill>
              </a:rPr>
              <a:t>Lab: Create Host Inventory in Python</a:t>
            </a:r>
            <a:br>
              <a:rPr lang="en-US" dirty="0">
                <a:solidFill>
                  <a:schemeClr val="tx1">
                    <a:lumMod val="50000"/>
                  </a:schemeClr>
                </a:solidFill>
              </a:rPr>
            </a:br>
            <a:r>
              <a:rPr lang="en-US" dirty="0">
                <a:solidFill>
                  <a:schemeClr val="tx1">
                    <a:lumMod val="50000"/>
                  </a:schemeClr>
                </a:solidFill>
              </a:rPr>
              <a:t>Part 2 Step 5: Create the Function</a:t>
            </a:r>
          </a:p>
        </p:txBody>
      </p:sp>
      <p:sp>
        <p:nvSpPr>
          <p:cNvPr id="3" name="Rectangle 2"/>
          <p:cNvSpPr/>
          <p:nvPr/>
        </p:nvSpPr>
        <p:spPr>
          <a:xfrm>
            <a:off x="97364" y="1124520"/>
            <a:ext cx="5844845" cy="3323987"/>
          </a:xfrm>
          <a:prstGeom prst="rect">
            <a:avLst/>
          </a:prstGeom>
          <a:ln>
            <a:solidFill>
              <a:schemeClr val="accent1"/>
            </a:solidFill>
          </a:ln>
        </p:spPr>
        <p:txBody>
          <a:bodyPr wrap="square">
            <a:spAutoFit/>
          </a:bodyPr>
          <a:lstStyle/>
          <a:p>
            <a:r>
              <a:rPr lang="en-US" sz="1000" b="1" dirty="0" err="1">
                <a:solidFill>
                  <a:schemeClr val="accent6">
                    <a:lumMod val="75000"/>
                  </a:schemeClr>
                </a:solidFill>
                <a:latin typeface="Courier New" panose="02070309020205020404" pitchFamily="49" charset="0"/>
                <a:cs typeface="Courier New" panose="02070309020205020404" pitchFamily="49" charset="0"/>
              </a:rPr>
              <a:t>def</a:t>
            </a:r>
            <a:r>
              <a:rPr lang="en-US" sz="1000" b="1" dirty="0">
                <a:solidFill>
                  <a:schemeClr val="accent6">
                    <a:lumMod val="75000"/>
                  </a:schemeClr>
                </a:solidFill>
                <a:latin typeface="Courier New" panose="02070309020205020404" pitchFamily="49" charset="0"/>
                <a:cs typeface="Courier New" panose="02070309020205020404" pitchFamily="49" charset="0"/>
              </a:rPr>
              <a:t> </a:t>
            </a:r>
            <a:r>
              <a:rPr lang="en-US" sz="1000" b="1" dirty="0" err="1">
                <a:solidFill>
                  <a:srgbClr val="0D2CAF"/>
                </a:solidFill>
                <a:latin typeface="Courier New" panose="02070309020205020404" pitchFamily="49" charset="0"/>
                <a:cs typeface="Courier New" panose="02070309020205020404" pitchFamily="49" charset="0"/>
              </a:rPr>
              <a:t>print_hosts</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api_url</a:t>
            </a:r>
            <a:r>
              <a:rPr lang="en-US" sz="1000" b="1" dirty="0">
                <a:latin typeface="Courier New" panose="02070309020205020404" pitchFamily="49" charset="0"/>
                <a:cs typeface="Courier New" panose="02070309020205020404" pitchFamily="49" charset="0"/>
              </a:rPr>
              <a:t> = </a:t>
            </a:r>
            <a:r>
              <a:rPr lang="en-US" sz="1000" b="1">
                <a:solidFill>
                  <a:srgbClr val="00B050"/>
                </a:solidFill>
                <a:latin typeface="Courier New" panose="02070309020205020404" pitchFamily="49" charset="0"/>
                <a:cs typeface="Courier New" panose="02070309020205020404" pitchFamily="49" charset="0"/>
              </a:rPr>
              <a:t>"https://sandboxapicem.cisco.com/api/v1/host"</a:t>
            </a:r>
            <a:endParaRPr lang="en-US" sz="1000" b="1" dirty="0">
              <a:solidFill>
                <a:srgbClr val="00B050"/>
              </a:solidFill>
              <a:latin typeface="Courier New" panose="02070309020205020404" pitchFamily="49" charset="0"/>
              <a:cs typeface="Courier New" panose="02070309020205020404" pitchFamily="49" charset="0"/>
            </a:endParaRP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ticket = </a:t>
            </a:r>
            <a:r>
              <a:rPr lang="en-US" sz="1000" b="1" dirty="0" err="1">
                <a:latin typeface="Courier New" panose="02070309020205020404" pitchFamily="49" charset="0"/>
                <a:cs typeface="Courier New" panose="02070309020205020404" pitchFamily="49" charset="0"/>
              </a:rPr>
              <a:t>get_ticket</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headers = </a:t>
            </a:r>
            <a:r>
              <a:rPr lang="en-US" sz="1000" b="1" dirty="0">
                <a:solidFill>
                  <a:srgbClr val="00B050"/>
                </a:solidFill>
                <a:latin typeface="Courier New" panose="02070309020205020404" pitchFamily="49" charset="0"/>
                <a:cs typeface="Courier New" panose="02070309020205020404" pitchFamily="49" charset="0"/>
              </a:rPr>
              <a:t>{"content-type": "application/</a:t>
            </a:r>
            <a:r>
              <a:rPr lang="en-US" sz="1000" b="1" dirty="0" err="1">
                <a:solidFill>
                  <a:srgbClr val="00B050"/>
                </a:solidFill>
                <a:latin typeface="Courier New" panose="02070309020205020404" pitchFamily="49" charset="0"/>
                <a:cs typeface="Courier New" panose="02070309020205020404" pitchFamily="49" charset="0"/>
              </a:rPr>
              <a:t>json</a:t>
            </a:r>
            <a:r>
              <a:rPr lang="en-US" sz="1000" b="1" dirty="0">
                <a:solidFill>
                  <a:srgbClr val="00B050"/>
                </a:solidFill>
                <a:latin typeface="Courier New" panose="02070309020205020404" pitchFamily="49" charset="0"/>
                <a:cs typeface="Courier New" panose="02070309020205020404" pitchFamily="49" charset="0"/>
              </a:rPr>
              <a:t>"</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"X-</a:t>
            </a:r>
            <a:r>
              <a:rPr lang="en-US" sz="1000" b="1" dirty="0" err="1">
                <a:solidFill>
                  <a:srgbClr val="00B050"/>
                </a:solidFill>
                <a:latin typeface="Courier New" panose="02070309020205020404" pitchFamily="49" charset="0"/>
                <a:cs typeface="Courier New" panose="02070309020205020404" pitchFamily="49" charset="0"/>
              </a:rPr>
              <a:t>Auth</a:t>
            </a:r>
            <a:r>
              <a:rPr lang="en-US" sz="1000" b="1" dirty="0">
                <a:solidFill>
                  <a:srgbClr val="00B050"/>
                </a:solidFill>
                <a:latin typeface="Courier New" panose="02070309020205020404" pitchFamily="49" charset="0"/>
                <a:cs typeface="Courier New" panose="02070309020205020404" pitchFamily="49" charset="0"/>
              </a:rPr>
              <a:t>-Token":</a:t>
            </a:r>
            <a:r>
              <a:rPr lang="en-US" sz="1000" b="1" dirty="0">
                <a:latin typeface="Courier New" panose="02070309020205020404" pitchFamily="49" charset="0"/>
                <a:cs typeface="Courier New" panose="02070309020205020404" pitchFamily="49" charset="0"/>
              </a:rPr>
              <a:t> ticket}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resp</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requests.get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api_url</a:t>
            </a:r>
            <a:r>
              <a:rPr lang="en-US" sz="1000" b="1" dirty="0">
                <a:latin typeface="Courier New" panose="02070309020205020404" pitchFamily="49" charset="0"/>
                <a:cs typeface="Courier New" panose="02070309020205020404" pitchFamily="49" charset="0"/>
              </a:rPr>
              <a:t>, headers=headers, verify=False)</a:t>
            </a:r>
          </a:p>
          <a:p>
            <a:r>
              <a:rPr lang="en-US" sz="1000" b="1" dirty="0">
                <a:latin typeface="Courier New" panose="02070309020205020404" pitchFamily="49" charset="0"/>
                <a:cs typeface="Courier New" panose="02070309020205020404" pitchFamily="49" charset="0"/>
              </a:rPr>
              <a:t>    print (</a:t>
            </a:r>
            <a:r>
              <a:rPr lang="en-US" sz="1000" b="1" dirty="0">
                <a:solidFill>
                  <a:srgbClr val="00B050"/>
                </a:solidFill>
                <a:latin typeface="Courier New" panose="02070309020205020404" pitchFamily="49" charset="0"/>
                <a:cs typeface="Courier New" panose="02070309020205020404" pitchFamily="49" charset="0"/>
              </a:rPr>
              <a:t>"Status of /host request: ", </a:t>
            </a:r>
            <a:r>
              <a:rPr lang="en-US" sz="1000" b="1" dirty="0" err="1">
                <a:latin typeface="Courier New" panose="02070309020205020404" pitchFamily="49" charset="0"/>
                <a:cs typeface="Courier New" panose="02070309020205020404" pitchFamily="49" charset="0"/>
              </a:rPr>
              <a:t>resp.status_code</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if </a:t>
            </a:r>
            <a:r>
              <a:rPr lang="en-US" sz="1000" b="1" dirty="0" err="1">
                <a:latin typeface="Courier New" panose="02070309020205020404" pitchFamily="49" charset="0"/>
                <a:cs typeface="Courier New" panose="02070309020205020404" pitchFamily="49" charset="0"/>
              </a:rPr>
              <a:t>resp.status_code</a:t>
            </a:r>
            <a:r>
              <a:rPr lang="en-US" sz="1000" b="1" dirty="0">
                <a:latin typeface="Courier New" panose="02070309020205020404" pitchFamily="49" charset="0"/>
                <a:cs typeface="Courier New" panose="02070309020205020404" pitchFamily="49" charset="0"/>
              </a:rPr>
              <a:t> != 200:</a:t>
            </a:r>
          </a:p>
          <a:p>
            <a:r>
              <a:rPr lang="en-US" sz="1000" b="1" dirty="0">
                <a:latin typeface="Courier New" panose="02070309020205020404" pitchFamily="49" charset="0"/>
                <a:cs typeface="Courier New" panose="02070309020205020404" pitchFamily="49" charset="0"/>
              </a:rPr>
              <a:t>       raise Exception(</a:t>
            </a:r>
            <a:r>
              <a:rPr lang="en-US" sz="1000" b="1" dirty="0">
                <a:solidFill>
                  <a:srgbClr val="00B050"/>
                </a:solidFill>
                <a:latin typeface="Courier New" panose="02070309020205020404" pitchFamily="49" charset="0"/>
                <a:cs typeface="Courier New" panose="02070309020205020404" pitchFamily="49" charset="0"/>
              </a:rPr>
              <a:t>"Status code is not 200/OK. </a:t>
            </a:r>
            <a:r>
              <a:rPr lang="en-US" sz="1000" b="1" dirty="0" err="1">
                <a:solidFill>
                  <a:srgbClr val="00B050"/>
                </a:solidFill>
                <a:latin typeface="Courier New" panose="02070309020205020404" pitchFamily="49" charset="0"/>
                <a:cs typeface="Courier New" panose="02070309020205020404" pitchFamily="49" charset="0"/>
              </a:rPr>
              <a:t>Resp</a:t>
            </a:r>
            <a:r>
              <a:rPr lang="en-US" sz="1000" b="1" dirty="0">
                <a:solidFill>
                  <a:srgbClr val="00B050"/>
                </a:solidFill>
                <a:latin typeface="Courier New" panose="02070309020205020404" pitchFamily="49" charset="0"/>
                <a:cs typeface="Courier New" panose="02070309020205020404" pitchFamily="49" charset="0"/>
              </a:rPr>
              <a:t> text: "</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resp.text</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response_json</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resp.json</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host_list</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i</a:t>
            </a:r>
            <a:r>
              <a:rPr lang="en-US" sz="1000" b="1" dirty="0">
                <a:latin typeface="Courier New" panose="02070309020205020404" pitchFamily="49" charset="0"/>
                <a:cs typeface="Courier New" panose="02070309020205020404" pitchFamily="49" charset="0"/>
              </a:rPr>
              <a:t>=0</a:t>
            </a:r>
          </a:p>
          <a:p>
            <a:r>
              <a:rPr lang="en-US" sz="1000" b="1" dirty="0">
                <a:latin typeface="Courier New" panose="02070309020205020404" pitchFamily="49" charset="0"/>
                <a:cs typeface="Courier New" panose="02070309020205020404" pitchFamily="49" charset="0"/>
              </a:rPr>
              <a:t>    </a:t>
            </a:r>
            <a:r>
              <a:rPr lang="en-US" sz="1000" b="1" dirty="0">
                <a:solidFill>
                  <a:schemeClr val="accent6">
                    <a:lumMod val="75000"/>
                  </a:schemeClr>
                </a:solidFill>
                <a:latin typeface="Courier New" panose="02070309020205020404" pitchFamily="49" charset="0"/>
                <a:cs typeface="Courier New" panose="02070309020205020404" pitchFamily="49" charset="0"/>
              </a:rPr>
              <a:t>for</a:t>
            </a:r>
            <a:r>
              <a:rPr lang="en-US" sz="1000" b="1" dirty="0">
                <a:latin typeface="Courier New" panose="02070309020205020404" pitchFamily="49" charset="0"/>
                <a:cs typeface="Courier New" panose="02070309020205020404" pitchFamily="49" charset="0"/>
              </a:rPr>
              <a:t> item </a:t>
            </a:r>
            <a:r>
              <a:rPr lang="en-US" sz="1000" b="1" dirty="0">
                <a:solidFill>
                  <a:schemeClr val="accent6">
                    <a:lumMod val="75000"/>
                  </a:schemeClr>
                </a:solidFill>
                <a:latin typeface="Courier New" panose="02070309020205020404" pitchFamily="49" charset="0"/>
                <a:cs typeface="Courier New" panose="02070309020205020404" pitchFamily="49" charset="0"/>
              </a:rPr>
              <a:t>in</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response_json</a:t>
            </a:r>
            <a:r>
              <a:rPr lang="en-US" sz="1000" b="1" dirty="0">
                <a:latin typeface="Courier New" panose="02070309020205020404" pitchFamily="49" charset="0"/>
                <a:cs typeface="Courier New" panose="02070309020205020404" pitchFamily="49" charset="0"/>
              </a:rPr>
              <a:t>[</a:t>
            </a:r>
            <a:r>
              <a:rPr lang="en-US" sz="1000" b="1" dirty="0">
                <a:solidFill>
                  <a:srgbClr val="00B050"/>
                </a:solidFill>
                <a:latin typeface="Courier New" panose="02070309020205020404" pitchFamily="49" charset="0"/>
                <a:cs typeface="Courier New" panose="02070309020205020404" pitchFamily="49" charset="0"/>
              </a:rPr>
              <a:t>"response"</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i</a:t>
            </a:r>
            <a:r>
              <a:rPr lang="en-US" sz="1000" b="1" dirty="0">
                <a:latin typeface="Courier New" panose="02070309020205020404" pitchFamily="49" charset="0"/>
                <a:cs typeface="Courier New" panose="02070309020205020404" pitchFamily="49" charset="0"/>
              </a:rPr>
              <a:t>+=1</a:t>
            </a:r>
          </a:p>
          <a:p>
            <a:r>
              <a:rPr lang="en-US" sz="1000" b="1" dirty="0">
                <a:latin typeface="Courier New" panose="02070309020205020404" pitchFamily="49" charset="0"/>
                <a:cs typeface="Courier New" panose="02070309020205020404" pitchFamily="49" charset="0"/>
              </a:rPr>
              <a:t>        host = [ </a:t>
            </a:r>
            <a:r>
              <a:rPr lang="en-US" sz="1000" b="1" dirty="0" err="1">
                <a:latin typeface="Courier New" panose="02070309020205020404" pitchFamily="49" charset="0"/>
                <a:cs typeface="Courier New" panose="02070309020205020404" pitchFamily="49" charset="0"/>
              </a:rPr>
              <a:t>i</a:t>
            </a:r>
            <a:r>
              <a:rPr lang="en-US" sz="1000" b="1" dirty="0">
                <a:latin typeface="Courier New" panose="02070309020205020404" pitchFamily="49" charset="0"/>
                <a:cs typeface="Courier New" panose="02070309020205020404" pitchFamily="49" charset="0"/>
              </a:rPr>
              <a:t>, item[</a:t>
            </a:r>
            <a:r>
              <a:rPr lang="en-US" sz="1000" b="1" dirty="0">
                <a:solidFill>
                  <a:srgbClr val="00B050"/>
                </a:solidFill>
                <a:latin typeface="Courier New" panose="02070309020205020404" pitchFamily="49" charset="0"/>
                <a:cs typeface="Courier New" panose="02070309020205020404" pitchFamily="49" charset="0"/>
              </a:rPr>
              <a:t>"</a:t>
            </a:r>
            <a:r>
              <a:rPr lang="en-US" sz="1000" b="1" dirty="0" err="1">
                <a:solidFill>
                  <a:srgbClr val="00B050"/>
                </a:solidFill>
                <a:latin typeface="Courier New" panose="02070309020205020404" pitchFamily="49" charset="0"/>
                <a:cs typeface="Courier New" panose="02070309020205020404" pitchFamily="49" charset="0"/>
              </a:rPr>
              <a:t>hostType</a:t>
            </a:r>
            <a:r>
              <a:rPr lang="en-US" sz="1000" b="1" dirty="0">
                <a:solidFill>
                  <a:srgbClr val="00B050"/>
                </a:solidFill>
                <a:latin typeface="Courier New" panose="02070309020205020404" pitchFamily="49" charset="0"/>
                <a:cs typeface="Courier New" panose="02070309020205020404" pitchFamily="49" charset="0"/>
              </a:rPr>
              <a:t>"</a:t>
            </a:r>
            <a:r>
              <a:rPr lang="en-US" sz="1000" b="1" dirty="0">
                <a:latin typeface="Courier New" panose="02070309020205020404" pitchFamily="49" charset="0"/>
                <a:cs typeface="Courier New" panose="02070309020205020404" pitchFamily="49" charset="0"/>
              </a:rPr>
              <a:t>], item[</a:t>
            </a:r>
            <a:r>
              <a:rPr lang="en-US" sz="1000" b="1" dirty="0">
                <a:solidFill>
                  <a:srgbClr val="00B050"/>
                </a:solidFill>
                <a:latin typeface="Courier New" panose="02070309020205020404" pitchFamily="49" charset="0"/>
                <a:cs typeface="Courier New" panose="02070309020205020404" pitchFamily="49" charset="0"/>
              </a:rPr>
              <a:t>"</a:t>
            </a:r>
            <a:r>
              <a:rPr lang="en-US" sz="1000" b="1" dirty="0" err="1">
                <a:solidFill>
                  <a:srgbClr val="00B050"/>
                </a:solidFill>
                <a:latin typeface="Courier New" panose="02070309020205020404" pitchFamily="49" charset="0"/>
                <a:cs typeface="Courier New" panose="02070309020205020404" pitchFamily="49" charset="0"/>
              </a:rPr>
              <a:t>hostIp</a:t>
            </a:r>
            <a:r>
              <a:rPr lang="en-US" sz="1000" b="1" dirty="0">
                <a:solidFill>
                  <a:srgbClr val="00B050"/>
                </a:solidFill>
                <a:latin typeface="Courier New" panose="02070309020205020404" pitchFamily="49" charset="0"/>
                <a:cs typeface="Courier New" panose="02070309020205020404" pitchFamily="49" charset="0"/>
              </a:rPr>
              <a:t>"</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host_list.append</a:t>
            </a:r>
            <a:r>
              <a:rPr lang="en-US" sz="1000" b="1" dirty="0">
                <a:latin typeface="Courier New" panose="02070309020205020404" pitchFamily="49" charset="0"/>
                <a:cs typeface="Courier New" panose="02070309020205020404" pitchFamily="49" charset="0"/>
              </a:rPr>
              <a:t>( host )</a:t>
            </a:r>
          </a:p>
          <a:p>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table_header</a:t>
            </a:r>
            <a:r>
              <a:rPr lang="en-US" sz="1000" b="1" dirty="0">
                <a:latin typeface="Courier New" panose="02070309020205020404" pitchFamily="49" charset="0"/>
                <a:cs typeface="Courier New" panose="02070309020205020404" pitchFamily="49" charset="0"/>
              </a:rPr>
              <a:t> </a:t>
            </a:r>
            <a:r>
              <a:rPr lang="en-US" sz="1000" b="1">
                <a:latin typeface="Courier New" panose="02070309020205020404" pitchFamily="49" charset="0"/>
                <a:cs typeface="Courier New" panose="02070309020205020404" pitchFamily="49" charset="0"/>
              </a:rPr>
              <a:t>= [ </a:t>
            </a:r>
            <a:r>
              <a:rPr lang="en-US" sz="1000" b="1">
                <a:solidFill>
                  <a:srgbClr val="00B050"/>
                </a:solidFill>
                <a:latin typeface="Courier New" panose="02070309020205020404" pitchFamily="49" charset="0"/>
                <a:cs typeface="Courier New" panose="02070309020205020404" pitchFamily="49" charset="0"/>
              </a:rPr>
              <a:t>"number", "type", "host IP" </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print( tabulate(</a:t>
            </a:r>
            <a:r>
              <a:rPr lang="en-US" sz="1000" b="1" dirty="0" err="1">
                <a:latin typeface="Courier New" panose="02070309020205020404" pitchFamily="49" charset="0"/>
                <a:cs typeface="Courier New" panose="02070309020205020404" pitchFamily="49" charset="0"/>
              </a:rPr>
              <a:t>host_list</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table_header</a:t>
            </a:r>
            <a:r>
              <a:rPr lang="en-US" sz="1000" b="1" dirty="0">
                <a:latin typeface="Courier New" panose="02070309020205020404" pitchFamily="49" charset="0"/>
                <a:cs typeface="Courier New" panose="02070309020205020404" pitchFamily="49" charset="0"/>
              </a:rPr>
              <a:t>) )</a:t>
            </a:r>
          </a:p>
        </p:txBody>
      </p:sp>
      <p:sp>
        <p:nvSpPr>
          <p:cNvPr id="5" name="TextBox 4"/>
          <p:cNvSpPr txBox="1"/>
          <p:nvPr/>
        </p:nvSpPr>
        <p:spPr>
          <a:xfrm>
            <a:off x="6130136" y="1397203"/>
            <a:ext cx="2882189" cy="3139321"/>
          </a:xfrm>
          <a:prstGeom prst="rect">
            <a:avLst/>
          </a:prstGeom>
          <a:noFill/>
        </p:spPr>
        <p:txBody>
          <a:bodyPr wrap="square" rtlCol="0">
            <a:spAutoFit/>
          </a:bodyPr>
          <a:lstStyle/>
          <a:p>
            <a:pPr marL="342900" indent="-342900">
              <a:buFont typeface="+mj-lt"/>
              <a:buAutoNum type="arabicPeriod"/>
            </a:pPr>
            <a:r>
              <a:rPr lang="en-US" dirty="0"/>
              <a:t>Copy your program into the functions file</a:t>
            </a:r>
            <a:br>
              <a:rPr lang="en-US" dirty="0"/>
            </a:br>
            <a:r>
              <a:rPr lang="en-US" dirty="0"/>
              <a:t>(</a:t>
            </a:r>
            <a:r>
              <a:rPr lang="en-US" sz="1200" b="1" dirty="0"/>
              <a:t>my_apic_em_functions.py</a:t>
            </a:r>
            <a:r>
              <a:rPr lang="en-US" dirty="0"/>
              <a:t>). </a:t>
            </a:r>
            <a:br>
              <a:rPr lang="en-US" dirty="0"/>
            </a:br>
            <a:endParaRPr lang="en-US" dirty="0"/>
          </a:p>
          <a:p>
            <a:pPr marL="342900" indent="-342900">
              <a:buFont typeface="+mj-lt"/>
              <a:buAutoNum type="arabicPeriod"/>
            </a:pPr>
            <a:r>
              <a:rPr lang="en-US"/>
              <a:t>Define </a:t>
            </a:r>
            <a:r>
              <a:rPr lang="en-US" dirty="0"/>
              <a:t>the </a:t>
            </a:r>
            <a:r>
              <a:rPr lang="en-US"/>
              <a:t>function with </a:t>
            </a:r>
            <a:r>
              <a:rPr lang="en-US" b="1" dirty="0" err="1"/>
              <a:t>def</a:t>
            </a:r>
            <a:r>
              <a:rPr lang="en-US" b="1" dirty="0"/>
              <a:t> </a:t>
            </a:r>
            <a:r>
              <a:rPr lang="en-US" b="1" dirty="0" err="1"/>
              <a:t>print_hosts</a:t>
            </a:r>
            <a:r>
              <a:rPr lang="en-US" b="1" dirty="0"/>
              <a:t>():</a:t>
            </a:r>
            <a:br>
              <a:rPr lang="en-US" b="1" dirty="0"/>
            </a:br>
            <a:endParaRPr lang="en-US" b="1" dirty="0"/>
          </a:p>
          <a:p>
            <a:pPr marL="342900" indent="-342900">
              <a:buFont typeface="+mj-lt"/>
              <a:buAutoNum type="arabicPeriod"/>
            </a:pPr>
            <a:r>
              <a:rPr lang="en-US" dirty="0"/>
              <a:t>Indent everything by four </a:t>
            </a:r>
            <a:r>
              <a:rPr lang="en-US" i="1" dirty="0"/>
              <a:t>additional</a:t>
            </a:r>
            <a:r>
              <a:rPr lang="en-US" dirty="0"/>
              <a:t> spaces</a:t>
            </a:r>
            <a:br>
              <a:rPr lang="en-US" dirty="0"/>
            </a:br>
            <a:endParaRPr lang="en-US" dirty="0"/>
          </a:p>
          <a:p>
            <a:pPr marL="342900" indent="-342900">
              <a:buFont typeface="+mj-lt"/>
              <a:buAutoNum type="arabicPeriod"/>
            </a:pPr>
            <a:r>
              <a:rPr lang="en-US" dirty="0"/>
              <a:t>Save the functions file.</a:t>
            </a:r>
          </a:p>
        </p:txBody>
      </p:sp>
    </p:spTree>
    <p:extLst>
      <p:ext uri="{BB962C8B-B14F-4D97-AF65-F5344CB8AC3E}">
        <p14:creationId xmlns:p14="http://schemas.microsoft.com/office/powerpoint/2010/main" val="2509532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Create a Network Device Inventory in Python</a:t>
            </a:r>
          </a:p>
        </p:txBody>
      </p:sp>
    </p:spTree>
    <p:extLst>
      <p:ext uri="{BB962C8B-B14F-4D97-AF65-F5344CB8AC3E}">
        <p14:creationId xmlns:p14="http://schemas.microsoft.com/office/powerpoint/2010/main" val="190019495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966" y="1052588"/>
            <a:ext cx="8345488" cy="3168210"/>
          </a:xfrm>
        </p:spPr>
        <p:txBody>
          <a:bodyPr/>
          <a:lstStyle/>
          <a:p>
            <a:pPr marL="514336" indent="-457200">
              <a:buAutoNum type="arabicPeriod"/>
            </a:pPr>
            <a:r>
              <a:rPr lang="en-US" sz="1800" dirty="0"/>
              <a:t>Save your </a:t>
            </a:r>
            <a:r>
              <a:rPr lang="en-US" sz="1800" b="1" dirty="0"/>
              <a:t>print_hosts.py</a:t>
            </a:r>
            <a:r>
              <a:rPr lang="en-US" sz="1800" dirty="0"/>
              <a:t> file as </a:t>
            </a:r>
            <a:r>
              <a:rPr lang="en-US" sz="1800" b="1" dirty="0"/>
              <a:t>print_devices.py</a:t>
            </a:r>
            <a:r>
              <a:rPr lang="en-US" sz="1800" dirty="0"/>
              <a:t>.</a:t>
            </a:r>
          </a:p>
          <a:p>
            <a:pPr marL="514336" indent="-457200">
              <a:buAutoNum type="arabicPeriod"/>
            </a:pPr>
            <a:r>
              <a:rPr lang="en-US" sz="1800" dirty="0"/>
              <a:t>Go to the APIC-EM GUI and open the Swagger page for the inventory/network-device</a:t>
            </a:r>
          </a:p>
          <a:p>
            <a:pPr marL="514336" indent="-457200">
              <a:buAutoNum type="arabicPeriod"/>
            </a:pPr>
            <a:r>
              <a:rPr lang="en-US" sz="1800" dirty="0"/>
              <a:t>Click try it and look at the returned JSON.</a:t>
            </a:r>
          </a:p>
          <a:p>
            <a:pPr marL="514336" indent="-457200">
              <a:buAutoNum type="arabicPeriod"/>
            </a:pPr>
            <a:r>
              <a:rPr lang="en-US" sz="1800" dirty="0"/>
              <a:t>We want to access and print </a:t>
            </a:r>
            <a:r>
              <a:rPr lang="en-US" sz="1800" b="1" dirty="0"/>
              <a:t>'type'</a:t>
            </a:r>
            <a:r>
              <a:rPr lang="en-US" sz="1800" dirty="0"/>
              <a:t> and </a:t>
            </a:r>
            <a:r>
              <a:rPr lang="en-US" sz="1800" b="1" dirty="0"/>
              <a:t>'</a:t>
            </a:r>
            <a:r>
              <a:rPr lang="en-US" sz="1800" b="1" dirty="0" err="1"/>
              <a:t>managementIpAddress</a:t>
            </a:r>
            <a:r>
              <a:rPr lang="en-US" sz="1800" b="1" dirty="0"/>
              <a:t>'</a:t>
            </a:r>
            <a:r>
              <a:rPr lang="en-US" sz="1800" dirty="0"/>
              <a:t> instead of </a:t>
            </a:r>
            <a:r>
              <a:rPr lang="en-US" sz="1800" b="1" dirty="0"/>
              <a:t>"hostType"</a:t>
            </a:r>
            <a:r>
              <a:rPr lang="en-US" sz="1800" dirty="0"/>
              <a:t> and </a:t>
            </a:r>
            <a:r>
              <a:rPr lang="en-US" sz="1800" b="1" dirty="0"/>
              <a:t>"</a:t>
            </a:r>
            <a:r>
              <a:rPr lang="en-US" sz="1800" b="1" dirty="0" err="1"/>
              <a:t>hostIp</a:t>
            </a:r>
            <a:r>
              <a:rPr lang="en-US" sz="1800" b="1" dirty="0"/>
              <a:t>"</a:t>
            </a:r>
            <a:r>
              <a:rPr lang="en-US" sz="1800" dirty="0"/>
              <a:t>.</a:t>
            </a:r>
          </a:p>
          <a:p>
            <a:pPr marL="514336" indent="-457200">
              <a:buAutoNum type="arabicPeriod"/>
            </a:pPr>
            <a:r>
              <a:rPr lang="en-US" sz="1800" dirty="0"/>
              <a:t>Inspect the code and make the substitutions everywhere they are </a:t>
            </a:r>
            <a:r>
              <a:rPr lang="en-US" sz="1800"/>
              <a:t>required. Some variable names may need to change to make sense in the context of this script.</a:t>
            </a:r>
            <a:endParaRPr lang="en-US" sz="1800" dirty="0"/>
          </a:p>
          <a:p>
            <a:pPr marL="514336" indent="-457200">
              <a:buAutoNum type="arabicPeriod"/>
            </a:pPr>
            <a:r>
              <a:rPr lang="en-US" sz="1800" dirty="0"/>
              <a:t>Save the file and test. Add the function </a:t>
            </a:r>
            <a:r>
              <a:rPr lang="en-US" sz="1800" b="1" dirty="0" err="1"/>
              <a:t>print_devices</a:t>
            </a:r>
            <a:r>
              <a:rPr lang="en-US" sz="1800" b="1" dirty="0"/>
              <a:t>()</a:t>
            </a:r>
            <a:r>
              <a:rPr lang="en-US" sz="1800" dirty="0"/>
              <a:t> to your functions file.</a:t>
            </a:r>
          </a:p>
        </p:txBody>
      </p:sp>
      <p:sp>
        <p:nvSpPr>
          <p:cNvPr id="2" name="Title 1"/>
          <p:cNvSpPr>
            <a:spLocks noGrp="1"/>
          </p:cNvSpPr>
          <p:nvPr>
            <p:ph type="title"/>
          </p:nvPr>
        </p:nvSpPr>
        <p:spPr>
          <a:xfrm>
            <a:off x="309430" y="212976"/>
            <a:ext cx="8345488" cy="731837"/>
          </a:xfrm>
        </p:spPr>
        <p:txBody>
          <a:bodyPr/>
          <a:lstStyle/>
          <a:p>
            <a:r>
              <a:rPr lang="en-US" sz="2000" dirty="0">
                <a:solidFill>
                  <a:schemeClr val="tx1">
                    <a:lumMod val="50000"/>
                  </a:schemeClr>
                </a:solidFill>
              </a:rPr>
              <a:t>Lab: Create a Network Device Inventory in Python</a:t>
            </a:r>
            <a:br>
              <a:rPr lang="en-US" sz="2000" dirty="0">
                <a:solidFill>
                  <a:schemeClr val="tx1">
                    <a:lumMod val="50000"/>
                  </a:schemeClr>
                </a:solidFill>
              </a:rPr>
            </a:br>
            <a:r>
              <a:rPr lang="en-US" sz="2000" dirty="0">
                <a:solidFill>
                  <a:schemeClr val="tx1">
                    <a:lumMod val="50000"/>
                  </a:schemeClr>
                </a:solidFill>
              </a:rPr>
              <a:t>Replicate your work for the </a:t>
            </a:r>
            <a:r>
              <a:rPr lang="en-US" sz="2000" b="1" dirty="0">
                <a:solidFill>
                  <a:schemeClr val="tx1">
                    <a:lumMod val="50000"/>
                  </a:schemeClr>
                </a:solidFill>
              </a:rPr>
              <a:t>/network-device </a:t>
            </a:r>
            <a:r>
              <a:rPr lang="en-US" sz="2000" dirty="0">
                <a:solidFill>
                  <a:schemeClr val="tx1">
                    <a:lumMod val="50000"/>
                  </a:schemeClr>
                </a:solidFill>
              </a:rPr>
              <a:t>Inventory endpoint.</a:t>
            </a:r>
          </a:p>
        </p:txBody>
      </p:sp>
    </p:spTree>
    <p:extLst>
      <p:ext uri="{BB962C8B-B14F-4D97-AF65-F5344CB8AC3E}">
        <p14:creationId xmlns:p14="http://schemas.microsoft.com/office/powerpoint/2010/main" val="108256553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Using the APIC-EM Path Trace API</a:t>
            </a:r>
          </a:p>
        </p:txBody>
      </p:sp>
    </p:spTree>
    <p:extLst>
      <p:ext uri="{BB962C8B-B14F-4D97-AF65-F5344CB8AC3E}">
        <p14:creationId xmlns:p14="http://schemas.microsoft.com/office/powerpoint/2010/main" val="290125266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APIC-EM Path Trace</a:t>
            </a:r>
          </a:p>
        </p:txBody>
      </p:sp>
      <p:pic>
        <p:nvPicPr>
          <p:cNvPr id="9" name="Picture 8" descr="Kostenlose Illustration: Frage, Fragezeichen, Antwor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3" y="843086"/>
            <a:ext cx="1625600" cy="1625600"/>
          </a:xfrm>
          <a:prstGeom prst="rect">
            <a:avLst/>
          </a:prstGeom>
        </p:spPr>
      </p:pic>
      <p:sp>
        <p:nvSpPr>
          <p:cNvPr id="10" name="TextBox 9"/>
          <p:cNvSpPr txBox="1"/>
          <p:nvPr/>
        </p:nvSpPr>
        <p:spPr>
          <a:xfrm>
            <a:off x="1742638" y="1228705"/>
            <a:ext cx="4055442" cy="646331"/>
          </a:xfrm>
          <a:prstGeom prst="rect">
            <a:avLst/>
          </a:prstGeom>
          <a:noFill/>
        </p:spPr>
        <p:txBody>
          <a:bodyPr wrap="square" rtlCol="0">
            <a:spAutoFit/>
          </a:bodyPr>
          <a:lstStyle/>
          <a:p>
            <a:r>
              <a:rPr lang="en-US" dirty="0"/>
              <a:t>What is the detailed network path* between 10.1.15.117 and 10.1.12.20?</a:t>
            </a:r>
          </a:p>
        </p:txBody>
      </p:sp>
      <p:sp>
        <p:nvSpPr>
          <p:cNvPr id="42" name="TextBox 41"/>
          <p:cNvSpPr txBox="1"/>
          <p:nvPr/>
        </p:nvSpPr>
        <p:spPr>
          <a:xfrm>
            <a:off x="1686763" y="1937946"/>
            <a:ext cx="7270750" cy="307777"/>
          </a:xfrm>
          <a:prstGeom prst="rect">
            <a:avLst/>
          </a:prstGeom>
          <a:noFill/>
        </p:spPr>
        <p:txBody>
          <a:bodyPr wrap="square" rtlCol="0">
            <a:spAutoFit/>
          </a:bodyPr>
          <a:lstStyle/>
          <a:p>
            <a:r>
              <a:rPr lang="en-US" sz="1400" dirty="0"/>
              <a:t>*detailed network path = APs, Switches, Routers + ACLs, </a:t>
            </a:r>
            <a:r>
              <a:rPr lang="en-US" sz="1400" dirty="0" err="1"/>
              <a:t>QoS</a:t>
            </a:r>
            <a:r>
              <a:rPr lang="en-US" sz="1400" dirty="0"/>
              <a:t>, Statistics, etc.</a:t>
            </a:r>
          </a:p>
        </p:txBody>
      </p:sp>
      <p:pic>
        <p:nvPicPr>
          <p:cNvPr id="43" name="Picture 42"/>
          <p:cNvPicPr>
            <a:picLocks noChangeAspect="1"/>
          </p:cNvPicPr>
          <p:nvPr/>
        </p:nvPicPr>
        <p:blipFill>
          <a:blip r:embed="rId4"/>
          <a:stretch>
            <a:fillRect/>
          </a:stretch>
        </p:blipFill>
        <p:spPr>
          <a:xfrm>
            <a:off x="1005303" y="3384541"/>
            <a:ext cx="501676" cy="393720"/>
          </a:xfrm>
          <a:prstGeom prst="rect">
            <a:avLst/>
          </a:prstGeom>
        </p:spPr>
      </p:pic>
      <p:pic>
        <p:nvPicPr>
          <p:cNvPr id="44" name="Picture 43"/>
          <p:cNvPicPr>
            <a:picLocks noChangeAspect="1"/>
          </p:cNvPicPr>
          <p:nvPr/>
        </p:nvPicPr>
        <p:blipFill>
          <a:blip r:embed="rId5"/>
          <a:stretch>
            <a:fillRect/>
          </a:stretch>
        </p:blipFill>
        <p:spPr>
          <a:xfrm>
            <a:off x="7571368" y="3428993"/>
            <a:ext cx="463574" cy="349268"/>
          </a:xfrm>
          <a:prstGeom prst="rect">
            <a:avLst/>
          </a:prstGeom>
        </p:spPr>
      </p:pic>
      <p:grpSp>
        <p:nvGrpSpPr>
          <p:cNvPr id="4" name="Group 3"/>
          <p:cNvGrpSpPr/>
          <p:nvPr/>
        </p:nvGrpSpPr>
        <p:grpSpPr>
          <a:xfrm>
            <a:off x="1892339" y="2807501"/>
            <a:ext cx="2663499" cy="1680336"/>
            <a:chOff x="665630" y="2791344"/>
            <a:chExt cx="2663499" cy="1680336"/>
          </a:xfrm>
        </p:grpSpPr>
        <p:grpSp>
          <p:nvGrpSpPr>
            <p:cNvPr id="45" name="Group 44"/>
            <p:cNvGrpSpPr/>
            <p:nvPr/>
          </p:nvGrpSpPr>
          <p:grpSpPr>
            <a:xfrm>
              <a:off x="695121" y="2791344"/>
              <a:ext cx="2617660" cy="484917"/>
              <a:chOff x="3583147" y="3368788"/>
              <a:chExt cx="2617660" cy="484917"/>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50" name="Group 49"/>
            <p:cNvGrpSpPr/>
            <p:nvPr/>
          </p:nvGrpSpPr>
          <p:grpSpPr>
            <a:xfrm flipH="1">
              <a:off x="674677" y="3415968"/>
              <a:ext cx="2617660" cy="484917"/>
              <a:chOff x="3583147" y="3368788"/>
              <a:chExt cx="2617660" cy="484917"/>
            </a:xfrm>
          </p:grpSpPr>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2" name="Group 1"/>
            <p:cNvGrpSpPr/>
            <p:nvPr/>
          </p:nvGrpSpPr>
          <p:grpSpPr>
            <a:xfrm>
              <a:off x="665630" y="3988526"/>
              <a:ext cx="2663499" cy="483154"/>
              <a:chOff x="684559" y="3911275"/>
              <a:chExt cx="2663499" cy="483154"/>
            </a:xfrm>
          </p:grpSpPr>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781624" y="3928873"/>
                <a:ext cx="566434" cy="424825"/>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186229" y="3992120"/>
                <a:ext cx="495879" cy="361578"/>
              </a:xfrm>
              <a:prstGeom prst="rect">
                <a:avLst/>
              </a:prstGeom>
            </p:spPr>
          </p:pic>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16009" y="3911275"/>
                <a:ext cx="475942" cy="483154"/>
              </a:xfrm>
              <a:prstGeom prst="rect">
                <a:avLst/>
              </a:prstGeom>
            </p:spPr>
          </p:pic>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84559" y="4004416"/>
                <a:ext cx="695036" cy="336987"/>
              </a:xfrm>
              <a:prstGeom prst="rect">
                <a:avLst/>
              </a:prstGeom>
            </p:spPr>
          </p:pic>
        </p:grpSp>
      </p:grpSp>
      <p:grpSp>
        <p:nvGrpSpPr>
          <p:cNvPr id="75" name="Group 74"/>
          <p:cNvGrpSpPr/>
          <p:nvPr/>
        </p:nvGrpSpPr>
        <p:grpSpPr>
          <a:xfrm>
            <a:off x="4618562" y="2804369"/>
            <a:ext cx="2663499" cy="1680336"/>
            <a:chOff x="665630" y="2791344"/>
            <a:chExt cx="2663499" cy="1680336"/>
          </a:xfrm>
        </p:grpSpPr>
        <p:grpSp>
          <p:nvGrpSpPr>
            <p:cNvPr id="76" name="Group 75"/>
            <p:cNvGrpSpPr/>
            <p:nvPr/>
          </p:nvGrpSpPr>
          <p:grpSpPr>
            <a:xfrm>
              <a:off x="695121" y="2791344"/>
              <a:ext cx="2617660" cy="484917"/>
              <a:chOff x="3583147" y="3368788"/>
              <a:chExt cx="2617660" cy="484917"/>
            </a:xfrm>
          </p:grpSpPr>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77" name="Group 76"/>
            <p:cNvGrpSpPr/>
            <p:nvPr/>
          </p:nvGrpSpPr>
          <p:grpSpPr>
            <a:xfrm flipH="1">
              <a:off x="674677" y="3415968"/>
              <a:ext cx="2617660" cy="484917"/>
              <a:chOff x="3583147" y="3368788"/>
              <a:chExt cx="2617660" cy="484917"/>
            </a:xfrm>
          </p:grpSpPr>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147" y="3368788"/>
                <a:ext cx="566434" cy="424825"/>
              </a:xfrm>
              <a:prstGeom prst="rect">
                <a:avLst/>
              </a:prstGeom>
            </p:spPr>
          </p:pic>
          <p:pic>
            <p:nvPicPr>
              <p:cNvPr id="84" name="Picture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28" y="3402385"/>
                <a:ext cx="495879" cy="361578"/>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232" y="3370551"/>
                <a:ext cx="475942" cy="483154"/>
              </a:xfrm>
              <a:prstGeom prst="rect">
                <a:avLst/>
              </a:prstGeom>
            </p:spPr>
          </p:pic>
          <p:pic>
            <p:nvPicPr>
              <p:cNvPr id="86" name="Picture 8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533" y="3443635"/>
                <a:ext cx="695036" cy="336987"/>
              </a:xfrm>
              <a:prstGeom prst="rect">
                <a:avLst/>
              </a:prstGeom>
            </p:spPr>
          </p:pic>
        </p:grpSp>
        <p:grpSp>
          <p:nvGrpSpPr>
            <p:cNvPr id="78" name="Group 77"/>
            <p:cNvGrpSpPr/>
            <p:nvPr/>
          </p:nvGrpSpPr>
          <p:grpSpPr>
            <a:xfrm>
              <a:off x="665630" y="3988526"/>
              <a:ext cx="2663499" cy="483154"/>
              <a:chOff x="684559" y="3911275"/>
              <a:chExt cx="2663499" cy="483154"/>
            </a:xfrm>
          </p:grpSpPr>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781624" y="3928873"/>
                <a:ext cx="566434" cy="424825"/>
              </a:xfrm>
              <a:prstGeom prst="rect">
                <a:avLst/>
              </a:prstGeom>
            </p:spPr>
          </p:pic>
          <p:pic>
            <p:nvPicPr>
              <p:cNvPr id="80" name="Picture 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186229" y="3992120"/>
                <a:ext cx="495879" cy="361578"/>
              </a:xfrm>
              <a:prstGeom prst="rect">
                <a:avLst/>
              </a:prstGeom>
            </p:spPr>
          </p:pic>
          <p:pic>
            <p:nvPicPr>
              <p:cNvPr id="81" name="Picture 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16009" y="3911275"/>
                <a:ext cx="475942" cy="483154"/>
              </a:xfrm>
              <a:prstGeom prst="rect">
                <a:avLst/>
              </a:prstGeom>
            </p:spPr>
          </p:pic>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84559" y="4004416"/>
                <a:ext cx="695036" cy="336987"/>
              </a:xfrm>
              <a:prstGeom prst="rect">
                <a:avLst/>
              </a:prstGeom>
            </p:spPr>
          </p:pic>
        </p:grpSp>
      </p:grpSp>
      <p:sp>
        <p:nvSpPr>
          <p:cNvPr id="18" name="Rectangle 17"/>
          <p:cNvSpPr/>
          <p:nvPr/>
        </p:nvSpPr>
        <p:spPr>
          <a:xfrm>
            <a:off x="694988" y="3895822"/>
            <a:ext cx="982770" cy="276999"/>
          </a:xfrm>
          <a:prstGeom prst="rect">
            <a:avLst/>
          </a:prstGeom>
        </p:spPr>
        <p:txBody>
          <a:bodyPr wrap="none">
            <a:spAutoFit/>
          </a:bodyPr>
          <a:lstStyle/>
          <a:p>
            <a:r>
              <a:rPr lang="en-US" sz="1200"/>
              <a:t>10.1.15.117</a:t>
            </a:r>
          </a:p>
        </p:txBody>
      </p:sp>
      <p:sp>
        <p:nvSpPr>
          <p:cNvPr id="19" name="Rectangle 18"/>
          <p:cNvSpPr/>
          <p:nvPr/>
        </p:nvSpPr>
        <p:spPr>
          <a:xfrm>
            <a:off x="7348543" y="3903556"/>
            <a:ext cx="909223" cy="276999"/>
          </a:xfrm>
          <a:prstGeom prst="rect">
            <a:avLst/>
          </a:prstGeom>
        </p:spPr>
        <p:txBody>
          <a:bodyPr wrap="none">
            <a:spAutoFit/>
          </a:bodyPr>
          <a:lstStyle/>
          <a:p>
            <a:r>
              <a:rPr lang="en-US" sz="1200"/>
              <a:t>10.1.12.20</a:t>
            </a:r>
          </a:p>
        </p:txBody>
      </p:sp>
    </p:spTree>
    <p:extLst>
      <p:ext uri="{BB962C8B-B14F-4D97-AF65-F5344CB8AC3E}">
        <p14:creationId xmlns:p14="http://schemas.microsoft.com/office/powerpoint/2010/main" val="230998994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GUI: Path Trace between 10.1.15.117 and 10.1.12.20</a:t>
            </a:r>
          </a:p>
        </p:txBody>
      </p:sp>
      <p:pic>
        <p:nvPicPr>
          <p:cNvPr id="3" name="Picture 2"/>
          <p:cNvPicPr>
            <a:picLocks noChangeAspect="1"/>
          </p:cNvPicPr>
          <p:nvPr/>
        </p:nvPicPr>
        <p:blipFill>
          <a:blip r:embed="rId3"/>
          <a:stretch>
            <a:fillRect/>
          </a:stretch>
        </p:blipFill>
        <p:spPr>
          <a:xfrm>
            <a:off x="704343" y="1073150"/>
            <a:ext cx="3521293" cy="2245462"/>
          </a:xfrm>
          <a:prstGeom prst="rect">
            <a:avLst/>
          </a:prstGeom>
        </p:spPr>
      </p:pic>
      <p:sp>
        <p:nvSpPr>
          <p:cNvPr id="5" name="TextBox 4"/>
          <p:cNvSpPr txBox="1"/>
          <p:nvPr/>
        </p:nvSpPr>
        <p:spPr>
          <a:xfrm>
            <a:off x="4398818" y="1218001"/>
            <a:ext cx="3768436" cy="2585323"/>
          </a:xfrm>
          <a:prstGeom prst="rect">
            <a:avLst/>
          </a:prstGeom>
          <a:noFill/>
        </p:spPr>
        <p:txBody>
          <a:bodyPr wrap="square" rtlCol="0">
            <a:spAutoFit/>
          </a:bodyPr>
          <a:lstStyle/>
          <a:p>
            <a:r>
              <a:rPr lang="en-US" b="1" dirty="0"/>
              <a:t>Use case:</a:t>
            </a:r>
          </a:p>
          <a:p>
            <a:r>
              <a:rPr lang="en-US" dirty="0"/>
              <a:t>How to optimize the Network Helpdesk team operations with the APIC-EM Path Trace?</a:t>
            </a:r>
          </a:p>
          <a:p>
            <a:r>
              <a:rPr lang="en-US" i="1" dirty="0"/>
              <a:t>E.g. user reports being unable to access from his PC the File server.</a:t>
            </a:r>
          </a:p>
          <a:p>
            <a:endParaRPr lang="en-US" dirty="0"/>
          </a:p>
          <a:p>
            <a:endParaRPr lang="en-US" dirty="0"/>
          </a:p>
          <a:p>
            <a:endParaRPr lang="en-US" dirty="0"/>
          </a:p>
        </p:txBody>
      </p:sp>
      <p:sp>
        <p:nvSpPr>
          <p:cNvPr id="9" name="Rectangle 8"/>
          <p:cNvSpPr/>
          <p:nvPr/>
        </p:nvSpPr>
        <p:spPr>
          <a:xfrm>
            <a:off x="909780" y="3588784"/>
            <a:ext cx="7873858" cy="923330"/>
          </a:xfrm>
          <a:prstGeom prst="rect">
            <a:avLst/>
          </a:prstGeom>
        </p:spPr>
        <p:txBody>
          <a:bodyPr wrap="square">
            <a:spAutoFit/>
          </a:bodyPr>
          <a:lstStyle/>
          <a:p>
            <a:r>
              <a:rPr lang="en-US" dirty="0"/>
              <a:t>Could we optimize even more the operations of the Network Helpdesk team with API integrations between the Helpdesk app and APIC-EM using a simple script?</a:t>
            </a:r>
          </a:p>
        </p:txBody>
      </p:sp>
      <p:pic>
        <p:nvPicPr>
          <p:cNvPr id="10" name="Picture 9" descr="Kostenlose Illustration: Frage, Fragezeichen, Antwort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04" y="3685766"/>
            <a:ext cx="610176" cy="610176"/>
          </a:xfrm>
          <a:prstGeom prst="rect">
            <a:avLst/>
          </a:prstGeom>
        </p:spPr>
      </p:pic>
    </p:spTree>
    <p:extLst>
      <p:ext uri="{BB962C8B-B14F-4D97-AF65-F5344CB8AC3E}">
        <p14:creationId xmlns:p14="http://schemas.microsoft.com/office/powerpoint/2010/main" val="3503244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4055" y="212170"/>
            <a:ext cx="8345488" cy="731837"/>
          </a:xfrm>
        </p:spPr>
        <p:txBody>
          <a:bodyPr/>
          <a:lstStyle/>
          <a:p>
            <a:r>
              <a:rPr lang="en-US" sz="2400" dirty="0"/>
              <a:t>API: Path Trace between 10.1.15.117 and 10.1.12.20</a:t>
            </a:r>
          </a:p>
        </p:txBody>
      </p:sp>
      <p:sp>
        <p:nvSpPr>
          <p:cNvPr id="12" name="Rectangle 11"/>
          <p:cNvSpPr/>
          <p:nvPr/>
        </p:nvSpPr>
        <p:spPr>
          <a:xfrm>
            <a:off x="5582823" y="862106"/>
            <a:ext cx="1174750" cy="3555999"/>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APIC-EM</a:t>
            </a:r>
          </a:p>
          <a:p>
            <a:pPr algn="ctr"/>
            <a:r>
              <a:rPr lang="en-US" dirty="0"/>
              <a:t>Controller</a:t>
            </a:r>
          </a:p>
        </p:txBody>
      </p:sp>
      <p:cxnSp>
        <p:nvCxnSpPr>
          <p:cNvPr id="20" name="Straight Arrow Connector 19"/>
          <p:cNvCxnSpPr/>
          <p:nvPr/>
        </p:nvCxnSpPr>
        <p:spPr>
          <a:xfrm>
            <a:off x="2746994" y="1398410"/>
            <a:ext cx="2444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2119" y="885945"/>
            <a:ext cx="2292350" cy="923330"/>
          </a:xfrm>
          <a:prstGeom prst="rect">
            <a:avLst/>
          </a:prstGeom>
          <a:noFill/>
        </p:spPr>
        <p:txBody>
          <a:bodyPr wrap="square" rtlCol="0">
            <a:spAutoFit/>
          </a:bodyPr>
          <a:lstStyle/>
          <a:p>
            <a:r>
              <a:rPr lang="en-US" dirty="0"/>
              <a:t>Send a request using the APIC-EM Path Trace API</a:t>
            </a:r>
          </a:p>
        </p:txBody>
      </p:sp>
      <p:sp>
        <p:nvSpPr>
          <p:cNvPr id="23" name="Rectangle 22"/>
          <p:cNvSpPr/>
          <p:nvPr/>
        </p:nvSpPr>
        <p:spPr>
          <a:xfrm>
            <a:off x="5325648" y="1007783"/>
            <a:ext cx="264073" cy="3346824"/>
          </a:xfrm>
          <a:prstGeom prst="rect">
            <a:avLst/>
          </a:prstGeom>
          <a:solidFill>
            <a:srgbClr val="2790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bg1">
                    <a:lumMod val="95000"/>
                  </a:schemeClr>
                </a:solidFill>
              </a:rPr>
              <a:t>API</a:t>
            </a:r>
          </a:p>
        </p:txBody>
      </p:sp>
      <p:cxnSp>
        <p:nvCxnSpPr>
          <p:cNvPr id="25" name="Straight Arrow Connector 24"/>
          <p:cNvCxnSpPr/>
          <p:nvPr/>
        </p:nvCxnSpPr>
        <p:spPr>
          <a:xfrm flipH="1">
            <a:off x="761309" y="2075703"/>
            <a:ext cx="2103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64469" y="1736236"/>
            <a:ext cx="2653266" cy="615553"/>
          </a:xfrm>
          <a:prstGeom prst="rect">
            <a:avLst/>
          </a:prstGeom>
          <a:noFill/>
        </p:spPr>
        <p:txBody>
          <a:bodyPr wrap="square" rtlCol="0">
            <a:spAutoFit/>
          </a:bodyPr>
          <a:lstStyle/>
          <a:p>
            <a:r>
              <a:rPr lang="en-US" dirty="0">
                <a:solidFill>
                  <a:srgbClr val="024C90"/>
                </a:solidFill>
              </a:rPr>
              <a:t>Working on it!</a:t>
            </a:r>
          </a:p>
          <a:p>
            <a:r>
              <a:rPr lang="en-US" sz="1600" dirty="0">
                <a:solidFill>
                  <a:srgbClr val="024C90"/>
                </a:solidFill>
              </a:rPr>
              <a:t>Here is the </a:t>
            </a:r>
            <a:r>
              <a:rPr lang="en-US" sz="1600" b="1" dirty="0">
                <a:solidFill>
                  <a:srgbClr val="024C90"/>
                </a:solidFill>
              </a:rPr>
              <a:t>ID</a:t>
            </a:r>
            <a:r>
              <a:rPr lang="en-US" sz="1600" dirty="0">
                <a:solidFill>
                  <a:srgbClr val="024C90"/>
                </a:solidFill>
              </a:rPr>
              <a:t> of </a:t>
            </a:r>
            <a:r>
              <a:rPr lang="en-US" sz="1600">
                <a:solidFill>
                  <a:srgbClr val="024C90"/>
                </a:solidFill>
              </a:rPr>
              <a:t>the job.</a:t>
            </a:r>
            <a:endParaRPr lang="en-US" sz="1600" dirty="0">
              <a:solidFill>
                <a:srgbClr val="024C90"/>
              </a:solidFill>
            </a:endParaRPr>
          </a:p>
        </p:txBody>
      </p:sp>
      <p:grpSp>
        <p:nvGrpSpPr>
          <p:cNvPr id="5" name="Group 4"/>
          <p:cNvGrpSpPr/>
          <p:nvPr/>
        </p:nvGrpSpPr>
        <p:grpSpPr>
          <a:xfrm>
            <a:off x="572119" y="2451581"/>
            <a:ext cx="539750" cy="649960"/>
            <a:chOff x="952500" y="3394990"/>
            <a:chExt cx="539750" cy="649960"/>
          </a:xfrm>
        </p:grpSpPr>
        <p:sp>
          <p:nvSpPr>
            <p:cNvPr id="28" name="Circular Arrow 27"/>
            <p:cNvSpPr/>
            <p:nvPr/>
          </p:nvSpPr>
          <p:spPr>
            <a:xfrm rot="10800000">
              <a:off x="952500" y="3441146"/>
              <a:ext cx="539750" cy="603804"/>
            </a:xfrm>
            <a:prstGeom prst="circular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Circular Arrow 28"/>
            <p:cNvSpPr/>
            <p:nvPr/>
          </p:nvSpPr>
          <p:spPr>
            <a:xfrm>
              <a:off x="952500" y="3394990"/>
              <a:ext cx="539750" cy="603804"/>
            </a:xfrm>
            <a:prstGeom prst="circular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0" name="TextBox 29"/>
          <p:cNvSpPr txBox="1"/>
          <p:nvPr/>
        </p:nvSpPr>
        <p:spPr>
          <a:xfrm>
            <a:off x="1101509" y="2568817"/>
            <a:ext cx="2292350" cy="369332"/>
          </a:xfrm>
          <a:prstGeom prst="rect">
            <a:avLst/>
          </a:prstGeom>
          <a:noFill/>
        </p:spPr>
        <p:txBody>
          <a:bodyPr wrap="square" rtlCol="0">
            <a:spAutoFit/>
          </a:bodyPr>
          <a:lstStyle/>
          <a:p>
            <a:r>
              <a:rPr lang="en-US" dirty="0"/>
              <a:t>Is the </a:t>
            </a:r>
            <a:r>
              <a:rPr lang="en-US" b="1"/>
              <a:t>ID</a:t>
            </a:r>
            <a:r>
              <a:rPr lang="en-US"/>
              <a:t> job done</a:t>
            </a:r>
            <a:r>
              <a:rPr lang="en-US" dirty="0"/>
              <a:t>?</a:t>
            </a:r>
          </a:p>
        </p:txBody>
      </p:sp>
      <p:cxnSp>
        <p:nvCxnSpPr>
          <p:cNvPr id="7" name="Straight Arrow Connector 6"/>
          <p:cNvCxnSpPr>
            <a:stCxn id="30" idx="3"/>
          </p:cNvCxnSpPr>
          <p:nvPr/>
        </p:nvCxnSpPr>
        <p:spPr>
          <a:xfrm>
            <a:off x="3393859" y="2753483"/>
            <a:ext cx="1720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87960" y="3108096"/>
            <a:ext cx="2653266" cy="646331"/>
          </a:xfrm>
          <a:prstGeom prst="rect">
            <a:avLst/>
          </a:prstGeom>
          <a:noFill/>
        </p:spPr>
        <p:txBody>
          <a:bodyPr wrap="square" rtlCol="0">
            <a:spAutoFit/>
          </a:bodyPr>
          <a:lstStyle/>
          <a:p>
            <a:r>
              <a:rPr lang="en-US" dirty="0">
                <a:solidFill>
                  <a:srgbClr val="024C90"/>
                </a:solidFill>
              </a:rPr>
              <a:t>The output is </a:t>
            </a:r>
            <a:br>
              <a:rPr lang="en-US" dirty="0">
                <a:solidFill>
                  <a:srgbClr val="024C90"/>
                </a:solidFill>
              </a:rPr>
            </a:br>
            <a:r>
              <a:rPr lang="en-US" dirty="0">
                <a:solidFill>
                  <a:srgbClr val="024C90"/>
                </a:solidFill>
              </a:rPr>
              <a:t>now ready!</a:t>
            </a:r>
            <a:endParaRPr lang="en-US" sz="1600" dirty="0">
              <a:solidFill>
                <a:srgbClr val="024C90"/>
              </a:solidFill>
            </a:endParaRPr>
          </a:p>
        </p:txBody>
      </p:sp>
      <p:cxnSp>
        <p:nvCxnSpPr>
          <p:cNvPr id="11" name="Straight Arrow Connector 10"/>
          <p:cNvCxnSpPr>
            <a:stCxn id="31" idx="1"/>
          </p:cNvCxnSpPr>
          <p:nvPr/>
        </p:nvCxnSpPr>
        <p:spPr>
          <a:xfrm flipH="1">
            <a:off x="1382726" y="3431262"/>
            <a:ext cx="2405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90366" y="1213744"/>
            <a:ext cx="409265" cy="369332"/>
          </a:xfrm>
          <a:prstGeom prst="rect">
            <a:avLst/>
          </a:prstGeom>
          <a:noFill/>
        </p:spPr>
        <p:txBody>
          <a:bodyPr wrap="square" rtlCol="0">
            <a:spAutoFit/>
          </a:bodyPr>
          <a:lstStyle/>
          <a:p>
            <a:r>
              <a:rPr lang="en-US" dirty="0"/>
              <a:t>1.</a:t>
            </a:r>
          </a:p>
        </p:txBody>
      </p:sp>
      <p:sp>
        <p:nvSpPr>
          <p:cNvPr id="71" name="TextBox 70"/>
          <p:cNvSpPr txBox="1"/>
          <p:nvPr/>
        </p:nvSpPr>
        <p:spPr>
          <a:xfrm>
            <a:off x="90366" y="1891037"/>
            <a:ext cx="409265" cy="369332"/>
          </a:xfrm>
          <a:prstGeom prst="rect">
            <a:avLst/>
          </a:prstGeom>
          <a:noFill/>
        </p:spPr>
        <p:txBody>
          <a:bodyPr wrap="square" rtlCol="0">
            <a:spAutoFit/>
          </a:bodyPr>
          <a:lstStyle/>
          <a:p>
            <a:r>
              <a:rPr lang="en-US" dirty="0"/>
              <a:t>2.</a:t>
            </a:r>
          </a:p>
        </p:txBody>
      </p:sp>
      <p:sp>
        <p:nvSpPr>
          <p:cNvPr id="72" name="TextBox 71"/>
          <p:cNvSpPr txBox="1"/>
          <p:nvPr/>
        </p:nvSpPr>
        <p:spPr>
          <a:xfrm>
            <a:off x="90366" y="2568330"/>
            <a:ext cx="409265" cy="369332"/>
          </a:xfrm>
          <a:prstGeom prst="rect">
            <a:avLst/>
          </a:prstGeom>
          <a:noFill/>
        </p:spPr>
        <p:txBody>
          <a:bodyPr wrap="square" rtlCol="0">
            <a:spAutoFit/>
          </a:bodyPr>
          <a:lstStyle/>
          <a:p>
            <a:r>
              <a:rPr lang="en-US" dirty="0"/>
              <a:t>3.</a:t>
            </a:r>
          </a:p>
        </p:txBody>
      </p:sp>
      <p:sp>
        <p:nvSpPr>
          <p:cNvPr id="73" name="TextBox 72"/>
          <p:cNvSpPr txBox="1"/>
          <p:nvPr/>
        </p:nvSpPr>
        <p:spPr>
          <a:xfrm>
            <a:off x="90366" y="3246595"/>
            <a:ext cx="409265" cy="369332"/>
          </a:xfrm>
          <a:prstGeom prst="rect">
            <a:avLst/>
          </a:prstGeom>
          <a:noFill/>
        </p:spPr>
        <p:txBody>
          <a:bodyPr wrap="square" rtlCol="0">
            <a:spAutoFit/>
          </a:bodyPr>
          <a:lstStyle/>
          <a:p>
            <a:r>
              <a:rPr lang="en-US" dirty="0"/>
              <a:t>4.</a:t>
            </a:r>
          </a:p>
        </p:txBody>
      </p:sp>
      <p:sp>
        <p:nvSpPr>
          <p:cNvPr id="75" name="TextBox 74"/>
          <p:cNvSpPr txBox="1"/>
          <p:nvPr/>
        </p:nvSpPr>
        <p:spPr>
          <a:xfrm>
            <a:off x="457195" y="3246595"/>
            <a:ext cx="1040209" cy="369332"/>
          </a:xfrm>
          <a:prstGeom prst="rect">
            <a:avLst/>
          </a:prstGeom>
          <a:noFill/>
        </p:spPr>
        <p:txBody>
          <a:bodyPr wrap="square" rtlCol="0">
            <a:spAutoFit/>
          </a:bodyPr>
          <a:lstStyle/>
          <a:p>
            <a:r>
              <a:rPr lang="en-US" dirty="0"/>
              <a:t>{</a:t>
            </a:r>
            <a:r>
              <a:rPr lang="en-US" dirty="0">
                <a:solidFill>
                  <a:srgbClr val="024C90"/>
                </a:solidFill>
              </a:rPr>
              <a:t>JSON</a:t>
            </a:r>
            <a:r>
              <a:rPr lang="en-US" dirty="0"/>
              <a:t>}</a:t>
            </a:r>
          </a:p>
        </p:txBody>
      </p:sp>
      <p:pic>
        <p:nvPicPr>
          <p:cNvPr id="2" name="Picture 1"/>
          <p:cNvPicPr>
            <a:picLocks noChangeAspect="1"/>
          </p:cNvPicPr>
          <p:nvPr/>
        </p:nvPicPr>
        <p:blipFill>
          <a:blip r:embed="rId3"/>
          <a:stretch>
            <a:fillRect/>
          </a:stretch>
        </p:blipFill>
        <p:spPr>
          <a:xfrm>
            <a:off x="6828617" y="1267109"/>
            <a:ext cx="2067759" cy="1301221"/>
          </a:xfrm>
          <a:prstGeom prst="rect">
            <a:avLst/>
          </a:prstGeom>
        </p:spPr>
      </p:pic>
      <p:pic>
        <p:nvPicPr>
          <p:cNvPr id="98" name="Picture 97"/>
          <p:cNvPicPr>
            <a:picLocks noChangeAspect="1"/>
          </p:cNvPicPr>
          <p:nvPr/>
        </p:nvPicPr>
        <p:blipFill>
          <a:blip r:embed="rId3"/>
          <a:stretch>
            <a:fillRect/>
          </a:stretch>
        </p:blipFill>
        <p:spPr>
          <a:xfrm>
            <a:off x="6897433" y="2664100"/>
            <a:ext cx="2067759" cy="1301221"/>
          </a:xfrm>
          <a:prstGeom prst="rect">
            <a:avLst/>
          </a:prstGeom>
        </p:spPr>
      </p:pic>
      <p:pic>
        <p:nvPicPr>
          <p:cNvPr id="4" name="Picture 3"/>
          <p:cNvPicPr>
            <a:picLocks noChangeAspect="1"/>
          </p:cNvPicPr>
          <p:nvPr/>
        </p:nvPicPr>
        <p:blipFill>
          <a:blip r:embed="rId4"/>
          <a:stretch>
            <a:fillRect/>
          </a:stretch>
        </p:blipFill>
        <p:spPr>
          <a:xfrm>
            <a:off x="258940" y="3613543"/>
            <a:ext cx="4767485" cy="987638"/>
          </a:xfrm>
          <a:prstGeom prst="rect">
            <a:avLst/>
          </a:prstGeom>
        </p:spPr>
      </p:pic>
    </p:spTree>
    <p:extLst>
      <p:ext uri="{BB962C8B-B14F-4D97-AF65-F5344CB8AC3E}">
        <p14:creationId xmlns:p14="http://schemas.microsoft.com/office/powerpoint/2010/main" val="333327085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4146" y="1062495"/>
            <a:ext cx="8537985" cy="3168210"/>
          </a:xfrm>
        </p:spPr>
        <p:txBody>
          <a:bodyPr/>
          <a:lstStyle/>
          <a:p>
            <a:pPr marL="514336" indent="-457200">
              <a:buFont typeface="Arial" panose="020B0604020202020204" pitchFamily="34" charset="0"/>
              <a:buChar char="•"/>
            </a:pPr>
            <a:r>
              <a:rPr lang="en-US" sz="2400" dirty="0">
                <a:solidFill>
                  <a:schemeClr val="tx1">
                    <a:lumMod val="50000"/>
                  </a:schemeClr>
                </a:solidFill>
              </a:rPr>
              <a:t>You will work from partially completed code in the </a:t>
            </a:r>
            <a:r>
              <a:rPr lang="en-US" sz="2400" b="1" dirty="0">
                <a:solidFill>
                  <a:schemeClr val="tx1">
                    <a:lumMod val="50000"/>
                  </a:schemeClr>
                </a:solidFill>
              </a:rPr>
              <a:t>04_path_trace.py</a:t>
            </a:r>
            <a:r>
              <a:rPr lang="en-US" sz="2400" dirty="0">
                <a:solidFill>
                  <a:schemeClr val="tx1">
                    <a:lumMod val="50000"/>
                  </a:schemeClr>
                </a:solidFill>
              </a:rPr>
              <a:t> file.</a:t>
            </a:r>
          </a:p>
          <a:p>
            <a:pPr marL="514336" indent="-457200">
              <a:buFont typeface="Arial" panose="020B0604020202020204" pitchFamily="34" charset="0"/>
              <a:buChar char="•"/>
            </a:pPr>
            <a:r>
              <a:rPr lang="en-US" sz="2400" dirty="0">
                <a:solidFill>
                  <a:schemeClr val="tx1">
                    <a:lumMod val="50000"/>
                  </a:schemeClr>
                </a:solidFill>
              </a:rPr>
              <a:t>Copy and paste from what you have already completed.</a:t>
            </a:r>
          </a:p>
          <a:p>
            <a:pPr marL="514336" indent="-457200">
              <a:buFont typeface="Arial" panose="020B0604020202020204" pitchFamily="34" charset="0"/>
              <a:buChar char="•"/>
            </a:pPr>
            <a:r>
              <a:rPr lang="en-US" sz="2400" dirty="0">
                <a:solidFill>
                  <a:schemeClr val="tx1">
                    <a:lumMod val="50000"/>
                  </a:schemeClr>
                </a:solidFill>
              </a:rPr>
              <a:t>Consult the solution files.</a:t>
            </a:r>
          </a:p>
          <a:p>
            <a:pPr marL="514336" indent="-457200">
              <a:buFont typeface="Arial" panose="020B0604020202020204" pitchFamily="34" charset="0"/>
              <a:buChar char="•"/>
            </a:pPr>
            <a:r>
              <a:rPr lang="en-US" sz="2400" dirty="0">
                <a:solidFill>
                  <a:schemeClr val="tx1">
                    <a:lumMod val="50000"/>
                  </a:schemeClr>
                </a:solidFill>
              </a:rPr>
              <a:t>Seek assistance from the workshop community if you are stuck.</a:t>
            </a:r>
          </a:p>
          <a:p>
            <a:pPr marL="514336" indent="-457200">
              <a:buFont typeface="Arial" panose="020B0604020202020204" pitchFamily="34" charset="0"/>
              <a:buChar char="•"/>
            </a:pPr>
            <a:r>
              <a:rPr lang="en-US" sz="2400" dirty="0">
                <a:solidFill>
                  <a:schemeClr val="tx1">
                    <a:lumMod val="50000"/>
                  </a:schemeClr>
                </a:solidFill>
              </a:rPr>
              <a:t>Coders collaborate, so should you!</a:t>
            </a:r>
          </a:p>
        </p:txBody>
      </p:sp>
      <p:sp>
        <p:nvSpPr>
          <p:cNvPr id="5" name="Title 4"/>
          <p:cNvSpPr>
            <a:spLocks noGrp="1"/>
          </p:cNvSpPr>
          <p:nvPr>
            <p:ph type="title"/>
          </p:nvPr>
        </p:nvSpPr>
        <p:spPr>
          <a:xfrm>
            <a:off x="284146" y="194055"/>
            <a:ext cx="8345488" cy="731837"/>
          </a:xfrm>
        </p:spPr>
        <p:txBody>
          <a:bodyPr/>
          <a:lstStyle/>
          <a:p>
            <a:r>
              <a:rPr lang="en-US" sz="2800" dirty="0"/>
              <a:t>Lab: Using the APIC-EM Path Trace API: Process</a:t>
            </a:r>
          </a:p>
        </p:txBody>
      </p:sp>
    </p:spTree>
    <p:extLst>
      <p:ext uri="{BB962C8B-B14F-4D97-AF65-F5344CB8AC3E}">
        <p14:creationId xmlns:p14="http://schemas.microsoft.com/office/powerpoint/2010/main" val="33726904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693" y="1093773"/>
            <a:ext cx="8345488" cy="3269825"/>
          </a:xfrm>
        </p:spPr>
        <p:txBody>
          <a:bodyPr>
            <a:normAutofit/>
          </a:bodyPr>
          <a:lstStyle/>
          <a:p>
            <a:r>
              <a:rPr lang="en-US" sz="2800" dirty="0">
                <a:solidFill>
                  <a:schemeClr val="tx1">
                    <a:lumMod val="50000"/>
                  </a:schemeClr>
                </a:solidFill>
              </a:rPr>
              <a:t>Python and IDLE</a:t>
            </a:r>
          </a:p>
          <a:p>
            <a:r>
              <a:rPr lang="en-US" sz="2800" dirty="0">
                <a:solidFill>
                  <a:schemeClr val="tx1">
                    <a:lumMod val="50000"/>
                  </a:schemeClr>
                </a:solidFill>
              </a:rPr>
              <a:t>Installed Python Modules:</a:t>
            </a:r>
          </a:p>
          <a:p>
            <a:pPr lvl="1"/>
            <a:r>
              <a:rPr lang="en-US" dirty="0">
                <a:solidFill>
                  <a:schemeClr val="tx1">
                    <a:lumMod val="50000"/>
                  </a:schemeClr>
                </a:solidFill>
              </a:rPr>
              <a:t>requests</a:t>
            </a:r>
          </a:p>
          <a:p>
            <a:pPr lvl="1"/>
            <a:r>
              <a:rPr lang="en-US" dirty="0">
                <a:solidFill>
                  <a:schemeClr val="tx1">
                    <a:lumMod val="50000"/>
                  </a:schemeClr>
                </a:solidFill>
              </a:rPr>
              <a:t>tabulate</a:t>
            </a:r>
          </a:p>
          <a:p>
            <a:r>
              <a:rPr lang="en-US" sz="2800" dirty="0">
                <a:solidFill>
                  <a:schemeClr val="tx1">
                    <a:lumMod val="50000"/>
                  </a:schemeClr>
                </a:solidFill>
              </a:rPr>
              <a:t>The Postman application</a:t>
            </a:r>
          </a:p>
        </p:txBody>
      </p:sp>
      <p:sp>
        <p:nvSpPr>
          <p:cNvPr id="3" name="Title 2"/>
          <p:cNvSpPr>
            <a:spLocks noGrp="1"/>
          </p:cNvSpPr>
          <p:nvPr>
            <p:ph type="title"/>
          </p:nvPr>
        </p:nvSpPr>
        <p:spPr>
          <a:xfrm>
            <a:off x="368493" y="175058"/>
            <a:ext cx="8345488" cy="731837"/>
          </a:xfrm>
        </p:spPr>
        <p:txBody>
          <a:bodyPr/>
          <a:lstStyle/>
          <a:p>
            <a:r>
              <a:rPr lang="en-US" dirty="0"/>
              <a:t>Computer Requirements</a:t>
            </a:r>
          </a:p>
        </p:txBody>
      </p:sp>
    </p:spTree>
    <p:extLst>
      <p:ext uri="{BB962C8B-B14F-4D97-AF65-F5344CB8AC3E}">
        <p14:creationId xmlns:p14="http://schemas.microsoft.com/office/powerpoint/2010/main" val="1294753261"/>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105" y="261763"/>
            <a:ext cx="8345488" cy="731837"/>
          </a:xfrm>
        </p:spPr>
        <p:txBody>
          <a:bodyPr/>
          <a:lstStyle/>
          <a:p>
            <a:r>
              <a:rPr lang="en-US" dirty="0"/>
              <a:t>Lab: Using the APIC-EM Path Trace API: About the working code file</a:t>
            </a:r>
          </a:p>
        </p:txBody>
      </p:sp>
      <p:sp>
        <p:nvSpPr>
          <p:cNvPr id="5" name="TextBox 4"/>
          <p:cNvSpPr txBox="1"/>
          <p:nvPr/>
        </p:nvSpPr>
        <p:spPr>
          <a:xfrm>
            <a:off x="441993" y="1232452"/>
            <a:ext cx="8229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Open the </a:t>
            </a:r>
            <a:r>
              <a:rPr lang="en-US" sz="2000" b="1" dirty="0"/>
              <a:t>04_path_trace.py</a:t>
            </a:r>
            <a:r>
              <a:rPr lang="en-US" sz="2000" dirty="0"/>
              <a:t> work file in IDLE.</a:t>
            </a:r>
          </a:p>
          <a:p>
            <a:pPr marL="285750" indent="-285750">
              <a:buFont typeface="Arial" panose="020B0604020202020204" pitchFamily="34" charset="0"/>
              <a:buChar char="•"/>
            </a:pPr>
            <a:r>
              <a:rPr lang="en-US" sz="2000" dirty="0"/>
              <a:t>The code is divided into six sections. The lab references each section.</a:t>
            </a:r>
          </a:p>
          <a:p>
            <a:pPr marL="285750" indent="-285750">
              <a:buFont typeface="Arial" panose="020B0604020202020204" pitchFamily="34" charset="0"/>
              <a:buChar char="•"/>
            </a:pPr>
            <a:r>
              <a:rPr lang="en-US" sz="2000" dirty="0"/>
              <a:t>You are directed to complete or supply statements in the code.</a:t>
            </a:r>
          </a:p>
          <a:p>
            <a:pPr marL="285750" indent="-285750">
              <a:buFont typeface="Arial" panose="020B0604020202020204" pitchFamily="34" charset="0"/>
              <a:buChar char="•"/>
            </a:pPr>
            <a:r>
              <a:rPr lang="en-US" sz="2000" dirty="0"/>
              <a:t>Some material is new. The lab document provides information regarding what is required.</a:t>
            </a:r>
          </a:p>
          <a:p>
            <a:pPr marL="285750" indent="-285750">
              <a:buFont typeface="Arial" panose="020B0604020202020204" pitchFamily="34" charset="0"/>
              <a:buChar char="•"/>
            </a:pPr>
            <a:r>
              <a:rPr lang="en-US" sz="2000" dirty="0"/>
              <a:t>You are working on a functioning application. Sometimes it is necessary to use code that is more advanced than your current skill level. You are not expected to understand that code, although it can be explained at a later time if you wish.</a:t>
            </a:r>
          </a:p>
        </p:txBody>
      </p:sp>
    </p:spTree>
    <p:extLst>
      <p:ext uri="{BB962C8B-B14F-4D97-AF65-F5344CB8AC3E}">
        <p14:creationId xmlns:p14="http://schemas.microsoft.com/office/powerpoint/2010/main" val="1351784796"/>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14336" indent="-457200">
              <a:buFont typeface="Arial" panose="020B0604020202020204" pitchFamily="34" charset="0"/>
              <a:buChar char="•"/>
            </a:pPr>
            <a:r>
              <a:rPr lang="en-US" sz="2800" dirty="0">
                <a:solidFill>
                  <a:schemeClr val="tx1">
                    <a:lumMod val="50000"/>
                  </a:schemeClr>
                </a:solidFill>
              </a:rPr>
              <a:t>In IDLE, create a new Python file called </a:t>
            </a:r>
            <a:r>
              <a:rPr lang="en-US" sz="2800" b="1" dirty="0">
                <a:solidFill>
                  <a:schemeClr val="tx1">
                    <a:lumMod val="50000"/>
                  </a:schemeClr>
                </a:solidFill>
              </a:rPr>
              <a:t>test.py</a:t>
            </a:r>
            <a:r>
              <a:rPr lang="en-US" sz="2800" dirty="0">
                <a:solidFill>
                  <a:schemeClr val="tx1">
                    <a:lumMod val="50000"/>
                  </a:schemeClr>
                </a:solidFill>
              </a:rPr>
              <a:t>.</a:t>
            </a:r>
          </a:p>
          <a:p>
            <a:pPr marL="514336" indent="-457200">
              <a:buFont typeface="Arial" panose="020B0604020202020204" pitchFamily="34" charset="0"/>
              <a:buChar char="•"/>
            </a:pPr>
            <a:r>
              <a:rPr lang="en-US" sz="2800" dirty="0">
                <a:solidFill>
                  <a:schemeClr val="tx1">
                    <a:lumMod val="50000"/>
                  </a:schemeClr>
                </a:solidFill>
              </a:rPr>
              <a:t>Save it in the same folder as your other lab files.</a:t>
            </a:r>
          </a:p>
          <a:p>
            <a:pPr marL="514336" indent="-457200">
              <a:buFont typeface="Arial" panose="020B0604020202020204" pitchFamily="34" charset="0"/>
              <a:buChar char="•"/>
            </a:pPr>
            <a:r>
              <a:rPr lang="en-US" sz="2800" dirty="0">
                <a:solidFill>
                  <a:schemeClr val="tx1">
                    <a:lumMod val="50000"/>
                  </a:schemeClr>
                </a:solidFill>
              </a:rPr>
              <a:t>As you complete a section of code, copy and paste it into this file, save, and run it.</a:t>
            </a:r>
          </a:p>
        </p:txBody>
      </p:sp>
      <p:sp>
        <p:nvSpPr>
          <p:cNvPr id="3" name="Title 2"/>
          <p:cNvSpPr>
            <a:spLocks noGrp="1"/>
          </p:cNvSpPr>
          <p:nvPr>
            <p:ph type="title"/>
          </p:nvPr>
        </p:nvSpPr>
        <p:spPr/>
        <p:txBody>
          <a:bodyPr/>
          <a:lstStyle/>
          <a:p>
            <a:r>
              <a:rPr lang="en-US" dirty="0"/>
              <a:t>Lab: Using the APIC-EM Path Trace API: Testing your code…</a:t>
            </a:r>
          </a:p>
        </p:txBody>
      </p:sp>
    </p:spTree>
    <p:extLst>
      <p:ext uri="{BB962C8B-B14F-4D97-AF65-F5344CB8AC3E}">
        <p14:creationId xmlns:p14="http://schemas.microsoft.com/office/powerpoint/2010/main" val="3091350006"/>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9418" y="216954"/>
            <a:ext cx="8345488" cy="731837"/>
          </a:xfrm>
        </p:spPr>
        <p:txBody>
          <a:bodyPr/>
          <a:lstStyle/>
          <a:p>
            <a:r>
              <a:rPr lang="en-US" dirty="0"/>
              <a:t>Lab: Using the APIC-EM Path Trace API: Section 1: Setup the Environment</a:t>
            </a:r>
          </a:p>
        </p:txBody>
      </p:sp>
      <p:sp>
        <p:nvSpPr>
          <p:cNvPr id="5" name="Rectangle 4"/>
          <p:cNvSpPr/>
          <p:nvPr/>
        </p:nvSpPr>
        <p:spPr>
          <a:xfrm>
            <a:off x="267005" y="1012856"/>
            <a:ext cx="6345936" cy="3785652"/>
          </a:xfrm>
          <a:prstGeom prst="rect">
            <a:avLst/>
          </a:prstGeom>
          <a:ln>
            <a:solidFill>
              <a:schemeClr val="tx1">
                <a:lumMod val="50000"/>
              </a:schemeClr>
            </a:solidFill>
          </a:ln>
        </p:spPr>
        <p:txBody>
          <a:bodyPr wrap="square">
            <a:spAutoFit/>
          </a:bodyPr>
          <a:lstStyle/>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 Section 1. Setup the environment and variables required </a:t>
            </a:r>
          </a:p>
          <a:p>
            <a:r>
              <a:rPr lang="en-US" sz="1200" b="1" dirty="0">
                <a:solidFill>
                  <a:srgbClr val="FF0000"/>
                </a:solidFill>
                <a:latin typeface="Courier New" panose="02070309020205020404" pitchFamily="49" charset="0"/>
                <a:cs typeface="Courier New" panose="02070309020205020404" pitchFamily="49" charset="0"/>
              </a:rPr>
              <a:t>to interact with the APIC-EM</a:t>
            </a:r>
          </a:p>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#+++++++++++Add Values+++++++++++++++</a:t>
            </a:r>
          </a:p>
          <a:p>
            <a:r>
              <a:rPr lang="en-US" sz="1200" b="1" dirty="0">
                <a:solidFill>
                  <a:srgbClr val="FF0000"/>
                </a:solidFill>
                <a:latin typeface="Courier New" panose="02070309020205020404" pitchFamily="49" charset="0"/>
                <a:cs typeface="Courier New" panose="02070309020205020404" pitchFamily="49" charset="0"/>
              </a:rPr>
              <a:t>#import modules</a:t>
            </a:r>
          </a:p>
          <a:p>
            <a:endParaRPr lang="en-US" sz="1200" b="1" dirty="0">
              <a:solidFill>
                <a:srgbClr val="FF0000"/>
              </a:solidFill>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#disable SSL certificate warnings</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#+++++++++++Add Values+++++++++++++++</a:t>
            </a:r>
          </a:p>
          <a:p>
            <a:r>
              <a:rPr lang="en-US" sz="1200" b="1" dirty="0">
                <a:solidFill>
                  <a:srgbClr val="FF0000"/>
                </a:solidFill>
                <a:latin typeface="Courier New" panose="02070309020205020404" pitchFamily="49" charset="0"/>
                <a:cs typeface="Courier New" panose="02070309020205020404" pitchFamily="49" charset="0"/>
              </a:rPr>
              <a:t># Path Trace API URL for </a:t>
            </a:r>
            <a:r>
              <a:rPr lang="en-US" sz="1200" b="1" dirty="0" err="1">
                <a:solidFill>
                  <a:srgbClr val="FF0000"/>
                </a:solidFill>
                <a:latin typeface="Courier New" panose="02070309020205020404" pitchFamily="49" charset="0"/>
                <a:cs typeface="Courier New" panose="02070309020205020404" pitchFamily="49" charset="0"/>
              </a:rPr>
              <a:t>flow_analysis</a:t>
            </a:r>
            <a:r>
              <a:rPr lang="en-US" sz="1200" b="1" dirty="0">
                <a:solidFill>
                  <a:srgbClr val="FF0000"/>
                </a:solidFill>
                <a:latin typeface="Courier New" panose="02070309020205020404" pitchFamily="49" charset="0"/>
                <a:cs typeface="Courier New" panose="02070309020205020404" pitchFamily="49" charset="0"/>
              </a:rPr>
              <a:t> endpoint</a:t>
            </a:r>
          </a:p>
          <a:p>
            <a:r>
              <a:rPr lang="en-US" sz="1200" b="1" dirty="0" err="1">
                <a:latin typeface="Courier New" panose="02070309020205020404" pitchFamily="49" charset="0"/>
                <a:cs typeface="Courier New" panose="02070309020205020404" pitchFamily="49" charset="0"/>
              </a:rPr>
              <a:t>api_url</a:t>
            </a:r>
            <a:r>
              <a:rPr lang="en-US" sz="1200" b="1" dirty="0">
                <a:latin typeface="Courier New" panose="02070309020205020404" pitchFamily="49" charset="0"/>
                <a:cs typeface="Courier New" panose="02070309020205020404" pitchFamily="49" charset="0"/>
              </a:rPr>
              <a:t> =              </a:t>
            </a:r>
            <a:r>
              <a:rPr lang="en-US" sz="1200" b="1" dirty="0">
                <a:solidFill>
                  <a:srgbClr val="FF0000"/>
                </a:solidFill>
                <a:latin typeface="Courier New" panose="02070309020205020404" pitchFamily="49" charset="0"/>
                <a:cs typeface="Courier New" panose="02070309020205020404" pitchFamily="49" charset="0"/>
              </a:rPr>
              <a:t>#URL of API endpoint</a:t>
            </a:r>
          </a:p>
          <a:p>
            <a:r>
              <a:rPr lang="en-US" sz="1200" b="1" dirty="0">
                <a:solidFill>
                  <a:srgbClr val="FF0000"/>
                </a:solidFill>
                <a:latin typeface="Courier New" panose="02070309020205020404" pitchFamily="49" charset="0"/>
                <a:cs typeface="Courier New" panose="02070309020205020404" pitchFamily="49" charset="0"/>
              </a:rPr>
              <a:t># Get service ticket number using imported function</a:t>
            </a:r>
          </a:p>
          <a:p>
            <a:r>
              <a:rPr lang="en-US" sz="1200" b="1" dirty="0">
                <a:latin typeface="Courier New" panose="02070309020205020404" pitchFamily="49" charset="0"/>
                <a:cs typeface="Courier New" panose="02070309020205020404" pitchFamily="49" charset="0"/>
              </a:rPr>
              <a:t>ticket =                </a:t>
            </a:r>
            <a:r>
              <a:rPr lang="en-US" sz="1200" b="1" dirty="0">
                <a:solidFill>
                  <a:srgbClr val="FF0000"/>
                </a:solidFill>
                <a:latin typeface="Courier New" panose="02070309020205020404" pitchFamily="49" charset="0"/>
                <a:cs typeface="Courier New" panose="02070309020205020404" pitchFamily="49" charset="0"/>
              </a:rPr>
              <a:t># Add function to get service ticket</a:t>
            </a:r>
          </a:p>
          <a:p>
            <a:r>
              <a:rPr lang="en-US" sz="1200" b="1" dirty="0">
                <a:solidFill>
                  <a:srgbClr val="FF0000"/>
                </a:solidFill>
                <a:latin typeface="Courier New" panose="02070309020205020404" pitchFamily="49" charset="0"/>
                <a:cs typeface="Courier New" panose="02070309020205020404" pitchFamily="49" charset="0"/>
              </a:rPr>
              <a:t># Create headers for requests to the API</a:t>
            </a:r>
          </a:p>
          <a:p>
            <a:r>
              <a:rPr lang="en-US" sz="1200" b="1" dirty="0">
                <a:latin typeface="Courier New" panose="02070309020205020404" pitchFamily="49" charset="0"/>
                <a:cs typeface="Courier New" panose="02070309020205020404" pitchFamily="49" charset="0"/>
              </a:rPr>
              <a:t>headers =               </a:t>
            </a:r>
            <a:r>
              <a:rPr lang="en-US" sz="1200" b="1" dirty="0">
                <a:solidFill>
                  <a:srgbClr val="FF0000"/>
                </a:solidFill>
                <a:latin typeface="Courier New" panose="02070309020205020404" pitchFamily="49" charset="0"/>
                <a:cs typeface="Courier New" panose="02070309020205020404" pitchFamily="49" charset="0"/>
              </a:rPr>
              <a:t># Create dictionary containing headers for the request</a:t>
            </a:r>
          </a:p>
          <a:p>
            <a:r>
              <a:rPr lang="en-US" sz="1200" b="1" dirty="0">
                <a:solidFill>
                  <a:srgbClr val="FF0000"/>
                </a:solidFill>
                <a:latin typeface="Courier New" panose="02070309020205020404" pitchFamily="49" charset="0"/>
                <a:cs typeface="Courier New" panose="02070309020205020404" pitchFamily="49" charset="0"/>
              </a:rPr>
              <a:t>#++++++++++++++++++++++++++++++++++++</a:t>
            </a:r>
          </a:p>
        </p:txBody>
      </p:sp>
      <p:sp>
        <p:nvSpPr>
          <p:cNvPr id="6" name="Rectangle 5"/>
          <p:cNvSpPr/>
          <p:nvPr/>
        </p:nvSpPr>
        <p:spPr>
          <a:xfrm>
            <a:off x="395022" y="2150669"/>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95021" y="2523744"/>
            <a:ext cx="290413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330147" y="3429609"/>
            <a:ext cx="116433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161897" y="3780739"/>
            <a:ext cx="1391108"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216761" y="4168444"/>
            <a:ext cx="133624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693406" y="1364946"/>
            <a:ext cx="2450594" cy="1323439"/>
          </a:xfrm>
          <a:prstGeom prst="rect">
            <a:avLst/>
          </a:prstGeom>
          <a:noFill/>
        </p:spPr>
        <p:txBody>
          <a:bodyPr wrap="square" rtlCol="0">
            <a:spAutoFit/>
          </a:bodyPr>
          <a:lstStyle/>
          <a:p>
            <a:r>
              <a:rPr lang="en-US" sz="1600" dirty="0"/>
              <a:t>Add code where indicated to setup the code environment and build the request components.</a:t>
            </a:r>
          </a:p>
        </p:txBody>
      </p:sp>
    </p:spTree>
    <p:extLst>
      <p:ext uri="{BB962C8B-B14F-4D97-AF65-F5344CB8AC3E}">
        <p14:creationId xmlns:p14="http://schemas.microsoft.com/office/powerpoint/2010/main" val="280930538"/>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57096" y="1536223"/>
            <a:ext cx="3408882" cy="1257261"/>
          </a:xfrm>
        </p:spPr>
        <p:txBody>
          <a:bodyPr/>
          <a:lstStyle/>
          <a:p>
            <a:r>
              <a:rPr lang="en-US" sz="2400">
                <a:solidFill>
                  <a:schemeClr val="tx1">
                    <a:lumMod val="50000"/>
                  </a:schemeClr>
                </a:solidFill>
              </a:rPr>
              <a:t>Print short text messages that identify to the user what is to be displayed.</a:t>
            </a:r>
          </a:p>
          <a:p>
            <a:r>
              <a:rPr lang="en-US" sz="2400">
                <a:solidFill>
                  <a:schemeClr val="tx1">
                    <a:lumMod val="50000"/>
                  </a:schemeClr>
                </a:solidFill>
              </a:rPr>
              <a:t>Use your </a:t>
            </a:r>
            <a:r>
              <a:rPr lang="en-US" sz="2400" b="1">
                <a:solidFill>
                  <a:schemeClr val="tx1">
                    <a:lumMod val="50000"/>
                  </a:schemeClr>
                </a:solidFill>
              </a:rPr>
              <a:t>print_hosts()</a:t>
            </a:r>
            <a:r>
              <a:rPr lang="en-US" sz="2400">
                <a:solidFill>
                  <a:schemeClr val="tx1">
                    <a:lumMod val="50000"/>
                  </a:schemeClr>
                </a:solidFill>
              </a:rPr>
              <a:t> and </a:t>
            </a:r>
            <a:r>
              <a:rPr lang="en-US" sz="2400" b="1">
                <a:solidFill>
                  <a:schemeClr val="tx1">
                    <a:lumMod val="50000"/>
                  </a:schemeClr>
                </a:solidFill>
              </a:rPr>
              <a:t>print_devices() </a:t>
            </a:r>
            <a:r>
              <a:rPr lang="en-US" sz="2400">
                <a:solidFill>
                  <a:schemeClr val="tx1">
                    <a:lumMod val="50000"/>
                  </a:schemeClr>
                </a:solidFill>
              </a:rPr>
              <a:t>functions here.</a:t>
            </a:r>
          </a:p>
          <a:p>
            <a:endParaRPr lang="en-US" sz="2400" dirty="0">
              <a:solidFill>
                <a:schemeClr val="tx1">
                  <a:lumMod val="50000"/>
                </a:schemeClr>
              </a:solidFill>
            </a:endParaRPr>
          </a:p>
        </p:txBody>
      </p:sp>
      <p:sp>
        <p:nvSpPr>
          <p:cNvPr id="3" name="Title 2"/>
          <p:cNvSpPr>
            <a:spLocks noGrp="1"/>
          </p:cNvSpPr>
          <p:nvPr>
            <p:ph type="title"/>
          </p:nvPr>
        </p:nvSpPr>
        <p:spPr>
          <a:xfrm>
            <a:off x="219458" y="276854"/>
            <a:ext cx="8345488" cy="731837"/>
          </a:xfrm>
        </p:spPr>
        <p:txBody>
          <a:bodyPr/>
          <a:lstStyle/>
          <a:p>
            <a:r>
              <a:rPr lang="en-US" sz="2800" dirty="0">
                <a:solidFill>
                  <a:srgbClr val="31808B"/>
                </a:solidFill>
              </a:rPr>
              <a:t>Lab: </a:t>
            </a:r>
            <a:r>
              <a:rPr lang="en-US" sz="2800" dirty="0"/>
              <a:t>Using the APIC-EM Path Trace API</a:t>
            </a:r>
            <a:r>
              <a:rPr lang="en-US" sz="2800" dirty="0">
                <a:solidFill>
                  <a:srgbClr val="31808B"/>
                </a:solidFill>
              </a:rPr>
              <a:t> </a:t>
            </a:r>
            <a:br>
              <a:rPr lang="en-US" sz="2800" dirty="0">
                <a:solidFill>
                  <a:srgbClr val="31808B"/>
                </a:solidFill>
              </a:rPr>
            </a:br>
            <a:r>
              <a:rPr lang="en-US" sz="2800" dirty="0">
                <a:solidFill>
                  <a:srgbClr val="31808B"/>
                </a:solidFill>
              </a:rPr>
              <a:t>Code Section 2: Display list of hosts and devices</a:t>
            </a:r>
          </a:p>
        </p:txBody>
      </p:sp>
      <p:sp>
        <p:nvSpPr>
          <p:cNvPr id="4" name="Rectangle 3"/>
          <p:cNvSpPr/>
          <p:nvPr/>
        </p:nvSpPr>
        <p:spPr>
          <a:xfrm>
            <a:off x="131675" y="1486849"/>
            <a:ext cx="5376672" cy="3231654"/>
          </a:xfrm>
          <a:prstGeom prst="rect">
            <a:avLst/>
          </a:prstGeom>
          <a:ln>
            <a:solidFill>
              <a:schemeClr val="tx1">
                <a:lumMod val="50000"/>
              </a:schemeClr>
            </a:solidFill>
          </a:ln>
        </p:spPr>
        <p:txBody>
          <a:bodyPr wrap="square">
            <a:spAutoFit/>
          </a:bodyPr>
          <a:lstStyle/>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 Section 2. Display list of devices and IPs by calling </a:t>
            </a:r>
            <a:r>
              <a:rPr lang="en-US" sz="1200" b="1" dirty="0" err="1">
                <a:solidFill>
                  <a:srgbClr val="FF0000"/>
                </a:solidFill>
                <a:latin typeface="Courier New" panose="02070309020205020404" pitchFamily="49" charset="0"/>
                <a:cs typeface="Courier New" panose="02070309020205020404" pitchFamily="49" charset="0"/>
              </a:rPr>
              <a:t>print_hosts</a:t>
            </a:r>
            <a:r>
              <a:rPr lang="en-US" sz="1200" b="1" dirty="0">
                <a:solidFill>
                  <a:srgbClr val="FF0000"/>
                </a:solidFill>
                <a:latin typeface="Courier New" panose="02070309020205020404" pitchFamily="49" charset="0"/>
                <a:cs typeface="Courier New" panose="02070309020205020404" pitchFamily="49" charset="0"/>
              </a:rPr>
              <a:t>() and </a:t>
            </a:r>
            <a:r>
              <a:rPr lang="en-US" sz="1200" b="1" dirty="0" err="1">
                <a:solidFill>
                  <a:srgbClr val="FF0000"/>
                </a:solidFill>
                <a:latin typeface="Courier New" panose="02070309020205020404" pitchFamily="49" charset="0"/>
                <a:cs typeface="Courier New" panose="02070309020205020404" pitchFamily="49" charset="0"/>
              </a:rPr>
              <a:t>print_devices</a:t>
            </a:r>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#+++++++++++Add </a:t>
            </a:r>
            <a:r>
              <a:rPr lang="en-US" sz="1200" b="1">
                <a:solidFill>
                  <a:srgbClr val="FF0000"/>
                </a:solidFill>
                <a:latin typeface="Courier New" panose="02070309020205020404" pitchFamily="49" charset="0"/>
                <a:cs typeface="Courier New" panose="02070309020205020404" pitchFamily="49" charset="0"/>
              </a:rPr>
              <a:t>Values+++++++++++++++</a:t>
            </a:r>
          </a:p>
          <a:p>
            <a:r>
              <a:rPr lang="en-US" sz="1200" b="1">
                <a:solidFill>
                  <a:srgbClr val="FF0000"/>
                </a:solidFill>
                <a:latin typeface="Courier New" panose="02070309020205020404" pitchFamily="49" charset="0"/>
                <a:cs typeface="Courier New" panose="02070309020205020404" pitchFamily="49" charset="0"/>
              </a:rPr>
              <a:t>#print message identifying that the list of hosts follows</a:t>
            </a:r>
          </a:p>
          <a:p>
            <a:endParaRPr lang="en-US" sz="1200" b="1" dirty="0">
              <a:solidFill>
                <a:srgbClr val="FF0000"/>
              </a:solidFill>
              <a:latin typeface="Courier New" panose="02070309020205020404" pitchFamily="49" charset="0"/>
              <a:cs typeface="Courier New" panose="02070309020205020404" pitchFamily="49" charset="0"/>
            </a:endParaRPr>
          </a:p>
          <a:p>
            <a:r>
              <a:rPr lang="en-US" sz="1200" b="1">
                <a:solidFill>
                  <a:srgbClr val="FF0000"/>
                </a:solidFill>
                <a:latin typeface="Courier New" panose="02070309020205020404" pitchFamily="49" charset="0"/>
                <a:cs typeface="Courier New" panose="02070309020205020404" pitchFamily="49" charset="0"/>
              </a:rPr>
              <a:t># Call your function name that displays hosts</a:t>
            </a:r>
          </a:p>
          <a:p>
            <a:endParaRPr lang="en-US" sz="1200" b="1">
              <a:solidFill>
                <a:srgbClr val="FF0000"/>
              </a:solidFill>
              <a:latin typeface="Courier New" panose="02070309020205020404" pitchFamily="49" charset="0"/>
              <a:cs typeface="Courier New" panose="02070309020205020404" pitchFamily="49" charset="0"/>
            </a:endParaRPr>
          </a:p>
          <a:p>
            <a:r>
              <a:rPr lang="en-US" sz="1200" b="1">
                <a:solidFill>
                  <a:srgbClr val="FF0000"/>
                </a:solidFill>
                <a:latin typeface="Courier New" panose="02070309020205020404" pitchFamily="49" charset="0"/>
                <a:cs typeface="Courier New" panose="02070309020205020404" pitchFamily="49" charset="0"/>
              </a:rPr>
              <a:t>#print message identifying that the list of devices follows</a:t>
            </a:r>
          </a:p>
          <a:p>
            <a:endParaRPr lang="en-US" sz="1200" b="1" dirty="0">
              <a:solidFill>
                <a:srgbClr val="FF0000"/>
              </a:solidFill>
              <a:latin typeface="Courier New" panose="02070309020205020404" pitchFamily="49" charset="0"/>
              <a:cs typeface="Courier New" panose="02070309020205020404" pitchFamily="49" charset="0"/>
            </a:endParaRPr>
          </a:p>
          <a:p>
            <a:r>
              <a:rPr lang="en-US" sz="1200" b="1">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Add function to display network devices</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t>
            </a:r>
          </a:p>
        </p:txBody>
      </p:sp>
      <p:sp>
        <p:nvSpPr>
          <p:cNvPr id="5" name="Rectangle 4"/>
          <p:cNvSpPr/>
          <p:nvPr/>
        </p:nvSpPr>
        <p:spPr>
          <a:xfrm>
            <a:off x="219458" y="2978275"/>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9458" y="3363628"/>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9458" y="3899106"/>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19458" y="4276506"/>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3735467"/>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955" y="157244"/>
            <a:ext cx="8345488" cy="731837"/>
          </a:xfrm>
        </p:spPr>
        <p:txBody>
          <a:bodyPr/>
          <a:lstStyle/>
          <a:p>
            <a:r>
              <a:rPr lang="en-US" sz="2000" dirty="0">
                <a:solidFill>
                  <a:srgbClr val="31808B"/>
                </a:solidFill>
              </a:rPr>
              <a:t>Lab: Using the APIC-EM Path Trace API</a:t>
            </a:r>
            <a:br>
              <a:rPr lang="en-US" sz="2000" dirty="0">
                <a:solidFill>
                  <a:srgbClr val="31808B"/>
                </a:solidFill>
              </a:rPr>
            </a:br>
            <a:r>
              <a:rPr lang="en-US" sz="2000" dirty="0">
                <a:solidFill>
                  <a:srgbClr val="31808B"/>
                </a:solidFill>
              </a:rPr>
              <a:t>Code Section 3: Get Source and Destination IP Addresses from User</a:t>
            </a:r>
          </a:p>
        </p:txBody>
      </p:sp>
      <p:sp>
        <p:nvSpPr>
          <p:cNvPr id="4" name="Rectangle 3"/>
          <p:cNvSpPr/>
          <p:nvPr/>
        </p:nvSpPr>
        <p:spPr>
          <a:xfrm>
            <a:off x="563270" y="1155590"/>
            <a:ext cx="7461504" cy="2800767"/>
          </a:xfrm>
          <a:prstGeom prst="rect">
            <a:avLst/>
          </a:prstGeom>
          <a:ln>
            <a:solidFill>
              <a:schemeClr val="tx1">
                <a:lumMod val="50000"/>
              </a:schemeClr>
            </a:solidFill>
          </a:ln>
        </p:spPr>
        <p:txBody>
          <a:bodyPr wrap="square">
            <a:spAutoFit/>
          </a:bodyPr>
          <a:lstStyle/>
          <a:p>
            <a:r>
              <a:rPr lang="en-US" sz="1100" b="1" dirty="0">
                <a:solidFill>
                  <a:schemeClr val="tx1">
                    <a:lumMod val="50000"/>
                  </a:schemeClr>
                </a:solidFill>
                <a:latin typeface="Courier New" panose="02070309020205020404" pitchFamily="49" charset="0"/>
                <a:cs typeface="Courier New" panose="02070309020205020404" pitchFamily="49" charset="0"/>
              </a:rPr>
              <a:t>while True:</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#+++++++++++Add Values+++++++++++++++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 Request user input for source IP address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r>
              <a:rPr lang="en-US" sz="1100" b="1" dirty="0">
                <a:solidFill>
                  <a:schemeClr val="tx1">
                    <a:lumMod val="50000"/>
                  </a:schemeClr>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 Request user input for destination IP address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#Various error </a:t>
            </a:r>
            <a:r>
              <a:rPr lang="en-US" sz="1100" b="1">
                <a:solidFill>
                  <a:srgbClr val="FF0000"/>
                </a:solidFill>
                <a:latin typeface="Courier New" panose="02070309020205020404" pitchFamily="49" charset="0"/>
                <a:cs typeface="Courier New" panose="02070309020205020404" pitchFamily="49" charset="0"/>
              </a:rPr>
              <a:t>traps could be </a:t>
            </a:r>
            <a:r>
              <a:rPr lang="en-US" sz="1100" b="1" dirty="0">
                <a:solidFill>
                  <a:srgbClr val="FF0000"/>
                </a:solidFill>
                <a:latin typeface="Courier New" panose="02070309020205020404" pitchFamily="49" charset="0"/>
                <a:cs typeface="Courier New" panose="02070309020205020404" pitchFamily="49" charset="0"/>
              </a:rPr>
              <a:t>completed here - POSSIBLE CHALLENGE</a:t>
            </a:r>
          </a:p>
          <a:p>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100" b="1" dirty="0">
                <a:solidFill>
                  <a:schemeClr val="tx1">
                    <a:lumMod val="50000"/>
                  </a:schemeClr>
                </a:solidFill>
                <a:latin typeface="Courier New" panose="02070309020205020404" pitchFamily="49" charset="0"/>
                <a:cs typeface="Courier New" panose="02070309020205020404" pitchFamily="49" charset="0"/>
              </a:rPr>
              <a:t>	if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a:solidFill>
                  <a:schemeClr val="tx1">
                    <a:lumMod val="50000"/>
                  </a:schemeClr>
                </a:solidFill>
                <a:latin typeface="Courier New" panose="02070309020205020404" pitchFamily="49" charset="0"/>
                <a:cs typeface="Courier New" panose="02070309020205020404" pitchFamily="49" charset="0"/>
              </a:rPr>
              <a:t>!= "" </a:t>
            </a:r>
            <a:r>
              <a:rPr lang="en-US" sz="1100" b="1" dirty="0">
                <a:solidFill>
                  <a:schemeClr val="tx1">
                    <a:lumMod val="50000"/>
                  </a:schemeClr>
                </a:solidFill>
                <a:latin typeface="Courier New" panose="02070309020205020404" pitchFamily="49" charset="0"/>
                <a:cs typeface="Courier New" panose="02070309020205020404" pitchFamily="49" charset="0"/>
              </a:rPr>
              <a:t>or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a:solidFill>
                  <a:schemeClr val="tx1">
                    <a:lumMod val="50000"/>
                  </a:schemeClr>
                </a:solidFill>
                <a:latin typeface="Courier New" panose="02070309020205020404" pitchFamily="49" charset="0"/>
                <a:cs typeface="Courier New" panose="02070309020205020404" pitchFamily="49" charset="0"/>
              </a:rPr>
              <a:t>!= "":</a:t>
            </a:r>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path_data</a:t>
            </a:r>
            <a:r>
              <a:rPr lang="en-US" sz="1100" b="1" dirty="0">
                <a:solidFill>
                  <a:schemeClr val="tx1">
                    <a:lumMod val="50000"/>
                  </a:schemeClr>
                </a:solidFill>
                <a:latin typeface="Courier New" panose="02070309020205020404" pitchFamily="49" charset="0"/>
                <a:cs typeface="Courier New" panose="02070309020205020404" pitchFamily="49" charset="0"/>
              </a:rPr>
              <a:t> = {</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sourceIP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destIP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100" b="1" dirty="0">
                <a:solidFill>
                  <a:schemeClr val="tx1">
                    <a:lumMod val="50000"/>
                  </a:schemeClr>
                </a:solidFill>
                <a:latin typeface="Courier New" panose="02070309020205020404" pitchFamily="49" charset="0"/>
                <a:cs typeface="Courier New" panose="02070309020205020404" pitchFamily="49" charset="0"/>
              </a:rPr>
              <a:t>				  }</a:t>
            </a:r>
          </a:p>
          <a:p>
            <a:r>
              <a:rPr lang="en-US" sz="1100" b="1" dirty="0">
                <a:solidFill>
                  <a:schemeClr val="tx1">
                    <a:lumMod val="50000"/>
                  </a:schemeClr>
                </a:solidFill>
                <a:latin typeface="Courier New" panose="02070309020205020404" pitchFamily="49" charset="0"/>
                <a:cs typeface="Courier New" panose="02070309020205020404" pitchFamily="49" charset="0"/>
              </a:rPr>
              <a:t>		break  </a:t>
            </a:r>
            <a:r>
              <a:rPr lang="en-US" sz="1100" b="1" dirty="0">
                <a:solidFill>
                  <a:srgbClr val="FF0000"/>
                </a:solidFill>
                <a:latin typeface="Courier New" panose="02070309020205020404" pitchFamily="49" charset="0"/>
                <a:cs typeface="Courier New" panose="02070309020205020404" pitchFamily="49" charset="0"/>
              </a:rPr>
              <a:t>#Exit loop if values supplied</a:t>
            </a:r>
          </a:p>
          <a:p>
            <a:r>
              <a:rPr lang="en-US" sz="1100" b="1" dirty="0">
                <a:solidFill>
                  <a:schemeClr val="tx1">
                    <a:lumMod val="50000"/>
                  </a:schemeClr>
                </a:solidFill>
                <a:latin typeface="Courier New" panose="02070309020205020404" pitchFamily="49" charset="0"/>
                <a:cs typeface="Courier New" panose="02070309020205020404" pitchFamily="49" charset="0"/>
              </a:rPr>
              <a:t>	else:</a:t>
            </a:r>
          </a:p>
          <a:p>
            <a:r>
              <a:rPr lang="en-US" sz="1100" b="1" dirty="0">
                <a:solidFill>
                  <a:schemeClr val="tx1">
                    <a:lumMod val="50000"/>
                  </a:schemeClr>
                </a:solidFill>
                <a:latin typeface="Courier New" panose="02070309020205020404" pitchFamily="49" charset="0"/>
                <a:cs typeface="Courier New" panose="02070309020205020404" pitchFamily="49" charset="0"/>
              </a:rPr>
              <a:t>		print(</a:t>
            </a:r>
            <a:r>
              <a:rPr lang="en-US" sz="1100" b="1" dirty="0">
                <a:solidFill>
                  <a:srgbClr val="00B050"/>
                </a:solidFill>
                <a:latin typeface="Courier New" panose="02070309020205020404" pitchFamily="49" charset="0"/>
                <a:cs typeface="Courier New" panose="02070309020205020404" pitchFamily="49" charset="0"/>
              </a:rPr>
              <a:t>"\n\</a:t>
            </a:r>
            <a:r>
              <a:rPr lang="en-US" sz="1100" b="1" dirty="0" err="1">
                <a:solidFill>
                  <a:srgbClr val="00B050"/>
                </a:solidFill>
                <a:latin typeface="Courier New" panose="02070309020205020404" pitchFamily="49" charset="0"/>
                <a:cs typeface="Courier New" panose="02070309020205020404" pitchFamily="49" charset="0"/>
              </a:rPr>
              <a:t>nYOU</a:t>
            </a:r>
            <a:r>
              <a:rPr lang="en-US" sz="1100" b="1" dirty="0">
                <a:solidFill>
                  <a:srgbClr val="00B050"/>
                </a:solidFill>
                <a:latin typeface="Courier New" panose="02070309020205020404" pitchFamily="49" charset="0"/>
                <a:cs typeface="Courier New" panose="02070309020205020404" pitchFamily="49" charset="0"/>
              </a:rPr>
              <a:t> MUST ENTER IP ADDRESSES TO CONTINUE.\</a:t>
            </a:r>
            <a:r>
              <a:rPr lang="en-US" sz="1100" b="1" dirty="0" err="1">
                <a:solidFill>
                  <a:srgbClr val="00B050"/>
                </a:solidFill>
                <a:latin typeface="Courier New" panose="02070309020205020404" pitchFamily="49" charset="0"/>
                <a:cs typeface="Courier New" panose="02070309020205020404" pitchFamily="49" charset="0"/>
              </a:rPr>
              <a:t>nUSE</a:t>
            </a:r>
            <a:r>
              <a:rPr lang="en-US" sz="1100" b="1" dirty="0">
                <a:solidFill>
                  <a:srgbClr val="00B050"/>
                </a:solidFill>
                <a:latin typeface="Courier New" panose="02070309020205020404" pitchFamily="49" charset="0"/>
                <a:cs typeface="Courier New" panose="02070309020205020404" pitchFamily="49" charset="0"/>
              </a:rPr>
              <a:t> CTRL-C TO QUIT\n"</a:t>
            </a:r>
            <a:r>
              <a:rPr lang="en-US" sz="1100" b="1" dirty="0">
                <a:solidFill>
                  <a:schemeClr val="tx1">
                    <a:lumMod val="50000"/>
                  </a:schemeClr>
                </a:solidFill>
                <a:latin typeface="Courier New" panose="02070309020205020404" pitchFamily="49" charset="0"/>
                <a:cs typeface="Courier New" panose="02070309020205020404" pitchFamily="49" charset="0"/>
              </a:rPr>
              <a:t>)</a:t>
            </a:r>
          </a:p>
          <a:p>
            <a:r>
              <a:rPr lang="en-US" sz="1100" b="1" dirty="0">
                <a:solidFill>
                  <a:schemeClr val="tx1">
                    <a:lumMod val="50000"/>
                  </a:schemeClr>
                </a:solidFill>
                <a:latin typeface="Courier New" panose="02070309020205020404" pitchFamily="49" charset="0"/>
                <a:cs typeface="Courier New" panose="02070309020205020404" pitchFamily="49" charset="0"/>
              </a:rPr>
              <a:t>		continue  </a:t>
            </a:r>
            <a:r>
              <a:rPr lang="en-US" sz="1100" b="1" dirty="0">
                <a:solidFill>
                  <a:srgbClr val="FF0000"/>
                </a:solidFill>
                <a:latin typeface="Courier New" panose="02070309020205020404" pitchFamily="49" charset="0"/>
                <a:cs typeface="Courier New" panose="02070309020205020404" pitchFamily="49" charset="0"/>
              </a:rPr>
              <a:t>#Return to beginning of loop and repeat</a:t>
            </a:r>
          </a:p>
        </p:txBody>
      </p:sp>
      <p:sp>
        <p:nvSpPr>
          <p:cNvPr id="6" name="Rectangle 5"/>
          <p:cNvSpPr/>
          <p:nvPr/>
        </p:nvSpPr>
        <p:spPr>
          <a:xfrm>
            <a:off x="1667867" y="1514142"/>
            <a:ext cx="157276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67867" y="1733597"/>
            <a:ext cx="157276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747991" y="4084076"/>
            <a:ext cx="5530681" cy="461665"/>
          </a:xfrm>
          <a:prstGeom prst="rect">
            <a:avLst/>
          </a:prstGeom>
          <a:noFill/>
        </p:spPr>
        <p:txBody>
          <a:bodyPr wrap="none" rtlCol="0">
            <a:spAutoFit/>
          </a:bodyPr>
          <a:lstStyle/>
          <a:p>
            <a:r>
              <a:rPr lang="en-US" sz="2400" i="1" dirty="0">
                <a:solidFill>
                  <a:schemeClr val="tx1">
                    <a:lumMod val="50000"/>
                  </a:schemeClr>
                </a:solidFill>
                <a:latin typeface="Courier New" panose="02070309020205020404" pitchFamily="49" charset="0"/>
                <a:cs typeface="Courier New" panose="02070309020205020404" pitchFamily="49" charset="0"/>
              </a:rPr>
              <a:t>variable</a:t>
            </a:r>
            <a:r>
              <a:rPr lang="en-US" sz="2400" dirty="0">
                <a:solidFill>
                  <a:schemeClr val="tx1">
                    <a:lumMod val="50000"/>
                  </a:schemeClr>
                </a:solidFill>
                <a:latin typeface="Courier New" panose="02070309020205020404" pitchFamily="49" charset="0"/>
                <a:cs typeface="Courier New" panose="02070309020205020404" pitchFamily="49" charset="0"/>
              </a:rPr>
              <a:t> = </a:t>
            </a:r>
            <a:r>
              <a:rPr lang="en-US" sz="2400" b="1" dirty="0">
                <a:solidFill>
                  <a:schemeClr val="tx1">
                    <a:lumMod val="50000"/>
                  </a:schemeClr>
                </a:solidFill>
                <a:latin typeface="Courier New" panose="02070309020205020404" pitchFamily="49" charset="0"/>
                <a:cs typeface="Courier New" panose="02070309020205020404" pitchFamily="49" charset="0"/>
              </a:rPr>
              <a:t>input(</a:t>
            </a:r>
            <a:r>
              <a:rPr lang="en-US" sz="2400" dirty="0">
                <a:solidFill>
                  <a:schemeClr val="tx1">
                    <a:lumMod val="50000"/>
                  </a:schemeClr>
                </a:solidFill>
                <a:latin typeface="Courier New" panose="02070309020205020404" pitchFamily="49" charset="0"/>
                <a:cs typeface="Courier New" panose="02070309020205020404" pitchFamily="49" charset="0"/>
              </a:rPr>
              <a:t>"</a:t>
            </a:r>
            <a:r>
              <a:rPr lang="en-US" sz="2400" i="1" dirty="0">
                <a:solidFill>
                  <a:schemeClr val="tx1">
                    <a:lumMod val="50000"/>
                  </a:schemeClr>
                </a:solidFill>
                <a:latin typeface="Courier New" panose="02070309020205020404" pitchFamily="49" charset="0"/>
                <a:cs typeface="Courier New" panose="02070309020205020404" pitchFamily="49" charset="0"/>
              </a:rPr>
              <a:t>prompt:  </a:t>
            </a:r>
            <a:r>
              <a:rPr lang="en-US" sz="2400" dirty="0">
                <a:solidFill>
                  <a:schemeClr val="tx1">
                    <a:lumMod val="50000"/>
                  </a:schemeClr>
                </a:solidFill>
                <a:latin typeface="Courier New" panose="02070309020205020404" pitchFamily="49" charset="0"/>
                <a:cs typeface="Courier New" panose="02070309020205020404" pitchFamily="49" charset="0"/>
              </a:rPr>
              <a:t>"</a:t>
            </a:r>
            <a:r>
              <a:rPr lang="en-US" sz="2400" b="1" dirty="0">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5820096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040" y="227830"/>
            <a:ext cx="8499703" cy="731837"/>
          </a:xfrm>
        </p:spPr>
        <p:txBody>
          <a:bodyPr/>
          <a:lstStyle/>
          <a:p>
            <a:r>
              <a:rPr lang="en-US" sz="2400" dirty="0">
                <a:solidFill>
                  <a:srgbClr val="31808B"/>
                </a:solidFill>
              </a:rPr>
              <a:t>Lab: Using the APIC-EM Path Trace API </a:t>
            </a:r>
            <a:br>
              <a:rPr lang="en-US" sz="2400" dirty="0">
                <a:solidFill>
                  <a:srgbClr val="31808B"/>
                </a:solidFill>
              </a:rPr>
            </a:br>
            <a:r>
              <a:rPr lang="en-US" sz="2400" dirty="0">
                <a:solidFill>
                  <a:srgbClr val="31808B"/>
                </a:solidFill>
              </a:rPr>
              <a:t>Code Section 4: Initiate the Path Trace and get the Flow Analysis ID</a:t>
            </a:r>
          </a:p>
        </p:txBody>
      </p:sp>
      <p:sp>
        <p:nvSpPr>
          <p:cNvPr id="4" name="Rectangle 3"/>
          <p:cNvSpPr/>
          <p:nvPr/>
        </p:nvSpPr>
        <p:spPr>
          <a:xfrm>
            <a:off x="228040" y="1110341"/>
            <a:ext cx="8841996" cy="3539430"/>
          </a:xfrm>
          <a:prstGeom prst="rect">
            <a:avLst/>
          </a:prstGeom>
          <a:ln>
            <a:solidFill>
              <a:schemeClr val="accent1"/>
            </a:solidFill>
          </a:ln>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a:t>
            </a:r>
          </a:p>
          <a:p>
            <a:r>
              <a:rPr lang="en-US" sz="1400" b="1" dirty="0">
                <a:solidFill>
                  <a:srgbClr val="FF0000"/>
                </a:solidFill>
                <a:latin typeface="Courier New" panose="02070309020205020404" pitchFamily="49" charset="0"/>
                <a:cs typeface="Courier New" panose="02070309020205020404" pitchFamily="49" charset="0"/>
              </a:rPr>
              <a:t># Section 4. Initiate the Path Trace and get the </a:t>
            </a:r>
            <a:r>
              <a:rPr lang="en-US" sz="1400" b="1" dirty="0" err="1">
                <a:solidFill>
                  <a:srgbClr val="FF0000"/>
                </a:solidFill>
                <a:latin typeface="Courier New" panose="02070309020205020404" pitchFamily="49" charset="0"/>
                <a:cs typeface="Courier New" panose="02070309020205020404" pitchFamily="49" charset="0"/>
              </a:rPr>
              <a:t>flowAnalysisId</a:t>
            </a:r>
            <a:endParaRPr lang="en-US" sz="1400" b="1" dirty="0">
              <a:solidFill>
                <a:srgbClr val="FF0000"/>
              </a:solidFill>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#+++++++++++Add </a:t>
            </a:r>
            <a:r>
              <a:rPr lang="en-US" sz="1400" b="1">
                <a:solidFill>
                  <a:srgbClr val="FF0000"/>
                </a:solidFill>
                <a:latin typeface="Courier New" panose="02070309020205020404" pitchFamily="49" charset="0"/>
                <a:cs typeface="Courier New" panose="02070309020205020404" pitchFamily="49" charset="0"/>
              </a:rPr>
              <a:t>Values+++++++++++++++</a:t>
            </a:r>
          </a:p>
          <a:p>
            <a:r>
              <a:rPr lang="en-US" sz="1400" b="1">
                <a:solidFill>
                  <a:srgbClr val="FF0000"/>
                </a:solidFill>
                <a:latin typeface="Courier New" panose="02070309020205020404" pitchFamily="49" charset="0"/>
                <a:cs typeface="Courier New" panose="02070309020205020404" pitchFamily="49" charset="0"/>
              </a:rPr>
              <a:t>#Convert the path_data dictionary to JSON using json.dumps(). Store in path</a:t>
            </a:r>
          </a:p>
          <a:p>
            <a:r>
              <a:rPr lang="en-US" sz="1400" b="1">
                <a:solidFill>
                  <a:srgbClr val="FF0000"/>
                </a:solidFill>
                <a:latin typeface="Courier New" panose="02070309020205020404" pitchFamily="49" charset="0"/>
                <a:cs typeface="Courier New" panose="02070309020205020404" pitchFamily="49" charset="0"/>
              </a:rPr>
              <a:t>path = </a:t>
            </a:r>
            <a:r>
              <a:rPr lang="en-US" sz="1400" b="1" dirty="0">
                <a:solidFill>
                  <a:srgbClr val="FF0000"/>
                </a:solidFill>
                <a:latin typeface="Courier New" panose="02070309020205020404" pitchFamily="49" charset="0"/>
                <a:cs typeface="Courier New" panose="02070309020205020404" pitchFamily="49" charset="0"/>
              </a:rPr>
              <a:t>	</a:t>
            </a:r>
          </a:p>
          <a:p>
            <a:r>
              <a:rPr lang="en-US" sz="1400" b="1" dirty="0">
                <a:solidFill>
                  <a:srgbClr val="FF0000"/>
                </a:solidFill>
                <a:latin typeface="Courier New" panose="02070309020205020404" pitchFamily="49" charset="0"/>
                <a:cs typeface="Courier New" panose="02070309020205020404" pitchFamily="49" charset="0"/>
              </a:rPr>
              <a:t># Post request to initiate Path Trace</a:t>
            </a:r>
          </a:p>
          <a:p>
            <a:r>
              <a:rPr lang="en-US" sz="1400" b="1" dirty="0">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Make the request. Construct the POST request with the </a:t>
            </a:r>
            <a:r>
              <a:rPr lang="en-US" sz="1200" b="1" dirty="0" err="1">
                <a:solidFill>
                  <a:srgbClr val="FF0000"/>
                </a:solidFill>
                <a:latin typeface="Courier New" panose="02070309020205020404" pitchFamily="49" charset="0"/>
                <a:cs typeface="Courier New" panose="02070309020205020404" pitchFamily="49" charset="0"/>
              </a:rPr>
              <a:t>json</a:t>
            </a:r>
            <a:r>
              <a:rPr lang="en-US" sz="1200" b="1" dirty="0">
                <a:solidFill>
                  <a:srgbClr val="FF0000"/>
                </a:solidFill>
                <a:latin typeface="Courier New" panose="02070309020205020404" pitchFamily="49" charset="0"/>
                <a:cs typeface="Courier New" panose="02070309020205020404" pitchFamily="49" charset="0"/>
              </a:rPr>
              <a:t> formatted </a:t>
            </a:r>
            <a:r>
              <a:rPr lang="en-US" sz="1200" b="1" dirty="0" err="1">
                <a:solidFill>
                  <a:srgbClr val="FF0000"/>
                </a:solidFill>
                <a:latin typeface="Courier New" panose="02070309020205020404" pitchFamily="49" charset="0"/>
                <a:cs typeface="Courier New" panose="02070309020205020404" pitchFamily="49" charset="0"/>
              </a:rPr>
              <a:t>path_data</a:t>
            </a:r>
            <a:r>
              <a:rPr lang="en-US" sz="1200" b="1" dirty="0">
                <a:solidFill>
                  <a:srgbClr val="FF0000"/>
                </a:solidFill>
                <a:latin typeface="Courier New" panose="02070309020205020404" pitchFamily="49" charset="0"/>
                <a:cs typeface="Courier New" panose="02070309020205020404" pitchFamily="49" charset="0"/>
              </a:rPr>
              <a:t> to the API</a:t>
            </a:r>
            <a:endParaRPr lang="en-US" sz="1200" b="1" dirty="0">
              <a:solidFill>
                <a:srgbClr val="000000"/>
              </a:solidFill>
              <a:latin typeface="Courier New" panose="02070309020205020404" pitchFamily="49" charset="0"/>
              <a:cs typeface="Courier New" panose="02070309020205020404" pitchFamily="49" charset="0"/>
            </a:endParaRPr>
          </a:p>
          <a:p>
            <a:r>
              <a:rPr lang="en-US" sz="1400" b="1" dirty="0" err="1">
                <a:solidFill>
                  <a:srgbClr val="000000"/>
                </a:solidFill>
                <a:latin typeface="Courier New" panose="02070309020205020404" pitchFamily="49" charset="0"/>
                <a:cs typeface="Courier New" panose="02070309020205020404" pitchFamily="49" charset="0"/>
              </a:rPr>
              <a:t>resp</a:t>
            </a:r>
            <a:r>
              <a:rPr lang="en-US" sz="1400" b="1" dirty="0">
                <a:solidFill>
                  <a:srgbClr val="000000"/>
                </a:solidFill>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 Inspect the return, get the Flow Analysis ID, put it into a variable</a:t>
            </a:r>
          </a:p>
          <a:p>
            <a:r>
              <a:rPr lang="en-US" sz="1400" b="1" dirty="0" err="1">
                <a:solidFill>
                  <a:srgbClr val="000000"/>
                </a:solidFill>
                <a:latin typeface="Courier New" panose="02070309020205020404" pitchFamily="49" charset="0"/>
                <a:cs typeface="Courier New" panose="02070309020205020404" pitchFamily="49" charset="0"/>
              </a:rPr>
              <a:t>resp_json</a:t>
            </a:r>
            <a:r>
              <a:rPr lang="en-US" sz="1400" b="1" dirty="0">
                <a:solidFill>
                  <a:srgbClr val="000000"/>
                </a:solidFill>
                <a:latin typeface="Courier New" panose="02070309020205020404" pitchFamily="49" charset="0"/>
                <a:cs typeface="Courier New" panose="02070309020205020404" pitchFamily="49" charset="0"/>
              </a:rPr>
              <a:t> = </a:t>
            </a:r>
            <a:r>
              <a:rPr lang="en-US" sz="1400" b="1" err="1">
                <a:solidFill>
                  <a:srgbClr val="000000"/>
                </a:solidFill>
                <a:latin typeface="Courier New" panose="02070309020205020404" pitchFamily="49" charset="0"/>
                <a:cs typeface="Courier New" panose="02070309020205020404" pitchFamily="49" charset="0"/>
              </a:rPr>
              <a:t>resp.json</a:t>
            </a:r>
            <a:r>
              <a:rPr lang="en-US" sz="1400" b="1">
                <a:solidFill>
                  <a:srgbClr val="000000"/>
                </a:solidFill>
                <a:latin typeface="Courier New" panose="02070309020205020404" pitchFamily="49" charset="0"/>
                <a:cs typeface="Courier New" panose="02070309020205020404" pitchFamily="49" charset="0"/>
              </a:rPr>
              <a:t>()</a:t>
            </a:r>
          </a:p>
          <a:p>
            <a:r>
              <a:rPr lang="en-US" sz="1400" b="1">
                <a:solidFill>
                  <a:srgbClr val="FF0000"/>
                </a:solidFill>
                <a:latin typeface="Courier New" panose="02070309020205020404" pitchFamily="49" charset="0"/>
                <a:cs typeface="Courier New" panose="02070309020205020404" pitchFamily="49" charset="0"/>
              </a:rPr>
              <a:t>Assign the value of the "flowAnalysisID" key of the "response" array of resp_json</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err="1">
                <a:solidFill>
                  <a:srgbClr val="000000"/>
                </a:solidFill>
                <a:latin typeface="Courier New" panose="02070309020205020404" pitchFamily="49" charset="0"/>
                <a:cs typeface="Courier New" panose="02070309020205020404" pitchFamily="49" charset="0"/>
              </a:rPr>
              <a:t>flowAnalysisId</a:t>
            </a:r>
            <a:r>
              <a:rPr lang="en-US" sz="1400" b="1" dirty="0">
                <a:solidFill>
                  <a:srgbClr val="000000"/>
                </a:solidFill>
                <a:latin typeface="Courier New" panose="02070309020205020404" pitchFamily="49" charset="0"/>
                <a:cs typeface="Courier New" panose="02070309020205020404" pitchFamily="49" charset="0"/>
              </a:rPr>
              <a:t> </a:t>
            </a:r>
            <a:r>
              <a:rPr lang="en-US" sz="1400" b="1">
                <a:solidFill>
                  <a:srgbClr val="000000"/>
                </a:solidFill>
                <a:latin typeface="Courier New" panose="02070309020205020404" pitchFamily="49" charset="0"/>
                <a:cs typeface="Courier New" panose="02070309020205020404" pitchFamily="49" charset="0"/>
              </a:rPr>
              <a:t>= flowAnalysisId = resp_json["response"]      </a:t>
            </a:r>
          </a:p>
          <a:p>
            <a:r>
              <a:rPr lang="en-US" sz="1400" b="1">
                <a:solidFill>
                  <a:srgbClr val="FF0000"/>
                </a:solidFill>
                <a:latin typeface="Courier New" panose="02070309020205020404" pitchFamily="49" charset="0"/>
                <a:cs typeface="Courier New" panose="02070309020205020404" pitchFamily="49" charset="0"/>
              </a:rPr>
              <a:t>#+++++++++++++++++++++++++++++++++++++</a:t>
            </a:r>
            <a:endParaRPr lang="en-US" sz="1400" b="1" dirty="0">
              <a:solidFill>
                <a:srgbClr val="FF0000"/>
              </a:solidFill>
              <a:latin typeface="Courier New" panose="02070309020205020404" pitchFamily="49" charset="0"/>
              <a:cs typeface="Courier New" panose="02070309020205020404" pitchFamily="49" charset="0"/>
            </a:endParaRPr>
          </a:p>
          <a:p>
            <a:r>
              <a:rPr lang="en-US" sz="1400" b="1">
                <a:solidFill>
                  <a:srgbClr val="000000"/>
                </a:solidFill>
                <a:latin typeface="Courier New" panose="02070309020205020404" pitchFamily="49" charset="0"/>
                <a:cs typeface="Courier New" panose="02070309020205020404" pitchFamily="49" charset="0"/>
              </a:rPr>
              <a:t>print(</a:t>
            </a:r>
            <a:r>
              <a:rPr lang="en-US" sz="1400" b="1">
                <a:solidFill>
                  <a:srgbClr val="00B050"/>
                </a:solidFill>
                <a:latin typeface="Courier New" panose="02070309020205020404" pitchFamily="49" charset="0"/>
                <a:cs typeface="Courier New" panose="02070309020205020404" pitchFamily="49" charset="0"/>
              </a:rPr>
              <a:t>"FLOW </a:t>
            </a:r>
            <a:r>
              <a:rPr lang="en-US" sz="1400" b="1" dirty="0">
                <a:solidFill>
                  <a:srgbClr val="00B050"/>
                </a:solidFill>
                <a:latin typeface="Courier New" panose="02070309020205020404" pitchFamily="49" charset="0"/>
                <a:cs typeface="Courier New" panose="02070309020205020404" pitchFamily="49" charset="0"/>
              </a:rPr>
              <a:t>ANALYSIS ID</a:t>
            </a:r>
            <a:r>
              <a:rPr lang="en-US" sz="1400" b="1">
                <a:solidFill>
                  <a:srgbClr val="00B050"/>
                </a:solidFill>
                <a:latin typeface="Courier New" panose="02070309020205020404" pitchFamily="49" charset="0"/>
                <a:cs typeface="Courier New" panose="02070309020205020404" pitchFamily="49" charset="0"/>
              </a:rPr>
              <a:t>: ", </a:t>
            </a:r>
            <a:r>
              <a:rPr lang="en-US" sz="1400" b="1" dirty="0" err="1">
                <a:solidFill>
                  <a:srgbClr val="000000"/>
                </a:solidFill>
                <a:latin typeface="Courier New" panose="02070309020205020404" pitchFamily="49" charset="0"/>
                <a:cs typeface="Courier New" panose="02070309020205020404" pitchFamily="49" charset="0"/>
              </a:rPr>
              <a:t>flowAnalysisId</a:t>
            </a:r>
            <a:r>
              <a:rPr lang="en-US" sz="1400" b="1" dirty="0">
                <a:solidFill>
                  <a:srgbClr val="000000"/>
                </a:solidFill>
                <a:latin typeface="Courier New" panose="02070309020205020404" pitchFamily="49" charset="0"/>
                <a:cs typeface="Courier New" panose="02070309020205020404" pitchFamily="49" charset="0"/>
              </a:rPr>
              <a:t>)</a:t>
            </a:r>
          </a:p>
        </p:txBody>
      </p:sp>
      <p:sp>
        <p:nvSpPr>
          <p:cNvPr id="6" name="Rectangle 5"/>
          <p:cNvSpPr/>
          <p:nvPr/>
        </p:nvSpPr>
        <p:spPr>
          <a:xfrm>
            <a:off x="6174440" y="3915570"/>
            <a:ext cx="1550194" cy="240173"/>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062017" y="3077570"/>
            <a:ext cx="6423780" cy="23201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62017" y="2415104"/>
            <a:ext cx="2895834" cy="212089"/>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77457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8255" y="188913"/>
            <a:ext cx="8345488" cy="731837"/>
          </a:xfrm>
        </p:spPr>
        <p:txBody>
          <a:bodyPr/>
          <a:lstStyle/>
          <a:p>
            <a:r>
              <a:rPr lang="en-US" sz="2000" dirty="0">
                <a:solidFill>
                  <a:srgbClr val="31808B"/>
                </a:solidFill>
              </a:rPr>
              <a:t>Lab: Using the APIC-EM Path Trace API </a:t>
            </a:r>
            <a:br>
              <a:rPr lang="en-US" sz="2000" dirty="0">
                <a:solidFill>
                  <a:srgbClr val="31808B"/>
                </a:solidFill>
              </a:rPr>
            </a:br>
            <a:r>
              <a:rPr lang="en-US" sz="2000" dirty="0">
                <a:solidFill>
                  <a:srgbClr val="31808B"/>
                </a:solidFill>
              </a:rPr>
              <a:t>Code Section 5: Check status of Path Trace request - 1</a:t>
            </a:r>
          </a:p>
        </p:txBody>
      </p:sp>
      <p:sp>
        <p:nvSpPr>
          <p:cNvPr id="4" name="Rectangle 3"/>
          <p:cNvSpPr/>
          <p:nvPr/>
        </p:nvSpPr>
        <p:spPr>
          <a:xfrm>
            <a:off x="437765" y="1073150"/>
            <a:ext cx="8470707" cy="2462213"/>
          </a:xfrm>
          <a:prstGeom prst="rect">
            <a:avLst/>
          </a:prstGeom>
          <a:ln>
            <a:solidFill>
              <a:schemeClr val="accent1"/>
            </a:solidFill>
          </a:ln>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a:t>
            </a:r>
          </a:p>
          <a:p>
            <a:r>
              <a:rPr lang="en-US" sz="1400" b="1" dirty="0">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Section 5. Check status of Path Trace request, output results when COMPLETED</a:t>
            </a:r>
          </a:p>
          <a:p>
            <a:r>
              <a:rPr lang="en-US" sz="1400" b="1" dirty="0">
                <a:solidFill>
                  <a:srgbClr val="FF0000"/>
                </a:solidFill>
                <a:latin typeface="Courier New" panose="02070309020205020404" pitchFamily="49" charset="0"/>
                <a:cs typeface="Courier New" panose="02070309020205020404" pitchFamily="49" charset="0"/>
              </a:rPr>
              <a:t>#============================</a:t>
            </a:r>
          </a:p>
          <a:p>
            <a:endParaRPr lang="en-US" sz="1400" b="1" dirty="0">
              <a:solidFill>
                <a:schemeClr val="tx1">
                  <a:lumMod val="50000"/>
                </a:schemeClr>
              </a:solidFill>
              <a:latin typeface="Courier New" panose="02070309020205020404" pitchFamily="49" charset="0"/>
              <a:cs typeface="Courier New" panose="02070309020205020404" pitchFamily="49" charset="0"/>
            </a:endParaRPr>
          </a:p>
          <a:p>
            <a:r>
              <a:rPr lang="en-US" sz="1400" b="1" dirty="0">
                <a:solidFill>
                  <a:schemeClr val="tx1">
                    <a:lumMod val="50000"/>
                  </a:schemeClr>
                </a:solidFill>
                <a:latin typeface="Courier New" panose="02070309020205020404" pitchFamily="49" charset="0"/>
                <a:cs typeface="Courier New" panose="02070309020205020404" pitchFamily="49" charset="0"/>
              </a:rPr>
              <a:t>#+++++++++++Add Values+++++++++++++++</a:t>
            </a:r>
          </a:p>
          <a:p>
            <a:r>
              <a:rPr lang="en-US" sz="1400" b="1" dirty="0">
                <a:solidFill>
                  <a:schemeClr val="tx1">
                    <a:lumMod val="50000"/>
                  </a:schemeClr>
                </a:solidFill>
                <a:latin typeface="Courier New" panose="02070309020205020404" pitchFamily="49" charset="0"/>
                <a:cs typeface="Courier New" panose="02070309020205020404" pitchFamily="49" charset="0"/>
              </a:rPr>
              <a:t># </a:t>
            </a:r>
            <a:r>
              <a:rPr lang="en-US" sz="1200" b="1" dirty="0">
                <a:solidFill>
                  <a:schemeClr val="tx1">
                    <a:lumMod val="50000"/>
                  </a:schemeClr>
                </a:solidFill>
                <a:latin typeface="Courier New" panose="02070309020205020404" pitchFamily="49" charset="0"/>
                <a:cs typeface="Courier New" panose="02070309020205020404" pitchFamily="49" charset="0"/>
              </a:rPr>
              <a:t>Add Flow Analysis ID to URL in order to check the status of this specific path trace</a:t>
            </a:r>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400" b="1">
                <a:solidFill>
                  <a:srgbClr val="FF0000"/>
                </a:solidFill>
                <a:latin typeface="Courier New" panose="02070309020205020404" pitchFamily="49" charset="0"/>
                <a:cs typeface="Courier New" panose="02070309020205020404" pitchFamily="49" charset="0"/>
              </a:rPr>
              <a:t># Append </a:t>
            </a:r>
            <a:r>
              <a:rPr lang="en-US" sz="1400" b="1">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flowAnalyisId</a:t>
            </a:r>
            <a:r>
              <a:rPr lang="en-US" sz="1400" b="1" dirty="0">
                <a:latin typeface="Courier New" panose="02070309020205020404" pitchFamily="49" charset="0"/>
                <a:cs typeface="Courier New" panose="02070309020205020404" pitchFamily="49" charset="0"/>
              </a:rPr>
              <a:t> </a:t>
            </a:r>
            <a:r>
              <a:rPr lang="en-US" sz="1400" b="1" dirty="0">
                <a:solidFill>
                  <a:srgbClr val="FF0000"/>
                </a:solidFill>
                <a:latin typeface="Courier New" panose="02070309020205020404" pitchFamily="49" charset="0"/>
                <a:cs typeface="Courier New" panose="02070309020205020404" pitchFamily="49" charset="0"/>
              </a:rPr>
              <a:t>to the flow analysis end point API URL that was created in </a:t>
            </a:r>
            <a:r>
              <a:rPr lang="en-US" sz="1400" b="1">
                <a:solidFill>
                  <a:srgbClr val="FF0000"/>
                </a:solidFill>
                <a:latin typeface="Courier New" panose="02070309020205020404" pitchFamily="49" charset="0"/>
                <a:cs typeface="Courier New" panose="02070309020205020404" pitchFamily="49" charset="0"/>
              </a:rPr>
              <a:t>Section 1</a:t>
            </a:r>
          </a:p>
          <a:p>
            <a:r>
              <a:rPr lang="en-US" sz="1400" b="1">
                <a:solidFill>
                  <a:schemeClr val="tx1">
                    <a:lumMod val="50000"/>
                  </a:schemeClr>
                </a:solidFill>
                <a:latin typeface="Courier New" panose="02070309020205020404" pitchFamily="49" charset="0"/>
                <a:cs typeface="Courier New" panose="02070309020205020404" pitchFamily="49" charset="0"/>
              </a:rPr>
              <a:t>check_url =           </a:t>
            </a:r>
          </a:p>
          <a:p>
            <a:endParaRPr lang="en-US" sz="1400" b="1" dirty="0">
              <a:solidFill>
                <a:srgbClr val="FF0000"/>
              </a:solidFill>
              <a:latin typeface="Courier New" panose="02070309020205020404" pitchFamily="49" charset="0"/>
              <a:cs typeface="Courier New" panose="02070309020205020404" pitchFamily="49" charset="0"/>
            </a:endParaRPr>
          </a:p>
          <a:p>
            <a:r>
              <a:rPr lang="en-US" sz="1400" b="1" dirty="0">
                <a:solidFill>
                  <a:schemeClr val="tx1">
                    <a:lumMod val="50000"/>
                  </a:schemeClr>
                </a:solidFill>
                <a:latin typeface="Courier New" panose="02070309020205020404" pitchFamily="49" charset="0"/>
                <a:cs typeface="Courier New" panose="02070309020205020404" pitchFamily="49" charset="0"/>
              </a:rPr>
              <a:t>#++++++++++++++++++++++++++++++++++++</a:t>
            </a:r>
          </a:p>
        </p:txBody>
      </p:sp>
      <p:sp>
        <p:nvSpPr>
          <p:cNvPr id="5" name="Rectangle 4"/>
          <p:cNvSpPr/>
          <p:nvPr/>
        </p:nvSpPr>
        <p:spPr>
          <a:xfrm>
            <a:off x="1793125" y="2810338"/>
            <a:ext cx="4307424" cy="24676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9703198"/>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600" y="1604949"/>
            <a:ext cx="5009400" cy="20306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220134" y="172685"/>
            <a:ext cx="8345488" cy="731837"/>
          </a:xfrm>
        </p:spPr>
        <p:txBody>
          <a:bodyPr/>
          <a:lstStyle/>
          <a:p>
            <a:r>
              <a:rPr lang="en-US" sz="2000" dirty="0">
                <a:solidFill>
                  <a:srgbClr val="31808B"/>
                </a:solidFill>
              </a:rPr>
              <a:t>Lab: Using the APIC-EM Path Trace API </a:t>
            </a:r>
            <a:br>
              <a:rPr lang="en-US" sz="2000" dirty="0">
                <a:solidFill>
                  <a:srgbClr val="31808B"/>
                </a:solidFill>
              </a:rPr>
            </a:br>
            <a:r>
              <a:rPr lang="en-US" sz="2000" dirty="0">
                <a:solidFill>
                  <a:srgbClr val="31808B"/>
                </a:solidFill>
              </a:rPr>
              <a:t>Code Section 5: Check status of Path Trace request - 2</a:t>
            </a:r>
          </a:p>
        </p:txBody>
      </p:sp>
      <p:sp>
        <p:nvSpPr>
          <p:cNvPr id="4" name="Rectangle 3"/>
          <p:cNvSpPr/>
          <p:nvPr/>
        </p:nvSpPr>
        <p:spPr>
          <a:xfrm>
            <a:off x="220134" y="904522"/>
            <a:ext cx="8844845" cy="3477875"/>
          </a:xfrm>
          <a:prstGeom prst="rect">
            <a:avLst/>
          </a:prstGeom>
          <a:ln>
            <a:solidFill>
              <a:schemeClr val="accent1"/>
            </a:solidFill>
          </a:ln>
        </p:spPr>
        <p:txBody>
          <a:bodyPr wrap="square">
            <a:spAutoFit/>
          </a:bodyPr>
          <a:lstStyle/>
          <a:p>
            <a:r>
              <a:rPr lang="en-US" sz="1100" b="1" dirty="0">
                <a:solidFill>
                  <a:srgbClr val="000000"/>
                </a:solidFill>
                <a:latin typeface="Courier New" panose="02070309020205020404" pitchFamily="49" charset="0"/>
                <a:cs typeface="Courier New" panose="02070309020205020404" pitchFamily="49" charset="0"/>
              </a:rPr>
              <a:t>status = ""</a:t>
            </a:r>
          </a:p>
          <a:p>
            <a:r>
              <a:rPr lang="en-US" sz="1100" b="1" dirty="0">
                <a:solidFill>
                  <a:srgbClr val="000000"/>
                </a:solidFill>
                <a:latin typeface="Courier New" panose="02070309020205020404" pitchFamily="49" charset="0"/>
                <a:cs typeface="Courier New" panose="02070309020205020404" pitchFamily="49" charset="0"/>
              </a:rPr>
              <a:t>checks = 0 </a:t>
            </a:r>
            <a:r>
              <a:rPr lang="en-US" sz="1050" b="1" dirty="0">
                <a:solidFill>
                  <a:srgbClr val="FF0000"/>
                </a:solidFill>
                <a:latin typeface="Courier New" panose="02070309020205020404" pitchFamily="49" charset="0"/>
                <a:cs typeface="Courier New" panose="02070309020205020404" pitchFamily="49" charset="0"/>
              </a:rPr>
              <a:t>#variable to increment within the while loop. Will trigger exit from loop after x iterations</a:t>
            </a:r>
            <a:endParaRPr lang="en-US" sz="1050" b="1" dirty="0">
              <a:solidFill>
                <a:srgbClr val="00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while status </a:t>
            </a:r>
            <a:r>
              <a:rPr lang="en-US" sz="1100" b="1">
                <a:solidFill>
                  <a:srgbClr val="000000"/>
                </a:solidFill>
                <a:latin typeface="Courier New" panose="02070309020205020404" pitchFamily="49" charset="0"/>
                <a:cs typeface="Courier New" panose="02070309020205020404" pitchFamily="49" charset="0"/>
              </a:rPr>
              <a:t>!= </a:t>
            </a:r>
            <a:r>
              <a:rPr lang="en-US" sz="1100" b="1">
                <a:solidFill>
                  <a:srgbClr val="00B050"/>
                </a:solidFill>
                <a:latin typeface="Courier New" panose="02070309020205020404" pitchFamily="49" charset="0"/>
                <a:cs typeface="Courier New" panose="02070309020205020404" pitchFamily="49" charset="0"/>
              </a:rPr>
              <a:t>"COMPLETED":</a:t>
            </a:r>
            <a:endParaRPr lang="en-US" sz="1100" b="1" dirty="0">
              <a:solidFill>
                <a:srgbClr val="00B05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checks += 1</a:t>
            </a:r>
          </a:p>
          <a:p>
            <a:r>
              <a:rPr lang="en-US" sz="1100" b="1" dirty="0">
                <a:solidFill>
                  <a:srgbClr val="000000"/>
                </a:solidFill>
                <a:latin typeface="Courier New" panose="02070309020205020404" pitchFamily="49" charset="0"/>
                <a:cs typeface="Courier New" panose="02070309020205020404" pitchFamily="49" charset="0"/>
              </a:rPr>
              <a:t>	r = </a:t>
            </a:r>
            <a:r>
              <a:rPr lang="en-US" sz="1100" b="1" dirty="0" err="1">
                <a:solidFill>
                  <a:srgbClr val="000000"/>
                </a:solidFill>
                <a:latin typeface="Courier New" panose="02070309020205020404" pitchFamily="49" charset="0"/>
                <a:cs typeface="Courier New" panose="02070309020205020404" pitchFamily="49" charset="0"/>
              </a:rPr>
              <a:t>requests.get</a:t>
            </a:r>
            <a:r>
              <a:rPr lang="en-US" sz="1100" b="1" dirty="0">
                <a:solidFill>
                  <a:srgbClr val="000000"/>
                </a:solidFill>
                <a:latin typeface="Courier New" panose="02070309020205020404" pitchFamily="49" charset="0"/>
                <a:cs typeface="Courier New" panose="02070309020205020404" pitchFamily="49" charset="0"/>
              </a:rPr>
              <a:t>(</a:t>
            </a:r>
            <a:r>
              <a:rPr lang="en-US" sz="1100" b="1" dirty="0" err="1">
                <a:solidFill>
                  <a:srgbClr val="000000"/>
                </a:solidFill>
                <a:latin typeface="Courier New" panose="02070309020205020404" pitchFamily="49" charset="0"/>
                <a:cs typeface="Courier New" panose="02070309020205020404" pitchFamily="49" charset="0"/>
              </a:rPr>
              <a:t>check_url</a:t>
            </a:r>
            <a:r>
              <a:rPr lang="en-US" sz="1100" b="1" dirty="0">
                <a:solidFill>
                  <a:srgbClr val="000000"/>
                </a:solidFill>
                <a:latin typeface="Courier New" panose="02070309020205020404" pitchFamily="49" charset="0"/>
                <a:cs typeface="Courier New" panose="02070309020205020404" pitchFamily="49" charset="0"/>
              </a:rPr>
              <a:t>, headers=headers, verify=False)</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response_json</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err="1">
                <a:solidFill>
                  <a:srgbClr val="000000"/>
                </a:solidFill>
                <a:latin typeface="Courier New" panose="02070309020205020404" pitchFamily="49" charset="0"/>
                <a:cs typeface="Courier New" panose="02070309020205020404" pitchFamily="49" charset="0"/>
              </a:rPr>
              <a:t>r.json</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FF0000"/>
                </a:solidFill>
                <a:latin typeface="Courier New" panose="02070309020205020404" pitchFamily="49" charset="0"/>
                <a:cs typeface="Courier New" panose="02070309020205020404" pitchFamily="49" charset="0"/>
              </a:rPr>
              <a:t>	#+++++++++++Add Values+++++++++++++++</a:t>
            </a:r>
          </a:p>
          <a:p>
            <a:r>
              <a:rPr lang="en-US" sz="1100" b="1">
                <a:solidFill>
                  <a:srgbClr val="000000"/>
                </a:solidFill>
                <a:latin typeface="Courier New" panose="02070309020205020404" pitchFamily="49" charset="0"/>
                <a:cs typeface="Courier New" panose="02070309020205020404" pitchFamily="49" charset="0"/>
              </a:rPr>
              <a:t>	 status = response_json["response"]["request"][!!!REPLACEME!!!] </a:t>
            </a:r>
            <a:r>
              <a:rPr lang="en-US" sz="1100" b="1">
                <a:solidFill>
                  <a:srgbClr val="FF0000"/>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Assign the value of the </a:t>
            </a:r>
            <a:r>
              <a:rPr lang="en-US" sz="1100" b="1">
                <a:solidFill>
                  <a:srgbClr val="FF0000"/>
                </a:solidFill>
                <a:latin typeface="Courier New" panose="02070309020205020404" pitchFamily="49" charset="0"/>
                <a:cs typeface="Courier New" panose="02070309020205020404" pitchFamily="49" charset="0"/>
              </a:rPr>
              <a:t>status  	of </a:t>
            </a:r>
            <a:r>
              <a:rPr lang="en-US" sz="1100" b="1" dirty="0">
                <a:solidFill>
                  <a:srgbClr val="FF0000"/>
                </a:solidFill>
                <a:latin typeface="Courier New" panose="02070309020205020404" pitchFamily="49" charset="0"/>
                <a:cs typeface="Courier New" panose="02070309020205020404" pitchFamily="49" charset="0"/>
              </a:rPr>
              <a:t>the path trace request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#wait one second before trying again</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time.sleep</a:t>
            </a:r>
            <a:r>
              <a:rPr lang="en-US" sz="1100" b="1" dirty="0">
                <a:solidFill>
                  <a:srgbClr val="000000"/>
                </a:solidFill>
                <a:latin typeface="Courier New" panose="02070309020205020404" pitchFamily="49" charset="0"/>
                <a:cs typeface="Courier New" panose="02070309020205020404" pitchFamily="49" charset="0"/>
              </a:rPr>
              <a:t>(1)</a:t>
            </a:r>
          </a:p>
          <a:p>
            <a:r>
              <a:rPr lang="en-US" sz="1100" b="1" dirty="0">
                <a:solidFill>
                  <a:srgbClr val="000000"/>
                </a:solidFill>
                <a:latin typeface="Courier New" panose="02070309020205020404" pitchFamily="49" charset="0"/>
                <a:cs typeface="Courier New" panose="02070309020205020404" pitchFamily="49" charset="0"/>
              </a:rPr>
              <a:t>	if checks == 15: </a:t>
            </a:r>
            <a:r>
              <a:rPr lang="en-US" sz="1100" b="1" dirty="0">
                <a:solidFill>
                  <a:srgbClr val="FF0000"/>
                </a:solidFill>
                <a:latin typeface="Courier New" panose="02070309020205020404" pitchFamily="49" charset="0"/>
                <a:cs typeface="Courier New" panose="02070309020205020404" pitchFamily="49" charset="0"/>
              </a:rPr>
              <a:t>#number of iterations before exit of loop; change depending on conditions</a:t>
            </a:r>
          </a:p>
          <a:p>
            <a:r>
              <a:rPr lang="en-US" sz="1100" b="1" dirty="0">
                <a:solidFill>
                  <a:srgbClr val="000000"/>
                </a:solidFill>
                <a:latin typeface="Courier New" panose="02070309020205020404" pitchFamily="49" charset="0"/>
                <a:cs typeface="Courier New" panose="02070309020205020404" pitchFamily="49" charset="0"/>
              </a:rPr>
              <a:t>		raise </a:t>
            </a:r>
            <a:r>
              <a:rPr lang="en-US" sz="1100" b="1">
                <a:solidFill>
                  <a:srgbClr val="000000"/>
                </a:solidFill>
                <a:latin typeface="Courier New" panose="02070309020205020404" pitchFamily="49" charset="0"/>
                <a:cs typeface="Courier New" panose="02070309020205020404" pitchFamily="49" charset="0"/>
              </a:rPr>
              <a:t>Exception(</a:t>
            </a:r>
            <a:r>
              <a:rPr lang="en-US" sz="1100" b="1">
                <a:solidFill>
                  <a:srgbClr val="00B050"/>
                </a:solidFill>
                <a:latin typeface="Courier New" panose="02070309020205020404" pitchFamily="49" charset="0"/>
                <a:cs typeface="Courier New" panose="02070309020205020404" pitchFamily="49" charset="0"/>
              </a:rPr>
              <a:t>"Number </a:t>
            </a:r>
            <a:r>
              <a:rPr lang="en-US" sz="1100" b="1" dirty="0">
                <a:solidFill>
                  <a:srgbClr val="00B050"/>
                </a:solidFill>
                <a:latin typeface="Courier New" panose="02070309020205020404" pitchFamily="49" charset="0"/>
                <a:cs typeface="Courier New" panose="02070309020205020404" pitchFamily="49" charset="0"/>
              </a:rPr>
              <a:t>of status checks exceeds limit. Possible problem with Path </a:t>
            </a:r>
            <a:r>
              <a:rPr lang="en-US" sz="1100" b="1">
                <a:solidFill>
                  <a:srgbClr val="00B050"/>
                </a:solidFill>
                <a:latin typeface="Courier New" panose="02070309020205020404" pitchFamily="49" charset="0"/>
                <a:cs typeface="Courier New" panose="02070309020205020404" pitchFamily="49" charset="0"/>
              </a:rPr>
              <a:t>Trace."</a:t>
            </a:r>
            <a:r>
              <a:rPr lang="en-US" sz="1100" b="1">
                <a:solidFill>
                  <a:srgbClr val="000000"/>
                </a:solidFill>
                <a:latin typeface="Courier New" panose="02070309020205020404" pitchFamily="49" charset="0"/>
                <a:cs typeface="Courier New" panose="02070309020205020404" pitchFamily="49" charset="0"/>
              </a:rPr>
              <a:t>)</a:t>
            </a:r>
            <a:endParaRPr lang="en-US" sz="1100" b="1" dirty="0">
              <a:solidFill>
                <a:srgbClr val="00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#break</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elif</a:t>
            </a:r>
            <a:r>
              <a:rPr lang="en-US" sz="1100" b="1" dirty="0">
                <a:solidFill>
                  <a:srgbClr val="000000"/>
                </a:solidFill>
                <a:latin typeface="Courier New" panose="02070309020205020404" pitchFamily="49" charset="0"/>
                <a:cs typeface="Courier New" panose="02070309020205020404" pitchFamily="49" charset="0"/>
              </a:rPr>
              <a:t> status </a:t>
            </a:r>
            <a:r>
              <a:rPr lang="en-US" sz="1100" b="1">
                <a:solidFill>
                  <a:srgbClr val="000000"/>
                </a:solidFill>
                <a:latin typeface="Courier New" panose="02070309020205020404" pitchFamily="49" charset="0"/>
                <a:cs typeface="Courier New" panose="02070309020205020404" pitchFamily="49" charset="0"/>
              </a:rPr>
              <a:t>== </a:t>
            </a:r>
            <a:r>
              <a:rPr lang="en-US" sz="1100" b="1">
                <a:solidFill>
                  <a:srgbClr val="00B050"/>
                </a:solidFill>
                <a:latin typeface="Courier New" panose="02070309020205020404" pitchFamily="49" charset="0"/>
                <a:cs typeface="Courier New" panose="02070309020205020404" pitchFamily="49" charset="0"/>
              </a:rPr>
              <a:t>"FAILED"</a:t>
            </a:r>
            <a:r>
              <a:rPr lang="en-US" sz="1100" b="1">
                <a:solidFill>
                  <a:srgbClr val="000000"/>
                </a:solidFill>
                <a:latin typeface="Courier New" panose="02070309020205020404" pitchFamily="49" charset="0"/>
                <a:cs typeface="Courier New" panose="02070309020205020404" pitchFamily="49" charset="0"/>
              </a:rPr>
              <a:t>:</a:t>
            </a:r>
            <a:endParaRPr lang="en-US" sz="1100" b="1" dirty="0">
              <a:solidFill>
                <a:srgbClr val="00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raise </a:t>
            </a:r>
            <a:r>
              <a:rPr lang="en-US" sz="1100" b="1">
                <a:solidFill>
                  <a:srgbClr val="000000"/>
                </a:solidFill>
                <a:latin typeface="Courier New" panose="02070309020205020404" pitchFamily="49" charset="0"/>
                <a:cs typeface="Courier New" panose="02070309020205020404" pitchFamily="49" charset="0"/>
              </a:rPr>
              <a:t>Exception(</a:t>
            </a:r>
            <a:r>
              <a:rPr lang="en-US" sz="1100" b="1">
                <a:solidFill>
                  <a:srgbClr val="00B050"/>
                </a:solidFill>
                <a:latin typeface="Courier New" panose="02070309020205020404" pitchFamily="49" charset="0"/>
                <a:cs typeface="Courier New" panose="02070309020205020404" pitchFamily="49" charset="0"/>
              </a:rPr>
              <a:t>"Problem </a:t>
            </a:r>
            <a:r>
              <a:rPr lang="en-US" sz="1100" b="1" dirty="0">
                <a:solidFill>
                  <a:srgbClr val="00B050"/>
                </a:solidFill>
                <a:latin typeface="Courier New" panose="02070309020205020404" pitchFamily="49" charset="0"/>
                <a:cs typeface="Courier New" panose="02070309020205020404" pitchFamily="49" charset="0"/>
              </a:rPr>
              <a:t>with </a:t>
            </a:r>
            <a:r>
              <a:rPr lang="en-US" sz="1100" b="1">
                <a:solidFill>
                  <a:srgbClr val="00B050"/>
                </a:solidFill>
                <a:latin typeface="Courier New" panose="02070309020205020404" pitchFamily="49" charset="0"/>
                <a:cs typeface="Courier New" panose="02070309020205020404" pitchFamily="49" charset="0"/>
              </a:rPr>
              <a:t>Path Trace"</a:t>
            </a:r>
            <a:r>
              <a:rPr lang="en-US" sz="1100" b="1">
                <a:solidFill>
                  <a:srgbClr val="000000"/>
                </a:solidFill>
                <a:latin typeface="Courier New" panose="02070309020205020404" pitchFamily="49" charset="0"/>
                <a:cs typeface="Courier New" panose="02070309020205020404" pitchFamily="49" charset="0"/>
              </a:rPr>
              <a:t>)</a:t>
            </a:r>
            <a:endParaRPr lang="en-US" sz="1100" b="1" dirty="0">
              <a:solidFill>
                <a:srgbClr val="00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#break</a:t>
            </a:r>
          </a:p>
          <a:p>
            <a:r>
              <a:rPr lang="en-US" sz="1100" b="1" dirty="0">
                <a:solidFill>
                  <a:srgbClr val="000000"/>
                </a:solidFill>
                <a:latin typeface="Courier New" panose="02070309020205020404" pitchFamily="49" charset="0"/>
                <a:cs typeface="Courier New" panose="02070309020205020404" pitchFamily="49" charset="0"/>
              </a:rPr>
              <a:t>	</a:t>
            </a:r>
            <a:r>
              <a:rPr lang="en-US" sz="1100" b="1">
                <a:solidFill>
                  <a:srgbClr val="000000"/>
                </a:solidFill>
                <a:latin typeface="Courier New" panose="02070309020205020404" pitchFamily="49" charset="0"/>
                <a:cs typeface="Courier New" panose="02070309020205020404" pitchFamily="49" charset="0"/>
              </a:rPr>
              <a:t>print(</a:t>
            </a:r>
            <a:r>
              <a:rPr lang="en-US" sz="1100" b="1">
                <a:solidFill>
                  <a:srgbClr val="00B050"/>
                </a:solidFill>
                <a:latin typeface="Courier New" panose="02070309020205020404" pitchFamily="49" charset="0"/>
                <a:cs typeface="Courier New" panose="02070309020205020404" pitchFamily="49" charset="0"/>
              </a:rPr>
              <a:t>"REQUEST </a:t>
            </a:r>
            <a:r>
              <a:rPr lang="en-US" sz="1100" b="1" dirty="0">
                <a:solidFill>
                  <a:srgbClr val="00B050"/>
                </a:solidFill>
                <a:latin typeface="Courier New" panose="02070309020205020404" pitchFamily="49" charset="0"/>
                <a:cs typeface="Courier New" panose="02070309020205020404" pitchFamily="49" charset="0"/>
              </a:rPr>
              <a:t>STATUS</a:t>
            </a:r>
            <a:r>
              <a:rPr lang="en-US" sz="1100" b="1">
                <a:solidFill>
                  <a:srgbClr val="00B050"/>
                </a:solidFill>
                <a:latin typeface="Courier New" panose="02070309020205020404" pitchFamily="49" charset="0"/>
                <a:cs typeface="Courier New" panose="02070309020205020404" pitchFamily="49" charset="0"/>
              </a:rPr>
              <a:t>: "</a:t>
            </a:r>
            <a:r>
              <a:rPr lang="en-US" sz="1100" b="1">
                <a:solidFill>
                  <a:srgbClr val="000000"/>
                </a:solidFill>
                <a:latin typeface="Courier New" panose="02070309020205020404" pitchFamily="49" charset="0"/>
                <a:cs typeface="Courier New" panose="02070309020205020404" pitchFamily="49" charset="0"/>
              </a:rPr>
              <a:t>, </a:t>
            </a:r>
            <a:r>
              <a:rPr lang="en-US" sz="1100" b="1" dirty="0">
                <a:solidFill>
                  <a:srgbClr val="000000"/>
                </a:solidFill>
                <a:latin typeface="Courier New" panose="02070309020205020404" pitchFamily="49" charset="0"/>
                <a:cs typeface="Courier New" panose="02070309020205020404" pitchFamily="49" charset="0"/>
              </a:rPr>
              <a:t>status) </a:t>
            </a:r>
            <a:r>
              <a:rPr lang="en-US" sz="1100" b="1" dirty="0">
                <a:solidFill>
                  <a:srgbClr val="FF0000"/>
                </a:solidFill>
                <a:latin typeface="Courier New" panose="02070309020205020404" pitchFamily="49" charset="0"/>
                <a:cs typeface="Courier New" panose="02070309020205020404" pitchFamily="49" charset="0"/>
              </a:rPr>
              <a:t>#Print the status as the loop runs</a:t>
            </a:r>
          </a:p>
        </p:txBody>
      </p:sp>
      <p:sp>
        <p:nvSpPr>
          <p:cNvPr id="6" name="Rectangle 5"/>
          <p:cNvSpPr/>
          <p:nvPr/>
        </p:nvSpPr>
        <p:spPr>
          <a:xfrm>
            <a:off x="4725019" y="2129051"/>
            <a:ext cx="1259523" cy="15616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760037"/>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680" y="248018"/>
            <a:ext cx="8345488" cy="731837"/>
          </a:xfrm>
        </p:spPr>
        <p:txBody>
          <a:bodyPr/>
          <a:lstStyle/>
          <a:p>
            <a:r>
              <a:rPr lang="en-US" sz="2000" dirty="0"/>
              <a:t>Lab: Using the APIC-EM Path Trace API </a:t>
            </a:r>
            <a:br>
              <a:rPr lang="en-US" sz="2000" dirty="0"/>
            </a:br>
            <a:r>
              <a:rPr lang="en-US" sz="2000" dirty="0"/>
              <a:t>Code Section 5: Check status of Path Trace request - 3 </a:t>
            </a:r>
            <a:br>
              <a:rPr lang="en-US" sz="2000" dirty="0"/>
            </a:br>
            <a:r>
              <a:rPr lang="en-US" sz="2000" dirty="0"/>
              <a:t>JSON Status Key</a:t>
            </a:r>
          </a:p>
        </p:txBody>
      </p:sp>
      <p:pic>
        <p:nvPicPr>
          <p:cNvPr id="6" name="Picture 5"/>
          <p:cNvPicPr>
            <a:picLocks noChangeAspect="1"/>
          </p:cNvPicPr>
          <p:nvPr/>
        </p:nvPicPr>
        <p:blipFill>
          <a:blip r:embed="rId3"/>
          <a:stretch>
            <a:fillRect/>
          </a:stretch>
        </p:blipFill>
        <p:spPr>
          <a:xfrm>
            <a:off x="320680" y="1537287"/>
            <a:ext cx="3864941" cy="3009037"/>
          </a:xfrm>
          <a:prstGeom prst="rect">
            <a:avLst/>
          </a:prstGeom>
        </p:spPr>
      </p:pic>
      <p:pic>
        <p:nvPicPr>
          <p:cNvPr id="7" name="Picture 6"/>
          <p:cNvPicPr>
            <a:picLocks noChangeAspect="1"/>
          </p:cNvPicPr>
          <p:nvPr/>
        </p:nvPicPr>
        <p:blipFill>
          <a:blip r:embed="rId4"/>
          <a:stretch>
            <a:fillRect/>
          </a:stretch>
        </p:blipFill>
        <p:spPr>
          <a:xfrm>
            <a:off x="4861931" y="1587467"/>
            <a:ext cx="4048977" cy="3047168"/>
          </a:xfrm>
          <a:prstGeom prst="rect">
            <a:avLst/>
          </a:prstGeom>
        </p:spPr>
      </p:pic>
      <p:sp>
        <p:nvSpPr>
          <p:cNvPr id="8" name="Rectangle 7"/>
          <p:cNvSpPr/>
          <p:nvPr/>
        </p:nvSpPr>
        <p:spPr>
          <a:xfrm>
            <a:off x="1326997" y="2513018"/>
            <a:ext cx="1087244" cy="128239"/>
          </a:xfrm>
          <a:prstGeom prst="rec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p:cNvSpPr/>
          <p:nvPr/>
        </p:nvSpPr>
        <p:spPr>
          <a:xfrm>
            <a:off x="6066265" y="3432994"/>
            <a:ext cx="1087244" cy="156117"/>
          </a:xfrm>
          <a:prstGeom prst="rec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p:cNvCxnSpPr/>
          <p:nvPr/>
        </p:nvCxnSpPr>
        <p:spPr>
          <a:xfrm>
            <a:off x="5715002" y="2574350"/>
            <a:ext cx="7025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48816" y="2752769"/>
            <a:ext cx="7025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p:cNvCxnSpPr>
          <p:nvPr/>
        </p:nvCxnSpPr>
        <p:spPr>
          <a:xfrm>
            <a:off x="2414241" y="2577138"/>
            <a:ext cx="3652024" cy="93391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72021" y="2029798"/>
            <a:ext cx="505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29997" y="2126442"/>
            <a:ext cx="505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326997" y="1082937"/>
            <a:ext cx="7666460" cy="338554"/>
          </a:xfrm>
          <a:prstGeom prst="rect">
            <a:avLst/>
          </a:prstGeom>
        </p:spPr>
        <p:txBody>
          <a:bodyPr wrap="square">
            <a:spAutoFit/>
          </a:bodyPr>
          <a:lstStyle/>
          <a:p>
            <a:r>
              <a:rPr lang="en-US" sz="1600" b="1">
                <a:latin typeface="Courier New" panose="02070309020205020404" pitchFamily="49" charset="0"/>
                <a:cs typeface="Courier New" panose="02070309020205020404" pitchFamily="49" charset="0"/>
              </a:rPr>
              <a:t>status = response_json</a:t>
            </a:r>
            <a:r>
              <a:rPr lang="en-US" sz="1600" b="1" dirty="0">
                <a:latin typeface="Courier New" panose="02070309020205020404" pitchFamily="49" charset="0"/>
                <a:cs typeface="Courier New" panose="02070309020205020404" pitchFamily="49" charset="0"/>
              </a:rPr>
              <a:t>["response"]["request"]["status"]</a:t>
            </a:r>
          </a:p>
        </p:txBody>
      </p:sp>
    </p:spTree>
    <p:extLst>
      <p:ext uri="{BB962C8B-B14F-4D97-AF65-F5344CB8AC3E}">
        <p14:creationId xmlns:p14="http://schemas.microsoft.com/office/powerpoint/2010/main" val="3972119154"/>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002" y="190809"/>
            <a:ext cx="8345488" cy="731837"/>
          </a:xfrm>
        </p:spPr>
        <p:txBody>
          <a:bodyPr/>
          <a:lstStyle/>
          <a:p>
            <a:r>
              <a:rPr lang="en-US" sz="2800" dirty="0">
                <a:solidFill>
                  <a:srgbClr val="31808B"/>
                </a:solidFill>
              </a:rPr>
              <a:t>Lab: Using the APIC-EM Path Trace API </a:t>
            </a:r>
            <a:br>
              <a:rPr lang="en-US" sz="2800" dirty="0">
                <a:solidFill>
                  <a:srgbClr val="31808B"/>
                </a:solidFill>
              </a:rPr>
            </a:br>
            <a:r>
              <a:rPr lang="en-US" sz="2800" dirty="0">
                <a:solidFill>
                  <a:srgbClr val="31808B"/>
                </a:solidFill>
              </a:rPr>
              <a:t>Code Section 6: Display Results</a:t>
            </a:r>
          </a:p>
        </p:txBody>
      </p:sp>
      <p:sp>
        <p:nvSpPr>
          <p:cNvPr id="4" name="Rectangle 3"/>
          <p:cNvSpPr/>
          <p:nvPr/>
        </p:nvSpPr>
        <p:spPr>
          <a:xfrm>
            <a:off x="235002" y="1090937"/>
            <a:ext cx="8844845" cy="1785104"/>
          </a:xfrm>
          <a:prstGeom prst="rect">
            <a:avLst/>
          </a:prstGeom>
          <a:ln>
            <a:solidFill>
              <a:srgbClr val="024C90"/>
            </a:solidFill>
          </a:ln>
        </p:spPr>
        <p:txBody>
          <a:bodyPr wrap="square">
            <a:spAutoFit/>
          </a:bodyPr>
          <a:lstStyle/>
          <a:p>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rgbClr val="FF0000"/>
                </a:solidFill>
                <a:latin typeface="Courier New" panose="02070309020205020404" pitchFamily="49" charset="0"/>
                <a:cs typeface="Courier New" panose="02070309020205020404" pitchFamily="49" charset="0"/>
              </a:rPr>
              <a:t># Section 6. Display results</a:t>
            </a:r>
          </a:p>
          <a:p>
            <a:r>
              <a:rPr lang="en-US" sz="1100" b="1" dirty="0">
                <a:solidFill>
                  <a:srgbClr val="FF0000"/>
                </a:solidFill>
                <a:latin typeface="Courier New" panose="02070309020205020404" pitchFamily="49" charset="0"/>
                <a:cs typeface="Courier New" panose="02070309020205020404" pitchFamily="49" charset="0"/>
              </a:rPr>
              <a:t>#============================</a:t>
            </a:r>
          </a:p>
          <a:p>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FF0000"/>
                </a:solidFill>
                <a:latin typeface="Courier New" panose="02070309020205020404" pitchFamily="49" charset="0"/>
                <a:cs typeface="Courier New" panose="02070309020205020404" pitchFamily="49" charset="0"/>
              </a:rPr>
              <a:t># Create required variables</a:t>
            </a:r>
          </a:p>
          <a:p>
            <a:r>
              <a:rPr lang="en-US" sz="1100" b="1" dirty="0">
                <a:solidFill>
                  <a:srgbClr val="FF0000"/>
                </a:solidFill>
                <a:latin typeface="Courier New" panose="02070309020205020404" pitchFamily="49" charset="0"/>
                <a:cs typeface="Courier New" panose="02070309020205020404" pitchFamily="49" charset="0"/>
              </a:rPr>
              <a:t>#+++++++++++Add Values+++++++++++++++</a:t>
            </a:r>
          </a:p>
          <a:p>
            <a:r>
              <a:rPr lang="en-US" sz="1100" b="1" dirty="0" err="1">
                <a:solidFill>
                  <a:srgbClr val="000000"/>
                </a:solidFill>
                <a:latin typeface="Courier New" panose="02070309020205020404" pitchFamily="49" charset="0"/>
                <a:cs typeface="Courier New" panose="02070309020205020404" pitchFamily="49" charset="0"/>
              </a:rPr>
              <a:t>path_source</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source address from the trace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err="1">
                <a:solidFill>
                  <a:srgbClr val="000000"/>
                </a:solidFill>
                <a:latin typeface="Courier New" panose="02070309020205020404" pitchFamily="49" charset="0"/>
                <a:cs typeface="Courier New" panose="02070309020205020404" pitchFamily="49" charset="0"/>
              </a:rPr>
              <a:t>path_dest</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destination address from the trace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err="1">
                <a:solidFill>
                  <a:srgbClr val="000000"/>
                </a:solidFill>
                <a:latin typeface="Courier New" panose="02070309020205020404" pitchFamily="49" charset="0"/>
                <a:cs typeface="Courier New" panose="02070309020205020404" pitchFamily="49" charset="0"/>
              </a:rPr>
              <a:t>networkElementsInfo</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list of all network element dictionaries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FF0000"/>
                </a:solidFill>
                <a:latin typeface="Courier New" panose="02070309020205020404" pitchFamily="49" charset="0"/>
                <a:cs typeface="Courier New" panose="02070309020205020404" pitchFamily="49" charset="0"/>
              </a:rPr>
              <a:t>#+++++++++++++++++++++++++++++++++++++</a:t>
            </a:r>
          </a:p>
        </p:txBody>
      </p:sp>
      <p:sp>
        <p:nvSpPr>
          <p:cNvPr id="7" name="Rectangle 6"/>
          <p:cNvSpPr/>
          <p:nvPr/>
        </p:nvSpPr>
        <p:spPr>
          <a:xfrm>
            <a:off x="2135965" y="2482900"/>
            <a:ext cx="781407" cy="15401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87792" y="3093626"/>
            <a:ext cx="7726303" cy="923330"/>
          </a:xfrm>
          <a:prstGeom prst="rect">
            <a:avLst/>
          </a:prstGeom>
          <a:noFill/>
        </p:spPr>
        <p:txBody>
          <a:bodyPr wrap="square" rtlCol="0">
            <a:spAutoFit/>
          </a:bodyPr>
          <a:lstStyle/>
          <a:p>
            <a:r>
              <a:rPr lang="en-US" dirty="0">
                <a:solidFill>
                  <a:srgbClr val="000000"/>
                </a:solidFill>
              </a:rPr>
              <a:t>Supplying these values requires parsing the Path Trace JSON that is has been converted to Python objects and is stored in </a:t>
            </a:r>
            <a:r>
              <a:rPr lang="en-US" b="1" dirty="0" err="1">
                <a:solidFill>
                  <a:srgbClr val="000000"/>
                </a:solidFill>
              </a:rPr>
              <a:t>response_json</a:t>
            </a:r>
            <a:r>
              <a:rPr lang="en-US" dirty="0">
                <a:solidFill>
                  <a:srgbClr val="000000"/>
                </a:solidFill>
              </a:rPr>
              <a:t>. We will explore an example of the Path Trace JSON now.</a:t>
            </a:r>
          </a:p>
        </p:txBody>
      </p:sp>
      <p:sp>
        <p:nvSpPr>
          <p:cNvPr id="8" name="Rectangle 7"/>
          <p:cNvSpPr/>
          <p:nvPr/>
        </p:nvSpPr>
        <p:spPr>
          <a:xfrm>
            <a:off x="1308651" y="2329542"/>
            <a:ext cx="1064434" cy="142471"/>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462234" y="2159356"/>
            <a:ext cx="948951" cy="14247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82737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sultati immagini per business week data del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272" y="836058"/>
            <a:ext cx="1303303" cy="17172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sultati immagini per business  cover iot harv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85" y="836058"/>
            <a:ext cx="1306724" cy="17172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mmagine correl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6045" y="848705"/>
            <a:ext cx="1318739" cy="1733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descr="isultati immagini per ai automation magazine busin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481" y="848705"/>
            <a:ext cx="1298719" cy="17066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sultati immagini per bloomberg magazine softw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4515" y="836058"/>
            <a:ext cx="1289620" cy="17172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9" name="Group 1"/>
          <p:cNvGrpSpPr/>
          <p:nvPr/>
        </p:nvGrpSpPr>
        <p:grpSpPr>
          <a:xfrm>
            <a:off x="1880169" y="2679519"/>
            <a:ext cx="1336181" cy="1270537"/>
            <a:chOff x="412896" y="2058808"/>
            <a:chExt cx="1606365" cy="1595040"/>
          </a:xfrm>
        </p:grpSpPr>
        <p:grpSp>
          <p:nvGrpSpPr>
            <p:cNvPr id="10" name="Group 3"/>
            <p:cNvGrpSpPr>
              <a:grpSpLocks noChangeAspect="1"/>
            </p:cNvGrpSpPr>
            <p:nvPr/>
          </p:nvGrpSpPr>
          <p:grpSpPr>
            <a:xfrm>
              <a:off x="784354" y="2058808"/>
              <a:ext cx="833019" cy="822960"/>
              <a:chOff x="1186968" y="2472480"/>
              <a:chExt cx="869368" cy="858872"/>
            </a:xfrm>
          </p:grpSpPr>
          <p:grpSp>
            <p:nvGrpSpPr>
              <p:cNvPr id="12" name="Group 7"/>
              <p:cNvGrpSpPr/>
              <p:nvPr/>
            </p:nvGrpSpPr>
            <p:grpSpPr>
              <a:xfrm>
                <a:off x="1186968" y="2472480"/>
                <a:ext cx="869368" cy="858872"/>
                <a:chOff x="6171703" y="1491192"/>
                <a:chExt cx="2021401" cy="1996998"/>
              </a:xfrm>
            </p:grpSpPr>
            <p:sp>
              <p:nvSpPr>
                <p:cNvPr id="14" name="Chord 57"/>
                <p:cNvSpPr/>
                <p:nvPr/>
              </p:nvSpPr>
              <p:spPr>
                <a:xfrm>
                  <a:off x="6198398" y="1493485"/>
                  <a:ext cx="1994706" cy="1994705"/>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15" name="Chord 58"/>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13" name="Picture 56"/>
              <p:cNvPicPr>
                <a:picLocks noChangeAspect="1"/>
              </p:cNvPicPr>
              <p:nvPr/>
            </p:nvPicPr>
            <p:blipFill>
              <a:blip r:embed="rId8"/>
              <a:stretch>
                <a:fillRect/>
              </a:stretch>
            </p:blipFill>
            <p:spPr>
              <a:xfrm>
                <a:off x="1296375" y="2586713"/>
                <a:ext cx="614043" cy="616629"/>
              </a:xfrm>
              <a:prstGeom prst="rect">
                <a:avLst/>
              </a:prstGeom>
            </p:spPr>
          </p:pic>
        </p:grpSp>
        <p:sp>
          <p:nvSpPr>
            <p:cNvPr id="11" name="Rectangle 4"/>
            <p:cNvSpPr/>
            <p:nvPr/>
          </p:nvSpPr>
          <p:spPr>
            <a:xfrm>
              <a:off x="412896" y="2838240"/>
              <a:ext cx="1606365" cy="815608"/>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becomes </a:t>
              </a:r>
            </a:p>
            <a:p>
              <a:pPr algn="ctr" defTabSz="685874">
                <a:spcAft>
                  <a:spcPts val="300"/>
                </a:spcAft>
                <a:buSzPct val="80000"/>
              </a:pPr>
              <a:r>
                <a:rPr lang="en-US" sz="1200" b="1" dirty="0">
                  <a:solidFill>
                    <a:srgbClr val="004C69"/>
                  </a:solidFill>
                </a:rPr>
                <a:t>software-based</a:t>
              </a:r>
            </a:p>
          </p:txBody>
        </p:sp>
      </p:grpSp>
      <p:grpSp>
        <p:nvGrpSpPr>
          <p:cNvPr id="16" name="Group 1026"/>
          <p:cNvGrpSpPr/>
          <p:nvPr/>
        </p:nvGrpSpPr>
        <p:grpSpPr>
          <a:xfrm>
            <a:off x="3671572" y="2699990"/>
            <a:ext cx="1336181" cy="1285251"/>
            <a:chOff x="3726778" y="2040336"/>
            <a:chExt cx="1606365" cy="1613512"/>
          </a:xfrm>
        </p:grpSpPr>
        <p:grpSp>
          <p:nvGrpSpPr>
            <p:cNvPr id="17" name="Group 1028"/>
            <p:cNvGrpSpPr>
              <a:grpSpLocks noChangeAspect="1"/>
            </p:cNvGrpSpPr>
            <p:nvPr/>
          </p:nvGrpSpPr>
          <p:grpSpPr>
            <a:xfrm>
              <a:off x="4124656" y="2040336"/>
              <a:ext cx="833019" cy="822960"/>
              <a:chOff x="2831723" y="1795592"/>
              <a:chExt cx="869368" cy="858872"/>
            </a:xfrm>
          </p:grpSpPr>
          <p:grpSp>
            <p:nvGrpSpPr>
              <p:cNvPr id="19" name="Group 1032"/>
              <p:cNvGrpSpPr/>
              <p:nvPr/>
            </p:nvGrpSpPr>
            <p:grpSpPr>
              <a:xfrm>
                <a:off x="2831723" y="1795592"/>
                <a:ext cx="869368" cy="858872"/>
                <a:chOff x="6171703" y="1491192"/>
                <a:chExt cx="2021401" cy="1996998"/>
              </a:xfrm>
            </p:grpSpPr>
            <p:sp>
              <p:nvSpPr>
                <p:cNvPr id="21" name="Chord 1034"/>
                <p:cNvSpPr/>
                <p:nvPr/>
              </p:nvSpPr>
              <p:spPr>
                <a:xfrm>
                  <a:off x="6198398" y="1493485"/>
                  <a:ext cx="1994706" cy="1994705"/>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22" name="Chord 1035"/>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20" name="Picture 1033"/>
              <p:cNvPicPr>
                <a:picLocks noChangeAspect="1"/>
              </p:cNvPicPr>
              <p:nvPr/>
            </p:nvPicPr>
            <p:blipFill>
              <a:blip r:embed="rId9"/>
              <a:stretch>
                <a:fillRect/>
              </a:stretch>
            </p:blipFill>
            <p:spPr>
              <a:xfrm>
                <a:off x="3030352" y="1962500"/>
                <a:ext cx="487853" cy="487853"/>
              </a:xfrm>
              <a:prstGeom prst="rect">
                <a:avLst/>
              </a:prstGeom>
            </p:spPr>
          </p:pic>
        </p:grpSp>
        <p:sp>
          <p:nvSpPr>
            <p:cNvPr id="18" name="Rectangle 1030"/>
            <p:cNvSpPr/>
            <p:nvPr/>
          </p:nvSpPr>
          <p:spPr>
            <a:xfrm>
              <a:off x="3726778" y="2838240"/>
              <a:ext cx="1606365" cy="815608"/>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generates </a:t>
              </a:r>
            </a:p>
            <a:p>
              <a:pPr algn="ctr" defTabSz="685874">
                <a:spcAft>
                  <a:spcPts val="300"/>
                </a:spcAft>
                <a:buSzPct val="80000"/>
              </a:pPr>
              <a:r>
                <a:rPr lang="en-US" sz="1200" b="1" dirty="0">
                  <a:solidFill>
                    <a:srgbClr val="004C69"/>
                  </a:solidFill>
                </a:rPr>
                <a:t>data</a:t>
              </a:r>
            </a:p>
          </p:txBody>
        </p:sp>
      </p:grpSp>
      <p:grpSp>
        <p:nvGrpSpPr>
          <p:cNvPr id="23" name="Group 1043"/>
          <p:cNvGrpSpPr/>
          <p:nvPr/>
        </p:nvGrpSpPr>
        <p:grpSpPr>
          <a:xfrm>
            <a:off x="7318603" y="2706625"/>
            <a:ext cx="1336181" cy="1298993"/>
            <a:chOff x="7124740" y="2061556"/>
            <a:chExt cx="1606365" cy="1630764"/>
          </a:xfrm>
        </p:grpSpPr>
        <p:grpSp>
          <p:nvGrpSpPr>
            <p:cNvPr id="24" name="Group 1044"/>
            <p:cNvGrpSpPr>
              <a:grpSpLocks noChangeAspect="1"/>
            </p:cNvGrpSpPr>
            <p:nvPr/>
          </p:nvGrpSpPr>
          <p:grpSpPr>
            <a:xfrm>
              <a:off x="7464959" y="2061556"/>
              <a:ext cx="833019" cy="822960"/>
              <a:chOff x="4366164" y="1300155"/>
              <a:chExt cx="869368" cy="858872"/>
            </a:xfrm>
          </p:grpSpPr>
          <p:grpSp>
            <p:nvGrpSpPr>
              <p:cNvPr id="26" name="Group 1046"/>
              <p:cNvGrpSpPr/>
              <p:nvPr/>
            </p:nvGrpSpPr>
            <p:grpSpPr>
              <a:xfrm>
                <a:off x="4366164" y="1300155"/>
                <a:ext cx="869368" cy="858872"/>
                <a:chOff x="6171703" y="1491192"/>
                <a:chExt cx="2021401" cy="1996998"/>
              </a:xfrm>
            </p:grpSpPr>
            <p:sp>
              <p:nvSpPr>
                <p:cNvPr id="28" name="Chord 1048"/>
                <p:cNvSpPr/>
                <p:nvPr/>
              </p:nvSpPr>
              <p:spPr>
                <a:xfrm>
                  <a:off x="6198398" y="1493485"/>
                  <a:ext cx="1994706" cy="1994705"/>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29" name="Chord 1049"/>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27" name="Picture 1047"/>
              <p:cNvPicPr>
                <a:picLocks noChangeAspect="1"/>
              </p:cNvPicPr>
              <p:nvPr/>
            </p:nvPicPr>
            <p:blipFill>
              <a:blip r:embed="rId10"/>
              <a:stretch>
                <a:fillRect/>
              </a:stretch>
            </p:blipFill>
            <p:spPr>
              <a:xfrm>
                <a:off x="4529884" y="1423379"/>
                <a:ext cx="550653" cy="550653"/>
              </a:xfrm>
              <a:prstGeom prst="rect">
                <a:avLst/>
              </a:prstGeom>
            </p:spPr>
          </p:pic>
        </p:grpSp>
        <p:sp>
          <p:nvSpPr>
            <p:cNvPr id="25" name="Rectangle 1045"/>
            <p:cNvSpPr/>
            <p:nvPr/>
          </p:nvSpPr>
          <p:spPr>
            <a:xfrm>
              <a:off x="7124740" y="2876712"/>
              <a:ext cx="1606365" cy="815608"/>
            </a:xfrm>
            <a:prstGeom prst="rect">
              <a:avLst/>
            </a:prstGeom>
          </p:spPr>
          <p:txBody>
            <a:bodyPr wrap="square" lIns="45720" tIns="91440" rIns="45720" bIns="91440">
              <a:spAutoFit/>
            </a:bodyPr>
            <a:lstStyle/>
            <a:p>
              <a:pPr algn="ctr" defTabSz="685874">
                <a:spcAft>
                  <a:spcPts val="300"/>
                </a:spcAft>
                <a:buSzPct val="80000"/>
              </a:pPr>
              <a:r>
                <a:rPr lang="en-GB" sz="1200" dirty="0">
                  <a:solidFill>
                    <a:srgbClr val="004C69"/>
                  </a:solidFill>
                </a:rPr>
                <a:t>Everything </a:t>
              </a:r>
            </a:p>
            <a:p>
              <a:pPr algn="ctr" defTabSz="685874">
                <a:spcAft>
                  <a:spcPts val="300"/>
                </a:spcAft>
                <a:buSzPct val="80000"/>
              </a:pPr>
              <a:r>
                <a:rPr lang="en-GB" sz="1200" dirty="0">
                  <a:solidFill>
                    <a:srgbClr val="004C69"/>
                  </a:solidFill>
                </a:rPr>
                <a:t>needs to be </a:t>
              </a:r>
            </a:p>
            <a:p>
              <a:pPr algn="ctr" defTabSz="457189"/>
              <a:r>
                <a:rPr lang="en-GB" sz="1200" b="1" dirty="0">
                  <a:solidFill>
                    <a:srgbClr val="004C69"/>
                  </a:solidFill>
                </a:rPr>
                <a:t>secured</a:t>
              </a:r>
            </a:p>
          </p:txBody>
        </p:sp>
      </p:grpSp>
      <p:grpSp>
        <p:nvGrpSpPr>
          <p:cNvPr id="30" name="Group 1057"/>
          <p:cNvGrpSpPr/>
          <p:nvPr/>
        </p:nvGrpSpPr>
        <p:grpSpPr>
          <a:xfrm>
            <a:off x="5545180" y="2715251"/>
            <a:ext cx="1336181" cy="1285251"/>
            <a:chOff x="5375183" y="2040336"/>
            <a:chExt cx="1606365" cy="1613512"/>
          </a:xfrm>
        </p:grpSpPr>
        <p:grpSp>
          <p:nvGrpSpPr>
            <p:cNvPr id="31" name="Group 1058"/>
            <p:cNvGrpSpPr>
              <a:grpSpLocks noChangeAspect="1"/>
            </p:cNvGrpSpPr>
            <p:nvPr/>
          </p:nvGrpSpPr>
          <p:grpSpPr>
            <a:xfrm>
              <a:off x="5794807" y="2040336"/>
              <a:ext cx="833019" cy="822960"/>
              <a:chOff x="4215136" y="2730280"/>
              <a:chExt cx="869368" cy="858872"/>
            </a:xfrm>
          </p:grpSpPr>
          <p:grpSp>
            <p:nvGrpSpPr>
              <p:cNvPr id="33" name="Group 1060"/>
              <p:cNvGrpSpPr/>
              <p:nvPr/>
            </p:nvGrpSpPr>
            <p:grpSpPr>
              <a:xfrm>
                <a:off x="4215136" y="2730280"/>
                <a:ext cx="869368" cy="858872"/>
                <a:chOff x="6171703" y="1491192"/>
                <a:chExt cx="2021401" cy="1996998"/>
              </a:xfrm>
            </p:grpSpPr>
            <p:sp>
              <p:nvSpPr>
                <p:cNvPr id="35" name="Chord 1062"/>
                <p:cNvSpPr/>
                <p:nvPr/>
              </p:nvSpPr>
              <p:spPr>
                <a:xfrm>
                  <a:off x="6198398" y="1493485"/>
                  <a:ext cx="1994706" cy="1994705"/>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36" name="Chord 1063"/>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34" name="Picture 1061"/>
              <p:cNvPicPr>
                <a:picLocks noChangeAspect="1"/>
              </p:cNvPicPr>
              <p:nvPr/>
            </p:nvPicPr>
            <p:blipFill>
              <a:blip r:embed="rId11"/>
              <a:stretch>
                <a:fillRect/>
              </a:stretch>
            </p:blipFill>
            <p:spPr>
              <a:xfrm>
                <a:off x="4317162" y="2882189"/>
                <a:ext cx="675152" cy="540121"/>
              </a:xfrm>
              <a:prstGeom prst="rect">
                <a:avLst/>
              </a:prstGeom>
            </p:spPr>
          </p:pic>
        </p:grpSp>
        <p:sp>
          <p:nvSpPr>
            <p:cNvPr id="32" name="Rectangle 1059"/>
            <p:cNvSpPr/>
            <p:nvPr/>
          </p:nvSpPr>
          <p:spPr>
            <a:xfrm>
              <a:off x="5375183" y="2876712"/>
              <a:ext cx="1606365" cy="777136"/>
            </a:xfrm>
            <a:prstGeom prst="rect">
              <a:avLst/>
            </a:prstGeom>
          </p:spPr>
          <p:txBody>
            <a:bodyPr wrap="square" lIns="45720" tIns="91440" rIns="45720" bIns="91440">
              <a:spAutoFit/>
            </a:bodyPr>
            <a:lstStyle/>
            <a:p>
              <a:pPr algn="ctr" defTabSz="685874">
                <a:spcAft>
                  <a:spcPts val="300"/>
                </a:spcAft>
                <a:buSzPct val="80000"/>
              </a:pPr>
              <a:r>
                <a:rPr lang="en-GB" sz="1200" dirty="0">
                  <a:solidFill>
                    <a:srgbClr val="004C69"/>
                  </a:solidFill>
                </a:rPr>
                <a:t>Everything             can be </a:t>
              </a:r>
            </a:p>
            <a:p>
              <a:pPr algn="ctr" defTabSz="457189"/>
              <a:r>
                <a:rPr lang="en-GB" sz="1200" b="1" dirty="0">
                  <a:solidFill>
                    <a:srgbClr val="004C69"/>
                  </a:solidFill>
                </a:rPr>
                <a:t>automated</a:t>
              </a:r>
            </a:p>
          </p:txBody>
        </p:sp>
      </p:grpSp>
      <p:grpSp>
        <p:nvGrpSpPr>
          <p:cNvPr id="37" name="Group 1071"/>
          <p:cNvGrpSpPr/>
          <p:nvPr/>
        </p:nvGrpSpPr>
        <p:grpSpPr>
          <a:xfrm>
            <a:off x="243145" y="2663826"/>
            <a:ext cx="1336181" cy="1285251"/>
            <a:chOff x="2113608" y="2040336"/>
            <a:chExt cx="1606365" cy="1613513"/>
          </a:xfrm>
        </p:grpSpPr>
        <p:grpSp>
          <p:nvGrpSpPr>
            <p:cNvPr id="38" name="Group 1072"/>
            <p:cNvGrpSpPr>
              <a:grpSpLocks noChangeAspect="1"/>
            </p:cNvGrpSpPr>
            <p:nvPr/>
          </p:nvGrpSpPr>
          <p:grpSpPr>
            <a:xfrm>
              <a:off x="2454505" y="2040336"/>
              <a:ext cx="833019" cy="822960"/>
              <a:chOff x="2446616" y="3198034"/>
              <a:chExt cx="869368" cy="858872"/>
            </a:xfrm>
          </p:grpSpPr>
          <p:grpSp>
            <p:nvGrpSpPr>
              <p:cNvPr id="40" name="Group 1074"/>
              <p:cNvGrpSpPr/>
              <p:nvPr/>
            </p:nvGrpSpPr>
            <p:grpSpPr>
              <a:xfrm>
                <a:off x="2446616" y="3198034"/>
                <a:ext cx="869368" cy="858872"/>
                <a:chOff x="6171703" y="1491192"/>
                <a:chExt cx="2021401" cy="1996998"/>
              </a:xfrm>
            </p:grpSpPr>
            <p:sp>
              <p:nvSpPr>
                <p:cNvPr id="55" name="Chord 1089"/>
                <p:cNvSpPr/>
                <p:nvPr/>
              </p:nvSpPr>
              <p:spPr>
                <a:xfrm>
                  <a:off x="6198398" y="1493485"/>
                  <a:ext cx="1994706" cy="1994705"/>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56" name="Chord 1090"/>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sp>
            <p:nvSpPr>
              <p:cNvPr id="41" name="Oval 1075"/>
              <p:cNvSpPr/>
              <p:nvPr/>
            </p:nvSpPr>
            <p:spPr>
              <a:xfrm>
                <a:off x="2652508" y="3523883"/>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2" name="Oval 1076"/>
              <p:cNvSpPr/>
              <p:nvPr/>
            </p:nvSpPr>
            <p:spPr>
              <a:xfrm>
                <a:off x="2835963" y="3594515"/>
                <a:ext cx="80522" cy="80522"/>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3" name="Oval 1077"/>
              <p:cNvSpPr/>
              <p:nvPr/>
            </p:nvSpPr>
            <p:spPr>
              <a:xfrm>
                <a:off x="2956127" y="3772466"/>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4" name="Oval 1078"/>
              <p:cNvSpPr/>
              <p:nvPr/>
            </p:nvSpPr>
            <p:spPr>
              <a:xfrm>
                <a:off x="2724057" y="3755039"/>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5" name="Oval 1079"/>
              <p:cNvSpPr/>
              <p:nvPr/>
            </p:nvSpPr>
            <p:spPr>
              <a:xfrm>
                <a:off x="2791934" y="3319331"/>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6" name="Oval 1080"/>
              <p:cNvSpPr/>
              <p:nvPr/>
            </p:nvSpPr>
            <p:spPr>
              <a:xfrm>
                <a:off x="2991901" y="3370698"/>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7" name="Oval 1081"/>
              <p:cNvSpPr/>
              <p:nvPr/>
            </p:nvSpPr>
            <p:spPr>
              <a:xfrm>
                <a:off x="3037767" y="3548647"/>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cxnSp>
            <p:nvCxnSpPr>
              <p:cNvPr id="48" name="Straight Connector 1082"/>
              <p:cNvCxnSpPr/>
              <p:nvPr/>
            </p:nvCxnSpPr>
            <p:spPr>
              <a:xfrm flipH="1" flipV="1">
                <a:off x="2832195" y="3399852"/>
                <a:ext cx="44029" cy="194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1083"/>
              <p:cNvCxnSpPr/>
              <p:nvPr/>
            </p:nvCxnSpPr>
            <p:spPr>
              <a:xfrm flipV="1">
                <a:off x="2879785" y="3439427"/>
                <a:ext cx="123908" cy="187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1084"/>
              <p:cNvCxnSpPr/>
              <p:nvPr/>
            </p:nvCxnSpPr>
            <p:spPr>
              <a:xfrm flipV="1">
                <a:off x="2916485" y="3588908"/>
                <a:ext cx="121283" cy="458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1085"/>
              <p:cNvCxnSpPr/>
              <p:nvPr/>
            </p:nvCxnSpPr>
            <p:spPr>
              <a:xfrm>
                <a:off x="2904692" y="3663244"/>
                <a:ext cx="63227" cy="121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1086"/>
              <p:cNvCxnSpPr/>
              <p:nvPr/>
            </p:nvCxnSpPr>
            <p:spPr>
              <a:xfrm flipH="1" flipV="1">
                <a:off x="2733029" y="3564144"/>
                <a:ext cx="102933" cy="706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1087"/>
              <p:cNvCxnSpPr/>
              <p:nvPr/>
            </p:nvCxnSpPr>
            <p:spPr>
              <a:xfrm flipH="1">
                <a:off x="2792787" y="3663244"/>
                <a:ext cx="54969" cy="103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1088"/>
              <p:cNvCxnSpPr/>
              <p:nvPr/>
            </p:nvCxnSpPr>
            <p:spPr>
              <a:xfrm flipV="1">
                <a:off x="3075535" y="3747958"/>
                <a:ext cx="121283" cy="458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1073"/>
            <p:cNvSpPr/>
            <p:nvPr/>
          </p:nvSpPr>
          <p:spPr>
            <a:xfrm>
              <a:off x="2113608" y="2838240"/>
              <a:ext cx="1606365" cy="815609"/>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becomes </a:t>
              </a:r>
            </a:p>
            <a:p>
              <a:pPr algn="ctr" defTabSz="685874">
                <a:spcAft>
                  <a:spcPts val="300"/>
                </a:spcAft>
                <a:buSzPct val="80000"/>
              </a:pPr>
              <a:r>
                <a:rPr lang="en-US" sz="1200" b="1" dirty="0">
                  <a:solidFill>
                    <a:srgbClr val="004C69"/>
                  </a:solidFill>
                </a:rPr>
                <a:t>connected</a:t>
              </a:r>
            </a:p>
          </p:txBody>
        </p:sp>
      </p:grpSp>
      <p:sp>
        <p:nvSpPr>
          <p:cNvPr id="3" name="Title 2"/>
          <p:cNvSpPr>
            <a:spLocks noGrp="1"/>
          </p:cNvSpPr>
          <p:nvPr>
            <p:ph type="title"/>
          </p:nvPr>
        </p:nvSpPr>
        <p:spPr>
          <a:xfrm>
            <a:off x="102084" y="285157"/>
            <a:ext cx="3358505" cy="273003"/>
          </a:xfrm>
        </p:spPr>
        <p:txBody>
          <a:bodyPr/>
          <a:lstStyle/>
          <a:p>
            <a:r>
              <a:rPr lang="en-US" sz="2800" dirty="0"/>
              <a:t>Why are we here?</a:t>
            </a:r>
          </a:p>
        </p:txBody>
      </p:sp>
      <p:sp>
        <p:nvSpPr>
          <p:cNvPr id="1117" name="TextBox 1116"/>
          <p:cNvSpPr txBox="1"/>
          <p:nvPr/>
        </p:nvSpPr>
        <p:spPr>
          <a:xfrm>
            <a:off x="301296" y="4179529"/>
            <a:ext cx="1338828" cy="369332"/>
          </a:xfrm>
          <a:prstGeom prst="rect">
            <a:avLst/>
          </a:prstGeom>
          <a:noFill/>
        </p:spPr>
        <p:txBody>
          <a:bodyPr wrap="none" rtlCol="0">
            <a:spAutoFit/>
          </a:bodyPr>
          <a:lstStyle/>
          <a:p>
            <a:r>
              <a:rPr lang="en-US">
                <a:solidFill>
                  <a:schemeClr val="accent2">
                    <a:lumMod val="75000"/>
                  </a:schemeClr>
                </a:solidFill>
                <a:effectLst>
                  <a:outerShdw blurRad="38100" dist="38100" dir="2700000" algn="tl">
                    <a:srgbClr val="000000">
                      <a:alpha val="43137"/>
                    </a:srgbClr>
                  </a:outerShdw>
                </a:effectLst>
              </a:rPr>
              <a:t>Networking</a:t>
            </a:r>
          </a:p>
        </p:txBody>
      </p:sp>
      <p:cxnSp>
        <p:nvCxnSpPr>
          <p:cNvPr id="1125" name="Straight Connector 1124"/>
          <p:cNvCxnSpPr/>
          <p:nvPr/>
        </p:nvCxnSpPr>
        <p:spPr>
          <a:xfrm>
            <a:off x="113308" y="4143929"/>
            <a:ext cx="174033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663001" y="4179529"/>
            <a:ext cx="1851789" cy="369332"/>
          </a:xfrm>
          <a:prstGeom prst="rect">
            <a:avLst/>
          </a:prstGeom>
          <a:noFill/>
        </p:spPr>
        <p:txBody>
          <a:bodyPr wrap="none" rtlCol="0">
            <a:spAutoFit/>
          </a:bodyPr>
          <a:lstStyle/>
          <a:p>
            <a:r>
              <a:rPr lang="en-US">
                <a:solidFill>
                  <a:schemeClr val="accent2">
                    <a:lumMod val="75000"/>
                  </a:schemeClr>
                </a:solidFill>
                <a:effectLst>
                  <a:outerShdw blurRad="38100" dist="38100" dir="2700000" algn="tl">
                    <a:srgbClr val="000000">
                      <a:alpha val="43137"/>
                    </a:srgbClr>
                  </a:outerShdw>
                </a:effectLst>
              </a:rPr>
              <a:t>Programmability</a:t>
            </a:r>
          </a:p>
        </p:txBody>
      </p:sp>
      <p:cxnSp>
        <p:nvCxnSpPr>
          <p:cNvPr id="167" name="Straight Connector 166"/>
          <p:cNvCxnSpPr/>
          <p:nvPr/>
        </p:nvCxnSpPr>
        <p:spPr>
          <a:xfrm>
            <a:off x="1954947" y="4143929"/>
            <a:ext cx="521012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7537668" y="4168201"/>
            <a:ext cx="1018227" cy="369332"/>
          </a:xfrm>
          <a:prstGeom prst="rect">
            <a:avLst/>
          </a:prstGeom>
          <a:noFill/>
        </p:spPr>
        <p:txBody>
          <a:bodyPr wrap="none" rtlCol="0">
            <a:spAutoFit/>
          </a:bodyPr>
          <a:lstStyle/>
          <a:p>
            <a:r>
              <a:rPr lang="en-US">
                <a:solidFill>
                  <a:schemeClr val="accent2">
                    <a:lumMod val="75000"/>
                  </a:schemeClr>
                </a:solidFill>
                <a:effectLst>
                  <a:outerShdw blurRad="38100" dist="38100" dir="2700000" algn="tl">
                    <a:srgbClr val="000000">
                      <a:alpha val="43137"/>
                    </a:srgbClr>
                  </a:outerShdw>
                </a:effectLst>
              </a:rPr>
              <a:t>Security</a:t>
            </a:r>
          </a:p>
        </p:txBody>
      </p:sp>
      <p:cxnSp>
        <p:nvCxnSpPr>
          <p:cNvPr id="171" name="Straight Connector 170"/>
          <p:cNvCxnSpPr/>
          <p:nvPr/>
        </p:nvCxnSpPr>
        <p:spPr>
          <a:xfrm>
            <a:off x="7336045" y="4157028"/>
            <a:ext cx="1301989"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9574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201033"/>
            <a:ext cx="8345488" cy="3168210"/>
          </a:xfrm>
        </p:spPr>
        <p:txBody>
          <a:bodyPr/>
          <a:lstStyle/>
          <a:p>
            <a:pPr marL="514336" indent="-457200">
              <a:buFont typeface="+mj-lt"/>
              <a:buAutoNum type="arabicPeriod"/>
            </a:pPr>
            <a:r>
              <a:rPr lang="en-US" sz="2400" dirty="0">
                <a:solidFill>
                  <a:srgbClr val="000000"/>
                </a:solidFill>
              </a:rPr>
              <a:t>Open the </a:t>
            </a:r>
            <a:r>
              <a:rPr lang="en-US" sz="2400" b="1" dirty="0" err="1">
                <a:solidFill>
                  <a:srgbClr val="000000"/>
                </a:solidFill>
              </a:rPr>
              <a:t>json_data.json</a:t>
            </a:r>
            <a:r>
              <a:rPr lang="en-US" sz="2400" dirty="0">
                <a:solidFill>
                  <a:srgbClr val="000000"/>
                </a:solidFill>
              </a:rPr>
              <a:t> file that is in the folder with the lab Python files.</a:t>
            </a:r>
          </a:p>
          <a:p>
            <a:pPr marL="514336" indent="-457200">
              <a:buFont typeface="+mj-lt"/>
              <a:buAutoNum type="arabicPeriod"/>
            </a:pPr>
            <a:r>
              <a:rPr lang="en-US" sz="2400" dirty="0">
                <a:solidFill>
                  <a:srgbClr val="000000"/>
                </a:solidFill>
              </a:rPr>
              <a:t>Copy the entire contents of the file.</a:t>
            </a:r>
          </a:p>
          <a:p>
            <a:pPr marL="514336" indent="-457200">
              <a:buFont typeface="+mj-lt"/>
              <a:buAutoNum type="arabicPeriod"/>
            </a:pPr>
            <a:r>
              <a:rPr lang="en-US" sz="2400" dirty="0">
                <a:solidFill>
                  <a:srgbClr val="000000"/>
                </a:solidFill>
              </a:rPr>
              <a:t>Open JSON Viewer and paste the JSON in the left-hand pane.</a:t>
            </a:r>
          </a:p>
          <a:p>
            <a:pPr marL="514336" indent="-457200">
              <a:buFont typeface="+mj-lt"/>
              <a:buAutoNum type="arabicPeriod"/>
            </a:pPr>
            <a:r>
              <a:rPr lang="en-US" sz="2400" dirty="0">
                <a:solidFill>
                  <a:srgbClr val="000000"/>
                </a:solidFill>
              </a:rPr>
              <a:t>View as a tree.</a:t>
            </a:r>
          </a:p>
          <a:p>
            <a:pPr marL="514336" indent="-457200">
              <a:buFont typeface="+mj-lt"/>
              <a:buAutoNum type="arabicPeriod"/>
            </a:pPr>
            <a:r>
              <a:rPr lang="en-US" sz="2400" dirty="0">
                <a:solidFill>
                  <a:srgbClr val="000000"/>
                </a:solidFill>
              </a:rPr>
              <a:t>Collapse all levels.</a:t>
            </a:r>
          </a:p>
        </p:txBody>
      </p:sp>
      <p:sp>
        <p:nvSpPr>
          <p:cNvPr id="3" name="Title 2"/>
          <p:cNvSpPr>
            <a:spLocks noGrp="1"/>
          </p:cNvSpPr>
          <p:nvPr>
            <p:ph type="title"/>
          </p:nvPr>
        </p:nvSpPr>
        <p:spPr>
          <a:xfrm>
            <a:off x="437766" y="211713"/>
            <a:ext cx="8345488" cy="731837"/>
          </a:xfrm>
        </p:spPr>
        <p:txBody>
          <a:bodyPr/>
          <a:lstStyle/>
          <a:p>
            <a:r>
              <a:rPr lang="en-US" dirty="0">
                <a:solidFill>
                  <a:srgbClr val="31808B"/>
                </a:solidFill>
              </a:rPr>
              <a:t>Lab: Using the APIC-EM Path Trace API</a:t>
            </a:r>
            <a:br>
              <a:rPr lang="en-US" dirty="0">
                <a:solidFill>
                  <a:srgbClr val="31808B"/>
                </a:solidFill>
              </a:rPr>
            </a:br>
            <a:r>
              <a:rPr lang="en-US" dirty="0">
                <a:solidFill>
                  <a:srgbClr val="31808B"/>
                </a:solidFill>
              </a:rPr>
              <a:t>JSON Practice - View Tree</a:t>
            </a:r>
          </a:p>
        </p:txBody>
      </p:sp>
    </p:spTree>
    <p:extLst>
      <p:ext uri="{BB962C8B-B14F-4D97-AF65-F5344CB8AC3E}">
        <p14:creationId xmlns:p14="http://schemas.microsoft.com/office/powerpoint/2010/main" val="12696966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3954" y="844264"/>
            <a:ext cx="7746835" cy="3700268"/>
          </a:xfrm>
          <a:prstGeom prst="rect">
            <a:avLst/>
          </a:prstGeom>
          <a:ln>
            <a:solidFill>
              <a:schemeClr val="accent1"/>
            </a:solidFill>
          </a:ln>
        </p:spPr>
      </p:pic>
      <p:sp>
        <p:nvSpPr>
          <p:cNvPr id="2" name="Title 1"/>
          <p:cNvSpPr>
            <a:spLocks noGrp="1"/>
          </p:cNvSpPr>
          <p:nvPr>
            <p:ph type="title"/>
          </p:nvPr>
        </p:nvSpPr>
        <p:spPr>
          <a:xfrm>
            <a:off x="394904" y="112427"/>
            <a:ext cx="8345488" cy="731837"/>
          </a:xfrm>
        </p:spPr>
        <p:txBody>
          <a:bodyPr/>
          <a:lstStyle/>
          <a:p>
            <a:r>
              <a:rPr lang="en-US" dirty="0"/>
              <a:t>Lab 4 Using the APIC-EM Path Trace API: JSON Practice - Tree View</a:t>
            </a:r>
          </a:p>
        </p:txBody>
      </p:sp>
    </p:spTree>
    <p:extLst>
      <p:ext uri="{BB962C8B-B14F-4D97-AF65-F5344CB8AC3E}">
        <p14:creationId xmlns:p14="http://schemas.microsoft.com/office/powerpoint/2010/main" val="225658859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4566" y="104247"/>
            <a:ext cx="8345488" cy="731837"/>
          </a:xfrm>
        </p:spPr>
        <p:txBody>
          <a:bodyPr/>
          <a:lstStyle/>
          <a:p>
            <a:r>
              <a:rPr lang="en-US" sz="2800" dirty="0">
                <a:solidFill>
                  <a:schemeClr val="tx1">
                    <a:lumMod val="50000"/>
                  </a:schemeClr>
                </a:solidFill>
              </a:rPr>
              <a:t>Lab: Using the APIC-EM Path Trace API</a:t>
            </a:r>
            <a:br>
              <a:rPr lang="en-US" sz="2800" dirty="0">
                <a:solidFill>
                  <a:schemeClr val="tx1">
                    <a:lumMod val="50000"/>
                  </a:schemeClr>
                </a:solidFill>
              </a:rPr>
            </a:br>
            <a:r>
              <a:rPr lang="en-US" sz="2800" dirty="0">
                <a:solidFill>
                  <a:schemeClr val="tx1">
                    <a:lumMod val="50000"/>
                  </a:schemeClr>
                </a:solidFill>
              </a:rPr>
              <a:t>JSON Practice - Load Variables</a:t>
            </a:r>
          </a:p>
        </p:txBody>
      </p:sp>
      <p:sp>
        <p:nvSpPr>
          <p:cNvPr id="4" name="Rectangle 3"/>
          <p:cNvSpPr/>
          <p:nvPr/>
        </p:nvSpPr>
        <p:spPr>
          <a:xfrm>
            <a:off x="747958" y="2316145"/>
            <a:ext cx="7318703" cy="2062103"/>
          </a:xfrm>
          <a:prstGeom prst="rect">
            <a:avLst/>
          </a:prstGeom>
        </p:spPr>
        <p:txBody>
          <a:bodyPr wrap="square">
            <a:spAutoFit/>
          </a:bodyPr>
          <a:lstStyle/>
          <a:p>
            <a:pPr marL="342900" indent="-342900">
              <a:buFont typeface="+mj-lt"/>
              <a:buAutoNum type="arabicPeriod"/>
            </a:pPr>
            <a:r>
              <a:rPr lang="en-US" sz="1600" dirty="0">
                <a:solidFill>
                  <a:srgbClr val="000000"/>
                </a:solidFill>
              </a:rPr>
              <a:t>Import the </a:t>
            </a:r>
            <a:r>
              <a:rPr lang="en-US" sz="1600" b="1" dirty="0" err="1">
                <a:solidFill>
                  <a:srgbClr val="000000"/>
                </a:solidFill>
              </a:rPr>
              <a:t>json</a:t>
            </a:r>
            <a:r>
              <a:rPr lang="en-US" sz="1600" dirty="0">
                <a:solidFill>
                  <a:srgbClr val="000000"/>
                </a:solidFill>
              </a:rPr>
              <a:t> module.</a:t>
            </a:r>
          </a:p>
          <a:p>
            <a:pPr marL="342900" indent="-342900">
              <a:buFont typeface="+mj-lt"/>
              <a:buAutoNum type="arabicPeriod"/>
            </a:pPr>
            <a:r>
              <a:rPr lang="en-US" sz="1600" dirty="0">
                <a:solidFill>
                  <a:srgbClr val="000000"/>
                </a:solidFill>
              </a:rPr>
              <a:t>Open the </a:t>
            </a:r>
            <a:r>
              <a:rPr lang="en-US" sz="1600" b="1" dirty="0" err="1">
                <a:solidFill>
                  <a:srgbClr val="000000"/>
                </a:solidFill>
              </a:rPr>
              <a:t>path_trace_json.json</a:t>
            </a:r>
            <a:r>
              <a:rPr lang="en-US" sz="1600" dirty="0">
                <a:solidFill>
                  <a:srgbClr val="000000"/>
                </a:solidFill>
              </a:rPr>
              <a:t> file, convert it to Python objects, and assign the result to a variable called </a:t>
            </a:r>
            <a:r>
              <a:rPr lang="en-US" sz="1600" b="1" dirty="0" err="1">
                <a:solidFill>
                  <a:srgbClr val="000000"/>
                </a:solidFill>
              </a:rPr>
              <a:t>json_data</a:t>
            </a:r>
            <a:r>
              <a:rPr lang="en-US" sz="1600" dirty="0">
                <a:solidFill>
                  <a:srgbClr val="000000"/>
                </a:solidFill>
              </a:rPr>
              <a:t> as shown above.</a:t>
            </a:r>
          </a:p>
          <a:p>
            <a:pPr marL="342900" indent="-342900">
              <a:buFont typeface="+mj-lt"/>
              <a:buAutoNum type="arabicPeriod" startAt="3"/>
            </a:pPr>
            <a:r>
              <a:rPr lang="en-US" sz="1600" dirty="0">
                <a:solidFill>
                  <a:srgbClr val="000000"/>
                </a:solidFill>
              </a:rPr>
              <a:t>Save and run the program.</a:t>
            </a:r>
          </a:p>
          <a:p>
            <a:pPr marL="342900" indent="-342900">
              <a:buFont typeface="+mj-lt"/>
              <a:buAutoNum type="arabicPeriod" startAt="3"/>
            </a:pPr>
            <a:r>
              <a:rPr lang="en-US" sz="1600" dirty="0">
                <a:solidFill>
                  <a:srgbClr val="000000"/>
                </a:solidFill>
              </a:rPr>
              <a:t>Display the contents of </a:t>
            </a:r>
            <a:r>
              <a:rPr lang="en-US" sz="1600" b="1" dirty="0" err="1">
                <a:solidFill>
                  <a:srgbClr val="000000"/>
                </a:solidFill>
              </a:rPr>
              <a:t>json_data</a:t>
            </a:r>
            <a:r>
              <a:rPr lang="en-US" sz="1600" dirty="0">
                <a:solidFill>
                  <a:srgbClr val="000000"/>
                </a:solidFill>
              </a:rPr>
              <a:t> in the shell. This is what the imported and converted JSON looks like to Python</a:t>
            </a:r>
          </a:p>
          <a:p>
            <a:pPr marL="342900" indent="-342900">
              <a:buFont typeface="+mj-lt"/>
              <a:buAutoNum type="arabicPeriod" startAt="3"/>
            </a:pPr>
            <a:r>
              <a:rPr lang="en-US" sz="1600" dirty="0">
                <a:solidFill>
                  <a:srgbClr val="000000"/>
                </a:solidFill>
              </a:rPr>
              <a:t>Display the values of different keys in the </a:t>
            </a:r>
            <a:r>
              <a:rPr lang="en-US" sz="1600" dirty="0" err="1">
                <a:solidFill>
                  <a:srgbClr val="000000"/>
                </a:solidFill>
              </a:rPr>
              <a:t>json</a:t>
            </a:r>
            <a:r>
              <a:rPr lang="en-US" sz="1600" dirty="0">
                <a:solidFill>
                  <a:srgbClr val="000000"/>
                </a:solidFill>
              </a:rPr>
              <a:t>. Example:</a:t>
            </a:r>
          </a:p>
          <a:p>
            <a:pPr algn="ctr"/>
            <a:r>
              <a:rPr lang="en-US" sz="1600" b="1" dirty="0">
                <a:solidFill>
                  <a:srgbClr val="000000"/>
                </a:solidFill>
                <a:latin typeface="Courier New" panose="02070309020205020404" pitchFamily="49" charset="0"/>
                <a:cs typeface="Courier New" panose="02070309020205020404" pitchFamily="49" charset="0"/>
              </a:rPr>
              <a:t>print(</a:t>
            </a:r>
            <a:r>
              <a:rPr lang="en-US" sz="1600" b="1" dirty="0" err="1">
                <a:solidFill>
                  <a:srgbClr val="000000"/>
                </a:solidFill>
                <a:latin typeface="Courier New" panose="02070309020205020404" pitchFamily="49" charset="0"/>
                <a:cs typeface="Courier New" panose="02070309020205020404" pitchFamily="49" charset="0"/>
              </a:rPr>
              <a:t>json_data</a:t>
            </a:r>
            <a:r>
              <a:rPr lang="en-US" sz="1600" b="1" dirty="0">
                <a:solidFill>
                  <a:srgbClr val="000000"/>
                </a:solidFill>
                <a:latin typeface="Courier New" panose="02070309020205020404" pitchFamily="49" charset="0"/>
                <a:cs typeface="Courier New" panose="02070309020205020404" pitchFamily="49" charset="0"/>
              </a:rPr>
              <a:t>['response']['request'])</a:t>
            </a:r>
          </a:p>
        </p:txBody>
      </p:sp>
      <p:sp>
        <p:nvSpPr>
          <p:cNvPr id="5" name="TextBox 4"/>
          <p:cNvSpPr txBox="1"/>
          <p:nvPr/>
        </p:nvSpPr>
        <p:spPr>
          <a:xfrm>
            <a:off x="1221539" y="949763"/>
            <a:ext cx="6190303" cy="1077218"/>
          </a:xfrm>
          <a:prstGeom prst="rect">
            <a:avLst/>
          </a:prstGeom>
          <a:noFill/>
          <a:ln>
            <a:solidFill>
              <a:schemeClr val="accent1"/>
            </a:solidFill>
          </a:ln>
        </p:spPr>
        <p:txBody>
          <a:bodyPr wrap="square" rtlCol="0">
            <a:spAutoFit/>
          </a:bodyPr>
          <a:lstStyle/>
          <a:p>
            <a:r>
              <a:rPr lang="en-US" sz="1600" b="1" dirty="0">
                <a:solidFill>
                  <a:schemeClr val="accent6">
                    <a:lumMod val="50000"/>
                  </a:schemeClr>
                </a:solidFill>
                <a:latin typeface="Courier New" panose="02070309020205020404" pitchFamily="49" charset="0"/>
                <a:cs typeface="Courier New" panose="02070309020205020404" pitchFamily="49" charset="0"/>
              </a:rPr>
              <a:t>import</a:t>
            </a: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json</a:t>
            </a:r>
            <a:endParaRPr lang="en-US" sz="1600" b="1" dirty="0">
              <a:solidFill>
                <a:srgbClr val="000000"/>
              </a:solidFill>
              <a:latin typeface="Courier New" panose="02070309020205020404" pitchFamily="49" charset="0"/>
              <a:cs typeface="Courier New" panose="02070309020205020404" pitchFamily="49" charset="0"/>
            </a:endParaRPr>
          </a:p>
          <a:p>
            <a:r>
              <a:rPr lang="en-US" sz="1600" b="1" err="1">
                <a:solidFill>
                  <a:srgbClr val="000000"/>
                </a:solidFill>
                <a:latin typeface="Courier New" panose="02070309020205020404" pitchFamily="49" charset="0"/>
                <a:cs typeface="Courier New" panose="02070309020205020404" pitchFamily="49" charset="0"/>
              </a:rPr>
              <a:t>json_data</a:t>
            </a:r>
            <a:r>
              <a:rPr lang="en-US" sz="1600" b="1">
                <a:solidFill>
                  <a:srgbClr val="000000"/>
                </a:solidFill>
                <a:latin typeface="Courier New" panose="02070309020205020404" pitchFamily="49" charset="0"/>
                <a:cs typeface="Courier New" panose="02070309020205020404" pitchFamily="49" charset="0"/>
              </a:rPr>
              <a:t>=</a:t>
            </a:r>
            <a:r>
              <a:rPr lang="en-US" sz="1600" b="1" err="1">
                <a:solidFill>
                  <a:srgbClr val="000000"/>
                </a:solidFill>
                <a:latin typeface="Courier New" panose="02070309020205020404" pitchFamily="49" charset="0"/>
                <a:cs typeface="Courier New" panose="02070309020205020404" pitchFamily="49" charset="0"/>
              </a:rPr>
              <a:t>json.load</a:t>
            </a:r>
            <a:r>
              <a:rPr lang="en-US" sz="1600" b="1">
                <a:solidFill>
                  <a:srgbClr val="000000"/>
                </a:solidFill>
                <a:latin typeface="Courier New" panose="02070309020205020404" pitchFamily="49" charset="0"/>
                <a:cs typeface="Courier New" panose="02070309020205020404" pitchFamily="49" charset="0"/>
              </a:rPr>
              <a:t>(</a:t>
            </a:r>
            <a:r>
              <a:rPr lang="en-US" sz="1600" b="1">
                <a:solidFill>
                  <a:srgbClr val="7030A0"/>
                </a:solidFill>
                <a:latin typeface="Courier New" panose="02070309020205020404" pitchFamily="49" charset="0"/>
                <a:cs typeface="Courier New" panose="02070309020205020404" pitchFamily="49" charset="0"/>
              </a:rPr>
              <a:t>open</a:t>
            </a:r>
            <a:r>
              <a:rPr lang="en-US" sz="1600" b="1">
                <a:solidFill>
                  <a:srgbClr val="000000"/>
                </a:solidFill>
                <a:latin typeface="Courier New" panose="02070309020205020404" pitchFamily="49" charset="0"/>
                <a:cs typeface="Courier New" panose="02070309020205020404" pitchFamily="49" charset="0"/>
              </a:rPr>
              <a:t>(</a:t>
            </a:r>
            <a:r>
              <a:rPr lang="en-US" sz="1600" b="1">
                <a:solidFill>
                  <a:srgbClr val="00B050"/>
                </a:solidFill>
                <a:latin typeface="Courier New" panose="02070309020205020404" pitchFamily="49" charset="0"/>
                <a:cs typeface="Courier New" panose="02070309020205020404" pitchFamily="49" charset="0"/>
              </a:rPr>
              <a:t>"path_trace_json.json"</a:t>
            </a:r>
            <a:r>
              <a:rPr lang="en-US" sz="1600" b="1">
                <a:solidFill>
                  <a:srgbClr val="000000"/>
                </a:solidFill>
                <a:latin typeface="Courier New" panose="02070309020205020404" pitchFamily="49" charset="0"/>
                <a:cs typeface="Courier New" panose="02070309020205020404" pitchFamily="49" charset="0"/>
              </a:rPr>
              <a:t>))</a:t>
            </a:r>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a:p>
            <a:r>
              <a:rPr lang="en-US" sz="1600" dirty="0">
                <a:solidFill>
                  <a:srgbClr val="000000"/>
                </a:solidFill>
                <a:latin typeface="Courier New" panose="02070309020205020404" pitchFamily="49" charset="0"/>
                <a:cs typeface="Courier New" panose="02070309020205020404" pitchFamily="49" charset="0"/>
              </a:rPr>
              <a:t>&gt;&gt;&gt;</a:t>
            </a:r>
            <a:r>
              <a:rPr lang="en-US" sz="1600" b="1" dirty="0">
                <a:solidFill>
                  <a:srgbClr val="000000"/>
                </a:solidFill>
                <a:latin typeface="Courier New" panose="02070309020205020404" pitchFamily="49" charset="0"/>
                <a:cs typeface="Courier New" panose="02070309020205020404" pitchFamily="49" charset="0"/>
              </a:rPr>
              <a:t> print(</a:t>
            </a:r>
            <a:r>
              <a:rPr lang="en-US" sz="1600" b="1" dirty="0" err="1">
                <a:solidFill>
                  <a:schemeClr val="tx1">
                    <a:lumMod val="50000"/>
                  </a:schemeClr>
                </a:solidFill>
                <a:latin typeface="Courier New" panose="02070309020205020404" pitchFamily="49" charset="0"/>
                <a:cs typeface="Courier New" panose="02070309020205020404" pitchFamily="49" charset="0"/>
              </a:rPr>
              <a:t>json_data</a:t>
            </a:r>
            <a:r>
              <a:rPr lang="en-US" sz="1600" b="1" dirty="0">
                <a:solidFill>
                  <a:schemeClr val="tx1">
                    <a:lumMod val="50000"/>
                  </a:schemeClr>
                </a:solidFill>
                <a:latin typeface="Courier New" panose="02070309020205020404" pitchFamily="49" charset="0"/>
                <a:cs typeface="Courier New" panose="02070309020205020404" pitchFamily="49" charset="0"/>
              </a:rPr>
              <a:t>)</a:t>
            </a:r>
            <a:endParaRPr lang="en-US" sz="1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66225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537" y="155537"/>
            <a:ext cx="8691795" cy="731837"/>
          </a:xfrm>
        </p:spPr>
        <p:txBody>
          <a:bodyPr/>
          <a:lstStyle/>
          <a:p>
            <a:r>
              <a:rPr lang="en-US" sz="2800" dirty="0">
                <a:solidFill>
                  <a:srgbClr val="31808B"/>
                </a:solidFill>
              </a:rPr>
              <a:t>Lab: JSON Practice -  Accessing Data in the Response</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196" y="1033346"/>
            <a:ext cx="3756542" cy="3727308"/>
          </a:xfrm>
          <a:prstGeom prst="rect">
            <a:avLst/>
          </a:prstGeom>
        </p:spPr>
      </p:pic>
      <p:cxnSp>
        <p:nvCxnSpPr>
          <p:cNvPr id="9" name="Straight Arrow Connector 8"/>
          <p:cNvCxnSpPr>
            <a:stCxn id="5" idx="1"/>
          </p:cNvCxnSpPr>
          <p:nvPr/>
        </p:nvCxnSpPr>
        <p:spPr>
          <a:xfrm flipH="1">
            <a:off x="2059260" y="4089913"/>
            <a:ext cx="892260" cy="1"/>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126112" y="2072507"/>
            <a:ext cx="892260" cy="1"/>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126112" y="1867713"/>
            <a:ext cx="892260" cy="1"/>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51520" y="3936024"/>
            <a:ext cx="5960468"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defPPr>
              <a:defRPr lang="en-US"/>
            </a:defPPr>
            <a:lvl1pPr>
              <a:defRPr sz="1400" b="1">
                <a:latin typeface="Courier New" panose="02070309020205020404" pitchFamily="49" charset="0"/>
                <a:ea typeface="Microsoft Himalaya" panose="01010100010101010101" pitchFamily="2" charset="0"/>
                <a:cs typeface="Courier New" panose="02070309020205020404" pitchFamily="49" charset="0"/>
              </a:defRPr>
            </a:lvl1pPr>
          </a:lstStyle>
          <a:p>
            <a:r>
              <a:rPr lang="en-US" err="1"/>
              <a:t>json_data</a:t>
            </a:r>
            <a:r>
              <a:rPr lang="en-US"/>
              <a:t>["response"]["networkElementsInfo'"][2]["ip"]</a:t>
            </a:r>
            <a:endParaRPr lang="en-US" dirty="0"/>
          </a:p>
        </p:txBody>
      </p:sp>
      <p:sp>
        <p:nvSpPr>
          <p:cNvPr id="7" name="Rectangle 6"/>
          <p:cNvSpPr/>
          <p:nvPr/>
        </p:nvSpPr>
        <p:spPr>
          <a:xfrm>
            <a:off x="3018372" y="1611247"/>
            <a:ext cx="490653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p>
            <a:r>
              <a:rPr lang="en-US" sz="1400" b="1" err="1">
                <a:latin typeface="Courier New" panose="02070309020205020404" pitchFamily="49" charset="0"/>
                <a:ea typeface="Microsoft Himalaya" panose="01010100010101010101" pitchFamily="2" charset="0"/>
                <a:cs typeface="Courier New" panose="02070309020205020404" pitchFamily="49" charset="0"/>
              </a:rPr>
              <a:t>json_data</a:t>
            </a:r>
            <a:r>
              <a:rPr lang="en-US" sz="1400" b="1">
                <a:latin typeface="Courier New" panose="02070309020205020404" pitchFamily="49" charset="0"/>
                <a:ea typeface="Microsoft Himalaya" panose="01010100010101010101" pitchFamily="2" charset="0"/>
                <a:cs typeface="Courier New" panose="02070309020205020404" pitchFamily="49" charset="0"/>
              </a:rPr>
              <a:t>["response"]["request"]["sourceIP"]</a:t>
            </a:r>
            <a:endParaRPr lang="en-US" sz="1400" b="1" dirty="0">
              <a:latin typeface="Courier New" panose="02070309020205020404" pitchFamily="49" charset="0"/>
              <a:ea typeface="Microsoft Himalaya" panose="01010100010101010101" pitchFamily="2" charset="0"/>
              <a:cs typeface="Courier New" panose="02070309020205020404" pitchFamily="49" charset="0"/>
            </a:endParaRPr>
          </a:p>
        </p:txBody>
      </p:sp>
      <p:sp>
        <p:nvSpPr>
          <p:cNvPr id="10" name="Rectangle 9"/>
          <p:cNvSpPr/>
          <p:nvPr/>
        </p:nvSpPr>
        <p:spPr>
          <a:xfrm>
            <a:off x="3018372" y="1946277"/>
            <a:ext cx="490653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p>
            <a:r>
              <a:rPr lang="en-US" sz="1400" b="1" err="1">
                <a:latin typeface="Courier New" panose="02070309020205020404" pitchFamily="49" charset="0"/>
                <a:ea typeface="Microsoft Himalaya" panose="01010100010101010101" pitchFamily="2" charset="0"/>
                <a:cs typeface="Courier New" panose="02070309020205020404" pitchFamily="49" charset="0"/>
              </a:rPr>
              <a:t>json_data</a:t>
            </a:r>
            <a:r>
              <a:rPr lang="en-US" sz="1400" b="1">
                <a:latin typeface="Courier New" panose="02070309020205020404" pitchFamily="49" charset="0"/>
                <a:ea typeface="Microsoft Himalaya" panose="01010100010101010101" pitchFamily="2" charset="0"/>
                <a:cs typeface="Courier New" panose="02070309020205020404" pitchFamily="49" charset="0"/>
              </a:rPr>
              <a:t>["response"]["request"]["destIP"]</a:t>
            </a:r>
            <a:endParaRPr lang="en-US" sz="1400" b="1" dirty="0">
              <a:latin typeface="Courier New" panose="02070309020205020404" pitchFamily="49" charset="0"/>
              <a:ea typeface="Microsoft Himalaya" panose="01010100010101010101" pitchFamily="2" charset="0"/>
              <a:cs typeface="Courier New" panose="02070309020205020404" pitchFamily="49" charset="0"/>
            </a:endParaRPr>
          </a:p>
        </p:txBody>
      </p:sp>
      <p:sp>
        <p:nvSpPr>
          <p:cNvPr id="6" name="TextBox 5"/>
          <p:cNvSpPr txBox="1"/>
          <p:nvPr/>
        </p:nvSpPr>
        <p:spPr>
          <a:xfrm>
            <a:off x="4080933" y="2634934"/>
            <a:ext cx="4120445" cy="738664"/>
          </a:xfrm>
          <a:prstGeom prst="rect">
            <a:avLst/>
          </a:prstGeom>
          <a:noFill/>
        </p:spPr>
        <p:txBody>
          <a:bodyPr wrap="square" rtlCol="0">
            <a:spAutoFit/>
          </a:bodyPr>
          <a:lstStyle/>
          <a:p>
            <a:r>
              <a:rPr lang="en-US" sz="1400" b="1" dirty="0" err="1"/>
              <a:t>json_data</a:t>
            </a:r>
            <a:r>
              <a:rPr lang="en-US" sz="1400" dirty="0"/>
              <a:t> holds the converted JSON reply from the Path Trace endpoint that is represented in the JSON Viewer tree.</a:t>
            </a:r>
          </a:p>
        </p:txBody>
      </p:sp>
    </p:spTree>
    <p:extLst>
      <p:ext uri="{BB962C8B-B14F-4D97-AF65-F5344CB8AC3E}">
        <p14:creationId xmlns:p14="http://schemas.microsoft.com/office/powerpoint/2010/main" val="1505548347"/>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summary</a:t>
            </a:r>
          </a:p>
        </p:txBody>
      </p:sp>
      <p:pic>
        <p:nvPicPr>
          <p:cNvPr id="4" name="Picture 3"/>
          <p:cNvPicPr>
            <a:picLocks noChangeAspect="1"/>
          </p:cNvPicPr>
          <p:nvPr/>
        </p:nvPicPr>
        <p:blipFill>
          <a:blip r:embed="rId3"/>
          <a:stretch>
            <a:fillRect/>
          </a:stretch>
        </p:blipFill>
        <p:spPr>
          <a:xfrm>
            <a:off x="4658491" y="3405347"/>
            <a:ext cx="1316964" cy="1281245"/>
          </a:xfrm>
          <a:prstGeom prst="rect">
            <a:avLst/>
          </a:prstGeom>
        </p:spPr>
      </p:pic>
      <p:sp>
        <p:nvSpPr>
          <p:cNvPr id="7" name="Rectangle 6"/>
          <p:cNvSpPr/>
          <p:nvPr/>
        </p:nvSpPr>
        <p:spPr>
          <a:xfrm>
            <a:off x="4658491" y="1096796"/>
            <a:ext cx="595745" cy="2249585"/>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Your Python Script</a:t>
            </a:r>
          </a:p>
        </p:txBody>
      </p:sp>
      <p:pic>
        <p:nvPicPr>
          <p:cNvPr id="8" name="Picture 7"/>
          <p:cNvPicPr>
            <a:picLocks noChangeAspect="1"/>
          </p:cNvPicPr>
          <p:nvPr/>
        </p:nvPicPr>
        <p:blipFill>
          <a:blip r:embed="rId4"/>
          <a:stretch>
            <a:fillRect/>
          </a:stretch>
        </p:blipFill>
        <p:spPr>
          <a:xfrm>
            <a:off x="5254236" y="1394876"/>
            <a:ext cx="3380077" cy="1653424"/>
          </a:xfrm>
          <a:prstGeom prst="rect">
            <a:avLst/>
          </a:prstGeom>
        </p:spPr>
      </p:pic>
      <p:pic>
        <p:nvPicPr>
          <p:cNvPr id="9" name="Picture 8" descr="GESTION DE REDES DE DATOS: &lt;strong&gt;HELP DESK&lt;/strong&g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848" y="1502272"/>
            <a:ext cx="1406171" cy="1019474"/>
          </a:xfrm>
          <a:prstGeom prst="rect">
            <a:avLst/>
          </a:prstGeom>
        </p:spPr>
      </p:pic>
      <p:pic>
        <p:nvPicPr>
          <p:cNvPr id="10" name="Picture 9" descr="File:Crystal Clear kdm &lt;strong&gt;user&lt;/strong&gt; female.svg - Wikimedia Common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473" y="3048300"/>
            <a:ext cx="866920" cy="866920"/>
          </a:xfrm>
          <a:prstGeom prst="rect">
            <a:avLst/>
          </a:prstGeom>
        </p:spPr>
      </p:pic>
      <p:pic>
        <p:nvPicPr>
          <p:cNvPr id="11" name="Picture 10" descr="File:&lt;strong&gt;User&lt;/strong&gt; with smile.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766" y="1595990"/>
            <a:ext cx="750545" cy="750545"/>
          </a:xfrm>
          <a:prstGeom prst="rect">
            <a:avLst/>
          </a:prstGeom>
        </p:spPr>
      </p:pic>
      <p:cxnSp>
        <p:nvCxnSpPr>
          <p:cNvPr id="13" name="Straight Arrow Connector 12"/>
          <p:cNvCxnSpPr/>
          <p:nvPr/>
        </p:nvCxnSpPr>
        <p:spPr>
          <a:xfrm flipV="1">
            <a:off x="1142063" y="1651151"/>
            <a:ext cx="986646" cy="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58572" y="1413271"/>
            <a:ext cx="1004955" cy="276999"/>
          </a:xfrm>
          <a:prstGeom prst="rect">
            <a:avLst/>
          </a:prstGeom>
          <a:noFill/>
        </p:spPr>
        <p:txBody>
          <a:bodyPr wrap="none" rtlCol="0">
            <a:spAutoFit/>
          </a:bodyPr>
          <a:lstStyle/>
          <a:p>
            <a:r>
              <a:rPr lang="en-US" sz="1200" dirty="0"/>
              <a:t>Open Ticket</a:t>
            </a:r>
          </a:p>
        </p:txBody>
      </p:sp>
      <p:cxnSp>
        <p:nvCxnSpPr>
          <p:cNvPr id="16" name="Straight Arrow Connector 15"/>
          <p:cNvCxnSpPr/>
          <p:nvPr/>
        </p:nvCxnSpPr>
        <p:spPr>
          <a:xfrm flipV="1">
            <a:off x="3635019" y="1340508"/>
            <a:ext cx="1023472" cy="454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20192380">
            <a:off x="3650626" y="1320088"/>
            <a:ext cx="946093" cy="276999"/>
          </a:xfrm>
          <a:prstGeom prst="rect">
            <a:avLst/>
          </a:prstGeom>
          <a:noFill/>
        </p:spPr>
        <p:txBody>
          <a:bodyPr wrap="none" rtlCol="0">
            <a:spAutoFit/>
          </a:bodyPr>
          <a:lstStyle/>
          <a:p>
            <a:r>
              <a:rPr lang="en-US" sz="1200" dirty="0"/>
              <a:t>Start Script</a:t>
            </a:r>
          </a:p>
        </p:txBody>
      </p:sp>
      <p:cxnSp>
        <p:nvCxnSpPr>
          <p:cNvPr id="19" name="Straight Arrow Connector 18"/>
          <p:cNvCxnSpPr/>
          <p:nvPr/>
        </p:nvCxnSpPr>
        <p:spPr>
          <a:xfrm flipH="1" flipV="1">
            <a:off x="3635019" y="2157926"/>
            <a:ext cx="1023472" cy="727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94306">
            <a:off x="3608738" y="2278724"/>
            <a:ext cx="1123577" cy="276999"/>
          </a:xfrm>
          <a:prstGeom prst="rect">
            <a:avLst/>
          </a:prstGeom>
          <a:noFill/>
        </p:spPr>
        <p:txBody>
          <a:bodyPr wrap="none" rtlCol="0">
            <a:spAutoFit/>
          </a:bodyPr>
          <a:lstStyle/>
          <a:p>
            <a:r>
              <a:rPr lang="en-US" sz="1200" dirty="0"/>
              <a:t>Update Ticket</a:t>
            </a:r>
          </a:p>
        </p:txBody>
      </p:sp>
      <p:cxnSp>
        <p:nvCxnSpPr>
          <p:cNvPr id="23" name="Straight Arrow Connector 22"/>
          <p:cNvCxnSpPr/>
          <p:nvPr/>
        </p:nvCxnSpPr>
        <p:spPr>
          <a:xfrm>
            <a:off x="3106877" y="2573564"/>
            <a:ext cx="6927" cy="37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765698">
            <a:off x="2876988" y="3133306"/>
            <a:ext cx="1753557" cy="276999"/>
          </a:xfrm>
          <a:prstGeom prst="rect">
            <a:avLst/>
          </a:prstGeom>
          <a:noFill/>
        </p:spPr>
        <p:txBody>
          <a:bodyPr wrap="none" rtlCol="0">
            <a:spAutoFit/>
          </a:bodyPr>
          <a:lstStyle/>
          <a:p>
            <a:r>
              <a:rPr lang="en-US" sz="1200" dirty="0"/>
              <a:t>Review Updated Ticket</a:t>
            </a:r>
          </a:p>
        </p:txBody>
      </p:sp>
      <p:cxnSp>
        <p:nvCxnSpPr>
          <p:cNvPr id="26" name="Straight Arrow Connector 25"/>
          <p:cNvCxnSpPr/>
          <p:nvPr/>
        </p:nvCxnSpPr>
        <p:spPr>
          <a:xfrm flipV="1">
            <a:off x="2739732" y="2521608"/>
            <a:ext cx="6927" cy="42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242798">
            <a:off x="1847274" y="2960641"/>
            <a:ext cx="1081450" cy="276999"/>
          </a:xfrm>
          <a:prstGeom prst="rect">
            <a:avLst/>
          </a:prstGeom>
          <a:noFill/>
        </p:spPr>
        <p:txBody>
          <a:bodyPr wrap="none" rtlCol="0">
            <a:spAutoFit/>
          </a:bodyPr>
          <a:lstStyle/>
          <a:p>
            <a:r>
              <a:rPr lang="en-US" sz="1200" dirty="0"/>
              <a:t>ACL blocking</a:t>
            </a:r>
          </a:p>
        </p:txBody>
      </p:sp>
      <p:sp>
        <p:nvSpPr>
          <p:cNvPr id="30" name="TextBox 29"/>
          <p:cNvSpPr txBox="1"/>
          <p:nvPr/>
        </p:nvSpPr>
        <p:spPr>
          <a:xfrm>
            <a:off x="1297249" y="2109666"/>
            <a:ext cx="822661" cy="276999"/>
          </a:xfrm>
          <a:prstGeom prst="rect">
            <a:avLst/>
          </a:prstGeom>
          <a:noFill/>
        </p:spPr>
        <p:txBody>
          <a:bodyPr wrap="none" rtlCol="0">
            <a:spAutoFit/>
          </a:bodyPr>
          <a:lstStyle/>
          <a:p>
            <a:r>
              <a:rPr lang="en-US" sz="1200" dirty="0"/>
              <a:t>Resolved</a:t>
            </a:r>
          </a:p>
        </p:txBody>
      </p:sp>
      <p:cxnSp>
        <p:nvCxnSpPr>
          <p:cNvPr id="34" name="Straight Arrow Connector 33"/>
          <p:cNvCxnSpPr/>
          <p:nvPr/>
        </p:nvCxnSpPr>
        <p:spPr>
          <a:xfrm flipH="1">
            <a:off x="1142063" y="2417223"/>
            <a:ext cx="1086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1931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7" grpId="0"/>
      <p:bldP spid="21" grpId="0"/>
      <p:bldP spid="24" grpId="0"/>
      <p:bldP spid="27" grpId="0"/>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255587" y="163416"/>
            <a:ext cx="8513763" cy="607862"/>
          </a:xfrm>
        </p:spPr>
        <p:txBody>
          <a:bodyPr/>
          <a:lstStyle/>
          <a:p>
            <a:r>
              <a:rPr dirty="0">
                <a:solidFill>
                  <a:srgbClr val="31808B"/>
                </a:solidFill>
                <a:latin typeface="Arial" charset="0"/>
                <a:ea typeface="Apple LiGothic Medium" charset="0"/>
                <a:cs typeface="Apple LiGothic Medium" charset="0"/>
              </a:rPr>
              <a:t>APIC-EM Tools DevNet GitHub Collection</a:t>
            </a:r>
            <a:r>
              <a:rPr sz="1600" dirty="0">
                <a:solidFill>
                  <a:srgbClr val="31808B"/>
                </a:solidFill>
                <a:latin typeface="Arial" charset="0"/>
                <a:ea typeface="Apple LiGothic Medium" charset="0"/>
                <a:cs typeface="Apple LiGothic Medium" charset="0"/>
                <a:hlinkClick r:id="rId3"/>
              </a:rPr>
              <a:t>  </a:t>
            </a:r>
            <a:endParaRPr sz="1600" dirty="0">
              <a:solidFill>
                <a:srgbClr val="31808B"/>
              </a:solidFill>
              <a:latin typeface="Arial" charset="0"/>
              <a:ea typeface="Apple LiGothic Medium" charset="0"/>
              <a:cs typeface="Apple LiGothic Medium" charset="0"/>
            </a:endParaRPr>
          </a:p>
        </p:txBody>
      </p:sp>
      <p:sp>
        <p:nvSpPr>
          <p:cNvPr id="149506" name="Slide Number Placeholder 3"/>
          <p:cNvSpPr>
            <a:spLocks noGrp="1"/>
          </p:cNvSpPr>
          <p:nvPr>
            <p:ph type="sldNum" sz="quarter" idx="4"/>
          </p:nvPr>
        </p:nvSpPr>
        <p:spPr bwMode="auto">
          <a:xfrm>
            <a:off x="840898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1FDAD0AB-D226-0F46-B704-D71B5184F7F7}" type="slidenum">
              <a:rPr lang="en-US" sz="600">
                <a:solidFill>
                  <a:srgbClr val="000000"/>
                </a:solidFill>
                <a:ea typeface="Apple LiGothic Medium" charset="0"/>
                <a:cs typeface="Apple LiGothic Medium" charset="0"/>
              </a:rPr>
              <a:pPr/>
              <a:t>85</a:t>
            </a:fld>
            <a:endParaRPr lang="en-US" sz="600">
              <a:solidFill>
                <a:srgbClr val="000000"/>
              </a:solidFill>
              <a:ea typeface="Apple LiGothic Medium" charset="0"/>
              <a:cs typeface="Apple LiGothic Medium" charset="0"/>
            </a:endParaRPr>
          </a:p>
        </p:txBody>
      </p:sp>
      <p:pic>
        <p:nvPicPr>
          <p:cNvPr id="149507" name="Picture 1" descr="Screen Shot 2016-02-15 at 1.47.03 am.png"/>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8491" y="1232449"/>
            <a:ext cx="4994320" cy="30817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947058" y="2528514"/>
            <a:ext cx="2670788" cy="244812"/>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303522" y="1407382"/>
            <a:ext cx="3307742" cy="2554545"/>
          </a:xfrm>
          <a:prstGeom prst="rect">
            <a:avLst/>
          </a:prstGeom>
          <a:noFill/>
        </p:spPr>
        <p:txBody>
          <a:bodyPr wrap="square" rtlCol="0">
            <a:spAutoFit/>
          </a:bodyPr>
          <a:lstStyle/>
          <a:p>
            <a:r>
              <a:rPr lang="en-US" dirty="0"/>
              <a:t>Can be imported into Postman as files, or directly from URLs. See the README.md file for more information.</a:t>
            </a:r>
          </a:p>
          <a:p>
            <a:endParaRPr lang="en-US" dirty="0"/>
          </a:p>
          <a:p>
            <a:r>
              <a:rPr lang="en-US" sz="1400" b="1" dirty="0"/>
              <a:t>Note: </a:t>
            </a:r>
            <a:r>
              <a:rPr lang="en-US" sz="1400" dirty="0"/>
              <a:t>Before posting any code your own repository, remove any confidential information from the code and replace it with comments or descriptive placeholder text.</a:t>
            </a:r>
          </a:p>
        </p:txBody>
      </p:sp>
      <p:sp>
        <p:nvSpPr>
          <p:cNvPr id="9" name="Rectangle 8"/>
          <p:cNvSpPr/>
          <p:nvPr/>
        </p:nvSpPr>
        <p:spPr>
          <a:xfrm>
            <a:off x="1001967" y="760509"/>
            <a:ext cx="7021001" cy="307777"/>
          </a:xfrm>
          <a:prstGeom prst="rect">
            <a:avLst/>
          </a:prstGeom>
        </p:spPr>
        <p:txBody>
          <a:bodyPr wrap="square">
            <a:spAutoFit/>
          </a:bodyPr>
          <a:lstStyle/>
          <a:p>
            <a:r>
              <a:rPr lang="en-US" sz="1400" dirty="0">
                <a:solidFill>
                  <a:srgbClr val="0256A2"/>
                </a:solidFill>
                <a:hlinkClick r:id="rId3"/>
              </a:rPr>
              <a:t>https://github.com/CiscoDevNet/apic-em-samples-aradford/tree/master/tools/postman</a:t>
            </a:r>
            <a:endParaRPr lang="en-US" sz="1400" dirty="0">
              <a:solidFill>
                <a:srgbClr val="0256A2"/>
              </a:solidFill>
            </a:endParaRPr>
          </a:p>
        </p:txBody>
      </p:sp>
    </p:spTree>
    <p:extLst>
      <p:ext uri="{BB962C8B-B14F-4D97-AF65-F5344CB8AC3E}">
        <p14:creationId xmlns:p14="http://schemas.microsoft.com/office/powerpoint/2010/main" val="39682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808B"/>
                </a:solidFill>
              </a:rPr>
              <a:t>Next steps…</a:t>
            </a:r>
          </a:p>
        </p:txBody>
      </p:sp>
      <p:sp>
        <p:nvSpPr>
          <p:cNvPr id="3" name="Content Placeholder 2"/>
          <p:cNvSpPr>
            <a:spLocks noGrp="1"/>
          </p:cNvSpPr>
          <p:nvPr>
            <p:ph sz="quarter" idx="11"/>
          </p:nvPr>
        </p:nvSpPr>
        <p:spPr>
          <a:xfrm>
            <a:off x="352925" y="1077913"/>
            <a:ext cx="8513064" cy="1784233"/>
          </a:xfrm>
        </p:spPr>
        <p:txBody>
          <a:bodyPr/>
          <a:lstStyle/>
          <a:p>
            <a:r>
              <a:rPr lang="en-US" sz="2400" dirty="0">
                <a:solidFill>
                  <a:srgbClr val="31808B"/>
                </a:solidFill>
              </a:rPr>
              <a:t>Go to DevNet and investigate:</a:t>
            </a:r>
          </a:p>
          <a:p>
            <a:pPr lvl="1"/>
            <a:r>
              <a:rPr lang="en-US" sz="2000" dirty="0"/>
              <a:t>The DevNet Cisco Community</a:t>
            </a:r>
          </a:p>
          <a:p>
            <a:pPr lvl="1"/>
            <a:r>
              <a:rPr lang="en-US" sz="2000" dirty="0"/>
              <a:t>The DevNet Introduction to DevNet interactive course track</a:t>
            </a:r>
          </a:p>
          <a:p>
            <a:pPr lvl="1"/>
            <a:r>
              <a:rPr lang="en-US" sz="2000" dirty="0"/>
              <a:t>The APIC-EM Sandbox and Swagger API documentation</a:t>
            </a:r>
          </a:p>
        </p:txBody>
      </p:sp>
    </p:spTree>
    <p:extLst>
      <p:ext uri="{BB962C8B-B14F-4D97-AF65-F5344CB8AC3E}">
        <p14:creationId xmlns:p14="http://schemas.microsoft.com/office/powerpoint/2010/main" val="161279526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p:cNvSpPr/>
          <p:nvPr/>
        </p:nvSpPr>
        <p:spPr>
          <a:xfrm>
            <a:off x="1655627" y="1039953"/>
            <a:ext cx="5601424" cy="2354263"/>
          </a:xfrm>
          <a:prstGeom prst="blockArc">
            <a:avLst>
              <a:gd name="adj1" fmla="val 10710283"/>
              <a:gd name="adj2" fmla="val 153623"/>
              <a:gd name="adj3" fmla="val 25243"/>
            </a:avLst>
          </a:prstGeom>
          <a:gradFill flip="none" rotWithShape="1">
            <a:gsLst>
              <a:gs pos="0">
                <a:schemeClr val="bg1">
                  <a:alpha val="50000"/>
                </a:schemeClr>
              </a:gs>
              <a:gs pos="100000">
                <a:schemeClr val="bg1">
                  <a:alpha val="50000"/>
                </a:schemeClr>
              </a:gs>
              <a:gs pos="38000">
                <a:schemeClr val="tx1">
                  <a:alpha val="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sp>
        <p:nvSpPr>
          <p:cNvPr id="74757" name="Title 1"/>
          <p:cNvSpPr>
            <a:spLocks noGrp="1"/>
          </p:cNvSpPr>
          <p:nvPr>
            <p:ph type="title"/>
          </p:nvPr>
        </p:nvSpPr>
        <p:spPr>
          <a:xfrm>
            <a:off x="172909" y="156904"/>
            <a:ext cx="8472186" cy="434975"/>
          </a:xfrm>
        </p:spPr>
        <p:txBody>
          <a:bodyPr/>
          <a:lstStyle/>
          <a:p>
            <a:r>
              <a:rPr lang="en-US" altLang="en-US" dirty="0">
                <a:cs typeface="CiscoSans" panose="020B0503020201020303" pitchFamily="34" charset="0"/>
              </a:rPr>
              <a:t>Building an Industry Ecosystem with </a:t>
            </a:r>
            <a:r>
              <a:rPr lang="en-US" altLang="en-US" dirty="0" err="1">
                <a:cs typeface="CiscoSans" panose="020B0503020201020303" pitchFamily="34" charset="0"/>
              </a:rPr>
              <a:t>DevNet</a:t>
            </a:r>
            <a:endParaRPr altLang="en-US" dirty="0">
              <a:cs typeface="CiscoSans" panose="020B0503020201020303" pitchFamily="34" charset="0"/>
            </a:endParaRPr>
          </a:p>
        </p:txBody>
      </p:sp>
      <p:sp>
        <p:nvSpPr>
          <p:cNvPr id="74758" name="Rectangle 9"/>
          <p:cNvSpPr>
            <a:spLocks noChangeArrowheads="1"/>
          </p:cNvSpPr>
          <p:nvPr/>
        </p:nvSpPr>
        <p:spPr bwMode="auto">
          <a:xfrm>
            <a:off x="527828" y="1744308"/>
            <a:ext cx="1165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Developer as the customer</a:t>
            </a:r>
          </a:p>
        </p:txBody>
      </p:sp>
      <p:sp>
        <p:nvSpPr>
          <p:cNvPr id="74759" name="TextBox 10"/>
          <p:cNvSpPr txBox="1">
            <a:spLocks noChangeArrowheads="1"/>
          </p:cNvSpPr>
          <p:nvPr/>
        </p:nvSpPr>
        <p:spPr bwMode="auto">
          <a:xfrm>
            <a:off x="7640490" y="1739639"/>
            <a:ext cx="16716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Catalyze &amp; Accelerate Digitization</a:t>
            </a:r>
          </a:p>
        </p:txBody>
      </p:sp>
      <p:sp>
        <p:nvSpPr>
          <p:cNvPr id="74760" name="TextBox 11"/>
          <p:cNvSpPr txBox="1">
            <a:spLocks noChangeArrowheads="1"/>
          </p:cNvSpPr>
          <p:nvPr/>
        </p:nvSpPr>
        <p:spPr bwMode="auto">
          <a:xfrm>
            <a:off x="6131313" y="863486"/>
            <a:ext cx="1635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Vibrant Developer Ecosystem</a:t>
            </a:r>
          </a:p>
        </p:txBody>
      </p:sp>
      <p:grpSp>
        <p:nvGrpSpPr>
          <p:cNvPr id="74761" name="Group 27"/>
          <p:cNvGrpSpPr>
            <a:grpSpLocks/>
          </p:cNvGrpSpPr>
          <p:nvPr/>
        </p:nvGrpSpPr>
        <p:grpSpPr bwMode="auto">
          <a:xfrm>
            <a:off x="1610949" y="1540153"/>
            <a:ext cx="1279525" cy="1279525"/>
            <a:chOff x="2317654" y="1058841"/>
            <a:chExt cx="1279001" cy="1279000"/>
          </a:xfrm>
        </p:grpSpPr>
        <p:sp>
          <p:nvSpPr>
            <p:cNvPr id="13" name="Oval 12"/>
            <p:cNvSpPr>
              <a:spLocks noChangeArrowheads="1"/>
            </p:cNvSpPr>
            <p:nvPr/>
          </p:nvSpPr>
          <p:spPr bwMode="auto">
            <a:xfrm>
              <a:off x="2317654" y="1058841"/>
              <a:ext cx="1279001" cy="1279000"/>
            </a:xfrm>
            <a:prstGeom prst="ellipse">
              <a:avLst/>
            </a:prstGeom>
            <a:solidFill>
              <a:srgbClr val="0070C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74793" name="Group 14"/>
            <p:cNvGrpSpPr>
              <a:grpSpLocks/>
            </p:cNvGrpSpPr>
            <p:nvPr/>
          </p:nvGrpSpPr>
          <p:grpSpPr bwMode="auto">
            <a:xfrm>
              <a:off x="2597763" y="1293014"/>
              <a:ext cx="684339" cy="767359"/>
              <a:chOff x="1595899" y="1998863"/>
              <a:chExt cx="796345" cy="892951"/>
            </a:xfrm>
          </p:grpSpPr>
          <p:grpSp>
            <p:nvGrpSpPr>
              <p:cNvPr id="16" name="Group 15"/>
              <p:cNvGrpSpPr/>
              <p:nvPr/>
            </p:nvGrpSpPr>
            <p:grpSpPr>
              <a:xfrm>
                <a:off x="1595899" y="2284892"/>
                <a:ext cx="752782" cy="606922"/>
                <a:chOff x="938331" y="2568239"/>
                <a:chExt cx="1181100" cy="952500"/>
              </a:xfrm>
              <a:solidFill>
                <a:schemeClr val="bg2"/>
              </a:solidFill>
            </p:grpSpPr>
            <p:sp>
              <p:nvSpPr>
                <p:cNvPr id="24" name="Freeform 30"/>
                <p:cNvSpPr>
                  <a:spLocks noEditPoints="1"/>
                </p:cNvSpPr>
                <p:nvPr/>
              </p:nvSpPr>
              <p:spPr bwMode="auto">
                <a:xfrm>
                  <a:off x="1292343" y="3411202"/>
                  <a:ext cx="750887" cy="82550"/>
                </a:xfrm>
                <a:custGeom>
                  <a:avLst/>
                  <a:gdLst>
                    <a:gd name="T0" fmla="*/ 1373 w 1594"/>
                    <a:gd name="T1" fmla="*/ 0 h 174"/>
                    <a:gd name="T2" fmla="*/ 66 w 1594"/>
                    <a:gd name="T3" fmla="*/ 0 h 174"/>
                    <a:gd name="T4" fmla="*/ 0 w 1594"/>
                    <a:gd name="T5" fmla="*/ 67 h 174"/>
                    <a:gd name="T6" fmla="*/ 0 w 1594"/>
                    <a:gd name="T7" fmla="*/ 108 h 174"/>
                    <a:gd name="T8" fmla="*/ 66 w 1594"/>
                    <a:gd name="T9" fmla="*/ 174 h 174"/>
                    <a:gd name="T10" fmla="*/ 1594 w 1594"/>
                    <a:gd name="T11" fmla="*/ 174 h 174"/>
                    <a:gd name="T12" fmla="*/ 1594 w 1594"/>
                    <a:gd name="T13" fmla="*/ 0 h 174"/>
                    <a:gd name="T14" fmla="*/ 1373 w 1594"/>
                    <a:gd name="T15" fmla="*/ 0 h 174"/>
                    <a:gd name="T16" fmla="*/ 1373 w 1594"/>
                    <a:gd name="T17" fmla="*/ 0 h 174"/>
                    <a:gd name="T18" fmla="*/ 1373 w 1594"/>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4" h="174">
                      <a:moveTo>
                        <a:pt x="1373" y="0"/>
                      </a:moveTo>
                      <a:cubicBezTo>
                        <a:pt x="66" y="0"/>
                        <a:pt x="66" y="0"/>
                        <a:pt x="66" y="0"/>
                      </a:cubicBezTo>
                      <a:cubicBezTo>
                        <a:pt x="30" y="0"/>
                        <a:pt x="0" y="30"/>
                        <a:pt x="0" y="67"/>
                      </a:cubicBezTo>
                      <a:cubicBezTo>
                        <a:pt x="0" y="108"/>
                        <a:pt x="0" y="108"/>
                        <a:pt x="0" y="108"/>
                      </a:cubicBezTo>
                      <a:cubicBezTo>
                        <a:pt x="0" y="145"/>
                        <a:pt x="30" y="174"/>
                        <a:pt x="66" y="174"/>
                      </a:cubicBezTo>
                      <a:cubicBezTo>
                        <a:pt x="1594" y="174"/>
                        <a:pt x="1594" y="174"/>
                        <a:pt x="1594" y="174"/>
                      </a:cubicBezTo>
                      <a:cubicBezTo>
                        <a:pt x="1594" y="0"/>
                        <a:pt x="1594" y="0"/>
                        <a:pt x="1594" y="0"/>
                      </a:cubicBezTo>
                      <a:lnTo>
                        <a:pt x="1373" y="0"/>
                      </a:lnTo>
                      <a:close/>
                      <a:moveTo>
                        <a:pt x="1373" y="0"/>
                      </a:moveTo>
                      <a:cubicBezTo>
                        <a:pt x="1373" y="0"/>
                        <a:pt x="1373" y="0"/>
                        <a:pt x="1373" y="0"/>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5" name="Freeform 31"/>
                <p:cNvSpPr>
                  <a:spLocks noEditPoints="1"/>
                </p:cNvSpPr>
                <p:nvPr/>
              </p:nvSpPr>
              <p:spPr bwMode="auto">
                <a:xfrm>
                  <a:off x="1084381" y="2568239"/>
                  <a:ext cx="347662" cy="347663"/>
                </a:xfrm>
                <a:custGeom>
                  <a:avLst/>
                  <a:gdLst>
                    <a:gd name="T0" fmla="*/ 737 w 737"/>
                    <a:gd name="T1" fmla="*/ 369 h 737"/>
                    <a:gd name="T2" fmla="*/ 369 w 737"/>
                    <a:gd name="T3" fmla="*/ 737 h 737"/>
                    <a:gd name="T4" fmla="*/ 0 w 737"/>
                    <a:gd name="T5" fmla="*/ 369 h 737"/>
                    <a:gd name="T6" fmla="*/ 369 w 737"/>
                    <a:gd name="T7" fmla="*/ 0 h 737"/>
                    <a:gd name="T8" fmla="*/ 737 w 737"/>
                    <a:gd name="T9" fmla="*/ 369 h 737"/>
                    <a:gd name="T10" fmla="*/ 737 w 737"/>
                    <a:gd name="T11" fmla="*/ 369 h 737"/>
                    <a:gd name="T12" fmla="*/ 737 w 737"/>
                    <a:gd name="T13" fmla="*/ 369 h 737"/>
                  </a:gdLst>
                  <a:ahLst/>
                  <a:cxnLst>
                    <a:cxn ang="0">
                      <a:pos x="T0" y="T1"/>
                    </a:cxn>
                    <a:cxn ang="0">
                      <a:pos x="T2" y="T3"/>
                    </a:cxn>
                    <a:cxn ang="0">
                      <a:pos x="T4" y="T5"/>
                    </a:cxn>
                    <a:cxn ang="0">
                      <a:pos x="T6" y="T7"/>
                    </a:cxn>
                    <a:cxn ang="0">
                      <a:pos x="T8" y="T9"/>
                    </a:cxn>
                    <a:cxn ang="0">
                      <a:pos x="T10" y="T11"/>
                    </a:cxn>
                    <a:cxn ang="0">
                      <a:pos x="T12" y="T13"/>
                    </a:cxn>
                  </a:cxnLst>
                  <a:rect l="0" t="0" r="r" b="b"/>
                  <a:pathLst>
                    <a:path w="737" h="737">
                      <a:moveTo>
                        <a:pt x="737" y="369"/>
                      </a:moveTo>
                      <a:cubicBezTo>
                        <a:pt x="737" y="572"/>
                        <a:pt x="572" y="737"/>
                        <a:pt x="369" y="737"/>
                      </a:cubicBezTo>
                      <a:cubicBezTo>
                        <a:pt x="165" y="737"/>
                        <a:pt x="0" y="572"/>
                        <a:pt x="0" y="369"/>
                      </a:cubicBezTo>
                      <a:cubicBezTo>
                        <a:pt x="0" y="165"/>
                        <a:pt x="165" y="0"/>
                        <a:pt x="369" y="0"/>
                      </a:cubicBezTo>
                      <a:cubicBezTo>
                        <a:pt x="572" y="0"/>
                        <a:pt x="737" y="165"/>
                        <a:pt x="737" y="369"/>
                      </a:cubicBezTo>
                      <a:close/>
                      <a:moveTo>
                        <a:pt x="737" y="369"/>
                      </a:moveTo>
                      <a:cubicBezTo>
                        <a:pt x="737" y="369"/>
                        <a:pt x="737" y="369"/>
                        <a:pt x="737" y="369"/>
                      </a:cubicBezTo>
                    </a:path>
                  </a:pathLst>
                </a:custGeom>
                <a:solidFill>
                  <a:schemeClr val="bg1"/>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6" name="Freeform 32"/>
                <p:cNvSpPr>
                  <a:spLocks noEditPoints="1"/>
                </p:cNvSpPr>
                <p:nvPr/>
              </p:nvSpPr>
              <p:spPr bwMode="auto">
                <a:xfrm>
                  <a:off x="938331" y="2915901"/>
                  <a:ext cx="812800" cy="604838"/>
                </a:xfrm>
                <a:custGeom>
                  <a:avLst/>
                  <a:gdLst>
                    <a:gd name="T0" fmla="*/ 1575 w 1722"/>
                    <a:gd name="T1" fmla="*/ 536 h 1280"/>
                    <a:gd name="T2" fmla="*/ 730 w 1722"/>
                    <a:gd name="T3" fmla="*/ 535 h 1280"/>
                    <a:gd name="T4" fmla="*/ 710 w 1722"/>
                    <a:gd name="T5" fmla="*/ 535 h 1280"/>
                    <a:gd name="T6" fmla="*/ 710 w 1722"/>
                    <a:gd name="T7" fmla="*/ 437 h 1280"/>
                    <a:gd name="T8" fmla="*/ 710 w 1722"/>
                    <a:gd name="T9" fmla="*/ 355 h 1280"/>
                    <a:gd name="T10" fmla="*/ 355 w 1722"/>
                    <a:gd name="T11" fmla="*/ 0 h 1280"/>
                    <a:gd name="T12" fmla="*/ 335 w 1722"/>
                    <a:gd name="T13" fmla="*/ 1 h 1280"/>
                    <a:gd name="T14" fmla="*/ 335 w 1722"/>
                    <a:gd name="T15" fmla="*/ 0 h 1280"/>
                    <a:gd name="T16" fmla="*/ 0 w 1722"/>
                    <a:gd name="T17" fmla="*/ 335 h 1280"/>
                    <a:gd name="T18" fmla="*/ 0 w 1722"/>
                    <a:gd name="T19" fmla="*/ 1280 h 1280"/>
                    <a:gd name="T20" fmla="*/ 710 w 1722"/>
                    <a:gd name="T21" fmla="*/ 1280 h 1280"/>
                    <a:gd name="T22" fmla="*/ 710 w 1722"/>
                    <a:gd name="T23" fmla="*/ 877 h 1280"/>
                    <a:gd name="T24" fmla="*/ 701 w 1722"/>
                    <a:gd name="T25" fmla="*/ 876 h 1280"/>
                    <a:gd name="T26" fmla="*/ 700 w 1722"/>
                    <a:gd name="T27" fmla="*/ 876 h 1280"/>
                    <a:gd name="T28" fmla="*/ 573 w 1722"/>
                    <a:gd name="T29" fmla="*/ 821 h 1280"/>
                    <a:gd name="T30" fmla="*/ 285 w 1722"/>
                    <a:gd name="T31" fmla="*/ 506 h 1280"/>
                    <a:gd name="T32" fmla="*/ 286 w 1722"/>
                    <a:gd name="T33" fmla="*/ 471 h 1280"/>
                    <a:gd name="T34" fmla="*/ 321 w 1722"/>
                    <a:gd name="T35" fmla="*/ 473 h 1280"/>
                    <a:gd name="T36" fmla="*/ 610 w 1722"/>
                    <a:gd name="T37" fmla="*/ 788 h 1280"/>
                    <a:gd name="T38" fmla="*/ 701 w 1722"/>
                    <a:gd name="T39" fmla="*/ 829 h 1280"/>
                    <a:gd name="T40" fmla="*/ 735 w 1722"/>
                    <a:gd name="T41" fmla="*/ 830 h 1280"/>
                    <a:gd name="T42" fmla="*/ 1575 w 1722"/>
                    <a:gd name="T43" fmla="*/ 830 h 1280"/>
                    <a:gd name="T44" fmla="*/ 1722 w 1722"/>
                    <a:gd name="T45" fmla="*/ 683 h 1280"/>
                    <a:gd name="T46" fmla="*/ 1575 w 1722"/>
                    <a:gd name="T47" fmla="*/ 536 h 1280"/>
                    <a:gd name="T48" fmla="*/ 1575 w 1722"/>
                    <a:gd name="T49" fmla="*/ 536 h 1280"/>
                    <a:gd name="T50" fmla="*/ 1575 w 1722"/>
                    <a:gd name="T51" fmla="*/ 536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2" h="1280">
                      <a:moveTo>
                        <a:pt x="1575" y="536"/>
                      </a:moveTo>
                      <a:cubicBezTo>
                        <a:pt x="730" y="535"/>
                        <a:pt x="730" y="535"/>
                        <a:pt x="730" y="535"/>
                      </a:cubicBezTo>
                      <a:cubicBezTo>
                        <a:pt x="710" y="535"/>
                        <a:pt x="710" y="535"/>
                        <a:pt x="710" y="535"/>
                      </a:cubicBezTo>
                      <a:cubicBezTo>
                        <a:pt x="710" y="437"/>
                        <a:pt x="710" y="437"/>
                        <a:pt x="710" y="437"/>
                      </a:cubicBezTo>
                      <a:cubicBezTo>
                        <a:pt x="710" y="355"/>
                        <a:pt x="710" y="355"/>
                        <a:pt x="710" y="355"/>
                      </a:cubicBezTo>
                      <a:cubicBezTo>
                        <a:pt x="710" y="159"/>
                        <a:pt x="551" y="0"/>
                        <a:pt x="355" y="0"/>
                      </a:cubicBezTo>
                      <a:cubicBezTo>
                        <a:pt x="348" y="0"/>
                        <a:pt x="342" y="0"/>
                        <a:pt x="335" y="1"/>
                      </a:cubicBezTo>
                      <a:cubicBezTo>
                        <a:pt x="335" y="0"/>
                        <a:pt x="335" y="0"/>
                        <a:pt x="335" y="0"/>
                      </a:cubicBezTo>
                      <a:cubicBezTo>
                        <a:pt x="150" y="0"/>
                        <a:pt x="0" y="150"/>
                        <a:pt x="0" y="335"/>
                      </a:cubicBezTo>
                      <a:cubicBezTo>
                        <a:pt x="0" y="1280"/>
                        <a:pt x="0" y="1280"/>
                        <a:pt x="0" y="1280"/>
                      </a:cubicBezTo>
                      <a:cubicBezTo>
                        <a:pt x="710" y="1280"/>
                        <a:pt x="710" y="1280"/>
                        <a:pt x="710" y="1280"/>
                      </a:cubicBezTo>
                      <a:cubicBezTo>
                        <a:pt x="710" y="877"/>
                        <a:pt x="710" y="877"/>
                        <a:pt x="710" y="877"/>
                      </a:cubicBezTo>
                      <a:cubicBezTo>
                        <a:pt x="701" y="876"/>
                        <a:pt x="701" y="876"/>
                        <a:pt x="701" y="876"/>
                      </a:cubicBezTo>
                      <a:cubicBezTo>
                        <a:pt x="700" y="876"/>
                        <a:pt x="700" y="876"/>
                        <a:pt x="700" y="876"/>
                      </a:cubicBezTo>
                      <a:cubicBezTo>
                        <a:pt x="652" y="876"/>
                        <a:pt x="606" y="856"/>
                        <a:pt x="573" y="821"/>
                      </a:cubicBezTo>
                      <a:cubicBezTo>
                        <a:pt x="285" y="506"/>
                        <a:pt x="285" y="506"/>
                        <a:pt x="285" y="506"/>
                      </a:cubicBezTo>
                      <a:cubicBezTo>
                        <a:pt x="276" y="496"/>
                        <a:pt x="276" y="480"/>
                        <a:pt x="286" y="471"/>
                      </a:cubicBezTo>
                      <a:cubicBezTo>
                        <a:pt x="296" y="462"/>
                        <a:pt x="312" y="463"/>
                        <a:pt x="321" y="473"/>
                      </a:cubicBezTo>
                      <a:cubicBezTo>
                        <a:pt x="610" y="788"/>
                        <a:pt x="610" y="788"/>
                        <a:pt x="610" y="788"/>
                      </a:cubicBezTo>
                      <a:cubicBezTo>
                        <a:pt x="633" y="813"/>
                        <a:pt x="666" y="829"/>
                        <a:pt x="701" y="829"/>
                      </a:cubicBezTo>
                      <a:cubicBezTo>
                        <a:pt x="703" y="829"/>
                        <a:pt x="735" y="830"/>
                        <a:pt x="735" y="830"/>
                      </a:cubicBezTo>
                      <a:cubicBezTo>
                        <a:pt x="1575" y="830"/>
                        <a:pt x="1575" y="830"/>
                        <a:pt x="1575" y="830"/>
                      </a:cubicBezTo>
                      <a:cubicBezTo>
                        <a:pt x="1656" y="830"/>
                        <a:pt x="1722" y="764"/>
                        <a:pt x="1722" y="683"/>
                      </a:cubicBezTo>
                      <a:cubicBezTo>
                        <a:pt x="1722" y="601"/>
                        <a:pt x="1656" y="536"/>
                        <a:pt x="1575" y="536"/>
                      </a:cubicBezTo>
                      <a:close/>
                      <a:moveTo>
                        <a:pt x="1575" y="536"/>
                      </a:moveTo>
                      <a:cubicBezTo>
                        <a:pt x="1575" y="536"/>
                        <a:pt x="1575" y="536"/>
                        <a:pt x="1575" y="536"/>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7" name="Freeform 33"/>
                <p:cNvSpPr>
                  <a:spLocks noEditPoints="1"/>
                </p:cNvSpPr>
                <p:nvPr/>
              </p:nvSpPr>
              <p:spPr bwMode="auto">
                <a:xfrm>
                  <a:off x="1420931" y="2917489"/>
                  <a:ext cx="698500" cy="471488"/>
                </a:xfrm>
                <a:custGeom>
                  <a:avLst/>
                  <a:gdLst>
                    <a:gd name="T0" fmla="*/ 1427 w 1479"/>
                    <a:gd name="T1" fmla="*/ 12 h 999"/>
                    <a:gd name="T2" fmla="*/ 1343 w 1479"/>
                    <a:gd name="T3" fmla="*/ 53 h 999"/>
                    <a:gd name="T4" fmla="*/ 1064 w 1479"/>
                    <a:gd name="T5" fmla="*/ 868 h 999"/>
                    <a:gd name="T6" fmla="*/ 65 w 1479"/>
                    <a:gd name="T7" fmla="*/ 868 h 999"/>
                    <a:gd name="T8" fmla="*/ 0 w 1479"/>
                    <a:gd name="T9" fmla="*/ 933 h 999"/>
                    <a:gd name="T10" fmla="*/ 65 w 1479"/>
                    <a:gd name="T11" fmla="*/ 999 h 999"/>
                    <a:gd name="T12" fmla="*/ 1110 w 1479"/>
                    <a:gd name="T13" fmla="*/ 999 h 999"/>
                    <a:gd name="T14" fmla="*/ 1164 w 1479"/>
                    <a:gd name="T15" fmla="*/ 971 h 999"/>
                    <a:gd name="T16" fmla="*/ 1174 w 1479"/>
                    <a:gd name="T17" fmla="*/ 953 h 999"/>
                    <a:gd name="T18" fmla="*/ 1468 w 1479"/>
                    <a:gd name="T19" fmla="*/ 96 h 999"/>
                    <a:gd name="T20" fmla="*/ 1427 w 1479"/>
                    <a:gd name="T21" fmla="*/ 12 h 999"/>
                    <a:gd name="T22" fmla="*/ 1427 w 1479"/>
                    <a:gd name="T23" fmla="*/ 12 h 999"/>
                    <a:gd name="T24" fmla="*/ 1427 w 1479"/>
                    <a:gd name="T25" fmla="*/ 1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9" h="999">
                      <a:moveTo>
                        <a:pt x="1427" y="12"/>
                      </a:moveTo>
                      <a:cubicBezTo>
                        <a:pt x="1392" y="0"/>
                        <a:pt x="1355" y="19"/>
                        <a:pt x="1343" y="53"/>
                      </a:cubicBezTo>
                      <a:cubicBezTo>
                        <a:pt x="1064" y="868"/>
                        <a:pt x="1064" y="868"/>
                        <a:pt x="1064" y="868"/>
                      </a:cubicBezTo>
                      <a:cubicBezTo>
                        <a:pt x="65" y="868"/>
                        <a:pt x="65" y="868"/>
                        <a:pt x="65" y="868"/>
                      </a:cubicBezTo>
                      <a:cubicBezTo>
                        <a:pt x="29" y="868"/>
                        <a:pt x="0" y="897"/>
                        <a:pt x="0" y="933"/>
                      </a:cubicBezTo>
                      <a:cubicBezTo>
                        <a:pt x="0" y="970"/>
                        <a:pt x="29" y="999"/>
                        <a:pt x="65" y="999"/>
                      </a:cubicBezTo>
                      <a:cubicBezTo>
                        <a:pt x="1110" y="999"/>
                        <a:pt x="1110" y="999"/>
                        <a:pt x="1110" y="999"/>
                      </a:cubicBezTo>
                      <a:cubicBezTo>
                        <a:pt x="1133" y="999"/>
                        <a:pt x="1152" y="988"/>
                        <a:pt x="1164" y="971"/>
                      </a:cubicBezTo>
                      <a:cubicBezTo>
                        <a:pt x="1168" y="966"/>
                        <a:pt x="1172" y="959"/>
                        <a:pt x="1174" y="953"/>
                      </a:cubicBezTo>
                      <a:cubicBezTo>
                        <a:pt x="1468" y="96"/>
                        <a:pt x="1468" y="96"/>
                        <a:pt x="1468" y="96"/>
                      </a:cubicBezTo>
                      <a:cubicBezTo>
                        <a:pt x="1479" y="61"/>
                        <a:pt x="1461" y="24"/>
                        <a:pt x="1427" y="12"/>
                      </a:cubicBezTo>
                      <a:close/>
                      <a:moveTo>
                        <a:pt x="1427" y="12"/>
                      </a:moveTo>
                      <a:cubicBezTo>
                        <a:pt x="1427" y="12"/>
                        <a:pt x="1427" y="12"/>
                        <a:pt x="1427" y="12"/>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grpSp>
          <p:grpSp>
            <p:nvGrpSpPr>
              <p:cNvPr id="17" name="Group 16"/>
              <p:cNvGrpSpPr/>
              <p:nvPr/>
            </p:nvGrpSpPr>
            <p:grpSpPr>
              <a:xfrm>
                <a:off x="1954500" y="1998863"/>
                <a:ext cx="437744" cy="369723"/>
                <a:chOff x="-41978" y="1149442"/>
                <a:chExt cx="437744" cy="369819"/>
              </a:xfrm>
              <a:solidFill>
                <a:srgbClr val="FFFFFF"/>
              </a:solidFill>
            </p:grpSpPr>
            <p:sp>
              <p:nvSpPr>
                <p:cNvPr id="18" name="Rounded Rectangular Callout 17"/>
                <p:cNvSpPr/>
                <p:nvPr/>
              </p:nvSpPr>
              <p:spPr>
                <a:xfrm>
                  <a:off x="-41978" y="1149442"/>
                  <a:ext cx="437744" cy="369819"/>
                </a:xfrm>
                <a:prstGeom prst="wedgeRoundRectCallout">
                  <a:avLst>
                    <a:gd name="adj1" fmla="val -40264"/>
                    <a:gd name="adj2" fmla="val 92400"/>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9" name="Group 146"/>
                <p:cNvGrpSpPr/>
                <p:nvPr/>
              </p:nvGrpSpPr>
              <p:grpSpPr>
                <a:xfrm>
                  <a:off x="0" y="1249814"/>
                  <a:ext cx="307695" cy="218666"/>
                  <a:chOff x="9480550" y="5194300"/>
                  <a:chExt cx="395288" cy="280988"/>
                </a:xfrm>
                <a:grpFill/>
                <a:effectLst/>
              </p:grpSpPr>
              <p:sp>
                <p:nvSpPr>
                  <p:cNvPr id="20" name="Freeform 66"/>
                  <p:cNvSpPr>
                    <a:spLocks/>
                  </p:cNvSpPr>
                  <p:nvPr/>
                </p:nvSpPr>
                <p:spPr bwMode="auto">
                  <a:xfrm>
                    <a:off x="9480550" y="5194300"/>
                    <a:ext cx="363538" cy="206375"/>
                  </a:xfrm>
                  <a:custGeom>
                    <a:avLst/>
                    <a:gdLst/>
                    <a:ahLst/>
                    <a:cxnLst>
                      <a:cxn ang="0">
                        <a:pos x="46" y="0"/>
                      </a:cxn>
                      <a:cxn ang="0">
                        <a:pos x="51" y="0"/>
                      </a:cxn>
                      <a:cxn ang="0">
                        <a:pos x="78" y="97"/>
                      </a:cxn>
                      <a:cxn ang="0">
                        <a:pos x="186" y="97"/>
                      </a:cxn>
                      <a:cxn ang="0">
                        <a:pos x="192" y="103"/>
                      </a:cxn>
                      <a:cxn ang="0">
                        <a:pos x="186" y="109"/>
                      </a:cxn>
                      <a:cxn ang="0">
                        <a:pos x="68" y="109"/>
                      </a:cxn>
                      <a:cxn ang="0">
                        <a:pos x="41" y="13"/>
                      </a:cxn>
                      <a:cxn ang="0">
                        <a:pos x="7" y="13"/>
                      </a:cxn>
                      <a:cxn ang="0">
                        <a:pos x="0" y="6"/>
                      </a:cxn>
                      <a:cxn ang="0">
                        <a:pos x="7" y="0"/>
                      </a:cxn>
                      <a:cxn ang="0">
                        <a:pos x="46" y="0"/>
                      </a:cxn>
                    </a:cxnLst>
                    <a:rect l="0" t="0" r="r" b="b"/>
                    <a:pathLst>
                      <a:path w="192" h="109">
                        <a:moveTo>
                          <a:pt x="46" y="0"/>
                        </a:moveTo>
                        <a:cubicBezTo>
                          <a:pt x="51" y="0"/>
                          <a:pt x="51" y="0"/>
                          <a:pt x="51" y="0"/>
                        </a:cubicBezTo>
                        <a:cubicBezTo>
                          <a:pt x="51" y="0"/>
                          <a:pt x="75" y="88"/>
                          <a:pt x="78" y="97"/>
                        </a:cubicBezTo>
                        <a:cubicBezTo>
                          <a:pt x="87" y="97"/>
                          <a:pt x="186" y="97"/>
                          <a:pt x="186" y="97"/>
                        </a:cubicBezTo>
                        <a:cubicBezTo>
                          <a:pt x="189" y="97"/>
                          <a:pt x="192" y="99"/>
                          <a:pt x="192" y="103"/>
                        </a:cubicBezTo>
                        <a:cubicBezTo>
                          <a:pt x="192" y="107"/>
                          <a:pt x="189" y="109"/>
                          <a:pt x="186" y="109"/>
                        </a:cubicBezTo>
                        <a:cubicBezTo>
                          <a:pt x="68" y="109"/>
                          <a:pt x="68" y="109"/>
                          <a:pt x="68" y="109"/>
                        </a:cubicBezTo>
                        <a:cubicBezTo>
                          <a:pt x="68" y="109"/>
                          <a:pt x="43" y="21"/>
                          <a:pt x="41" y="13"/>
                        </a:cubicBezTo>
                        <a:cubicBezTo>
                          <a:pt x="34" y="13"/>
                          <a:pt x="7" y="13"/>
                          <a:pt x="7" y="13"/>
                        </a:cubicBezTo>
                        <a:cubicBezTo>
                          <a:pt x="3" y="13"/>
                          <a:pt x="0" y="10"/>
                          <a:pt x="0" y="6"/>
                        </a:cubicBezTo>
                        <a:cubicBezTo>
                          <a:pt x="0" y="3"/>
                          <a:pt x="3" y="0"/>
                          <a:pt x="7" y="0"/>
                        </a:cubicBezTo>
                        <a:lnTo>
                          <a:pt x="46" y="0"/>
                        </a:lnTo>
                        <a:close/>
                      </a:path>
                    </a:pathLst>
                  </a:cu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1" name="Oval 67"/>
                  <p:cNvSpPr>
                    <a:spLocks noChangeArrowheads="1"/>
                  </p:cNvSpPr>
                  <p:nvPr/>
                </p:nvSpPr>
                <p:spPr bwMode="auto">
                  <a:xfrm>
                    <a:off x="9783763"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2" name="Oval 68"/>
                  <p:cNvSpPr>
                    <a:spLocks noChangeArrowheads="1"/>
                  </p:cNvSpPr>
                  <p:nvPr/>
                </p:nvSpPr>
                <p:spPr bwMode="auto">
                  <a:xfrm>
                    <a:off x="9615488"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3" name="Freeform 69"/>
                  <p:cNvSpPr>
                    <a:spLocks noEditPoints="1"/>
                  </p:cNvSpPr>
                  <p:nvPr/>
                </p:nvSpPr>
                <p:spPr bwMode="auto">
                  <a:xfrm>
                    <a:off x="9598025" y="5194300"/>
                    <a:ext cx="277813" cy="163513"/>
                  </a:xfrm>
                  <a:custGeom>
                    <a:avLst/>
                    <a:gdLst/>
                    <a:ahLst/>
                    <a:cxnLst>
                      <a:cxn ang="0">
                        <a:pos x="0" y="8"/>
                      </a:cxn>
                      <a:cxn ang="0">
                        <a:pos x="25" y="82"/>
                      </a:cxn>
                      <a:cxn ang="0">
                        <a:pos x="31" y="86"/>
                      </a:cxn>
                      <a:cxn ang="0">
                        <a:pos x="119" y="86"/>
                      </a:cxn>
                      <a:cxn ang="0">
                        <a:pos x="127" y="80"/>
                      </a:cxn>
                      <a:cxn ang="0">
                        <a:pos x="145" y="6"/>
                      </a:cxn>
                      <a:cxn ang="0">
                        <a:pos x="139" y="0"/>
                      </a:cxn>
                      <a:cxn ang="0">
                        <a:pos x="8" y="0"/>
                      </a:cxn>
                      <a:cxn ang="0">
                        <a:pos x="1" y="2"/>
                      </a:cxn>
                      <a:cxn ang="0">
                        <a:pos x="0" y="8"/>
                      </a:cxn>
                      <a:cxn ang="0">
                        <a:pos x="112" y="41"/>
                      </a:cxn>
                      <a:cxn ang="0">
                        <a:pos x="98" y="27"/>
                      </a:cxn>
                      <a:cxn ang="0">
                        <a:pos x="112" y="12"/>
                      </a:cxn>
                      <a:cxn ang="0">
                        <a:pos x="127" y="27"/>
                      </a:cxn>
                      <a:cxn ang="0">
                        <a:pos x="112" y="41"/>
                      </a:cxn>
                      <a:cxn ang="0">
                        <a:pos x="78" y="60"/>
                      </a:cxn>
                      <a:cxn ang="0">
                        <a:pos x="93" y="46"/>
                      </a:cxn>
                      <a:cxn ang="0">
                        <a:pos x="108" y="60"/>
                      </a:cxn>
                      <a:cxn ang="0">
                        <a:pos x="93" y="75"/>
                      </a:cxn>
                      <a:cxn ang="0">
                        <a:pos x="78" y="60"/>
                      </a:cxn>
                      <a:cxn ang="0">
                        <a:pos x="75" y="41"/>
                      </a:cxn>
                      <a:cxn ang="0">
                        <a:pos x="61" y="27"/>
                      </a:cxn>
                      <a:cxn ang="0">
                        <a:pos x="75" y="12"/>
                      </a:cxn>
                      <a:cxn ang="0">
                        <a:pos x="90" y="27"/>
                      </a:cxn>
                      <a:cxn ang="0">
                        <a:pos x="75" y="41"/>
                      </a:cxn>
                      <a:cxn ang="0">
                        <a:pos x="41" y="60"/>
                      </a:cxn>
                      <a:cxn ang="0">
                        <a:pos x="56" y="46"/>
                      </a:cxn>
                      <a:cxn ang="0">
                        <a:pos x="71" y="60"/>
                      </a:cxn>
                      <a:cxn ang="0">
                        <a:pos x="56" y="75"/>
                      </a:cxn>
                      <a:cxn ang="0">
                        <a:pos x="41" y="60"/>
                      </a:cxn>
                      <a:cxn ang="0">
                        <a:pos x="22" y="27"/>
                      </a:cxn>
                      <a:cxn ang="0">
                        <a:pos x="37" y="12"/>
                      </a:cxn>
                      <a:cxn ang="0">
                        <a:pos x="51" y="27"/>
                      </a:cxn>
                      <a:cxn ang="0">
                        <a:pos x="37" y="41"/>
                      </a:cxn>
                      <a:cxn ang="0">
                        <a:pos x="22" y="27"/>
                      </a:cxn>
                    </a:cxnLst>
                    <a:rect l="0" t="0" r="r" b="b"/>
                    <a:pathLst>
                      <a:path w="146" h="86">
                        <a:moveTo>
                          <a:pt x="0" y="8"/>
                        </a:moveTo>
                        <a:cubicBezTo>
                          <a:pt x="25" y="82"/>
                          <a:pt x="25" y="82"/>
                          <a:pt x="25" y="82"/>
                        </a:cubicBezTo>
                        <a:cubicBezTo>
                          <a:pt x="26" y="84"/>
                          <a:pt x="28" y="86"/>
                          <a:pt x="31" y="86"/>
                        </a:cubicBezTo>
                        <a:cubicBezTo>
                          <a:pt x="119" y="86"/>
                          <a:pt x="119" y="86"/>
                          <a:pt x="119" y="86"/>
                        </a:cubicBezTo>
                        <a:cubicBezTo>
                          <a:pt x="123" y="86"/>
                          <a:pt x="127" y="83"/>
                          <a:pt x="127" y="80"/>
                        </a:cubicBezTo>
                        <a:cubicBezTo>
                          <a:pt x="145" y="6"/>
                          <a:pt x="145" y="6"/>
                          <a:pt x="145" y="6"/>
                        </a:cubicBezTo>
                        <a:cubicBezTo>
                          <a:pt x="146" y="3"/>
                          <a:pt x="143" y="0"/>
                          <a:pt x="139" y="0"/>
                        </a:cubicBezTo>
                        <a:cubicBezTo>
                          <a:pt x="8" y="0"/>
                          <a:pt x="8" y="0"/>
                          <a:pt x="8" y="0"/>
                        </a:cubicBezTo>
                        <a:cubicBezTo>
                          <a:pt x="5" y="0"/>
                          <a:pt x="3" y="1"/>
                          <a:pt x="1" y="2"/>
                        </a:cubicBezTo>
                        <a:cubicBezTo>
                          <a:pt x="0" y="4"/>
                          <a:pt x="0" y="6"/>
                          <a:pt x="0" y="8"/>
                        </a:cubicBezTo>
                        <a:close/>
                        <a:moveTo>
                          <a:pt x="112" y="41"/>
                        </a:moveTo>
                        <a:cubicBezTo>
                          <a:pt x="104" y="41"/>
                          <a:pt x="98" y="35"/>
                          <a:pt x="98" y="27"/>
                        </a:cubicBezTo>
                        <a:cubicBezTo>
                          <a:pt x="98" y="19"/>
                          <a:pt x="104" y="12"/>
                          <a:pt x="112" y="12"/>
                        </a:cubicBezTo>
                        <a:cubicBezTo>
                          <a:pt x="120" y="12"/>
                          <a:pt x="127" y="19"/>
                          <a:pt x="127" y="27"/>
                        </a:cubicBezTo>
                        <a:cubicBezTo>
                          <a:pt x="127" y="35"/>
                          <a:pt x="120" y="41"/>
                          <a:pt x="112" y="41"/>
                        </a:cubicBezTo>
                        <a:close/>
                        <a:moveTo>
                          <a:pt x="78" y="60"/>
                        </a:moveTo>
                        <a:cubicBezTo>
                          <a:pt x="78" y="52"/>
                          <a:pt x="85" y="46"/>
                          <a:pt x="93" y="46"/>
                        </a:cubicBezTo>
                        <a:cubicBezTo>
                          <a:pt x="101" y="46"/>
                          <a:pt x="108" y="52"/>
                          <a:pt x="108" y="60"/>
                        </a:cubicBezTo>
                        <a:cubicBezTo>
                          <a:pt x="108" y="68"/>
                          <a:pt x="101" y="75"/>
                          <a:pt x="93" y="75"/>
                        </a:cubicBezTo>
                        <a:cubicBezTo>
                          <a:pt x="85" y="75"/>
                          <a:pt x="78" y="68"/>
                          <a:pt x="78" y="60"/>
                        </a:cubicBezTo>
                        <a:close/>
                        <a:moveTo>
                          <a:pt x="75" y="41"/>
                        </a:moveTo>
                        <a:cubicBezTo>
                          <a:pt x="67" y="41"/>
                          <a:pt x="61" y="35"/>
                          <a:pt x="61" y="27"/>
                        </a:cubicBezTo>
                        <a:cubicBezTo>
                          <a:pt x="61" y="19"/>
                          <a:pt x="67" y="12"/>
                          <a:pt x="75" y="12"/>
                        </a:cubicBezTo>
                        <a:cubicBezTo>
                          <a:pt x="83" y="12"/>
                          <a:pt x="90" y="19"/>
                          <a:pt x="90" y="27"/>
                        </a:cubicBezTo>
                        <a:cubicBezTo>
                          <a:pt x="90" y="35"/>
                          <a:pt x="83" y="41"/>
                          <a:pt x="75" y="41"/>
                        </a:cubicBezTo>
                        <a:close/>
                        <a:moveTo>
                          <a:pt x="41" y="60"/>
                        </a:moveTo>
                        <a:cubicBezTo>
                          <a:pt x="41" y="52"/>
                          <a:pt x="48" y="46"/>
                          <a:pt x="56" y="46"/>
                        </a:cubicBezTo>
                        <a:cubicBezTo>
                          <a:pt x="64" y="46"/>
                          <a:pt x="71" y="52"/>
                          <a:pt x="71" y="60"/>
                        </a:cubicBezTo>
                        <a:cubicBezTo>
                          <a:pt x="71" y="68"/>
                          <a:pt x="64" y="75"/>
                          <a:pt x="56" y="75"/>
                        </a:cubicBezTo>
                        <a:cubicBezTo>
                          <a:pt x="48" y="75"/>
                          <a:pt x="41" y="68"/>
                          <a:pt x="41" y="60"/>
                        </a:cubicBezTo>
                        <a:close/>
                        <a:moveTo>
                          <a:pt x="22" y="27"/>
                        </a:moveTo>
                        <a:cubicBezTo>
                          <a:pt x="22" y="19"/>
                          <a:pt x="29" y="12"/>
                          <a:pt x="37" y="12"/>
                        </a:cubicBezTo>
                        <a:cubicBezTo>
                          <a:pt x="45" y="12"/>
                          <a:pt x="51" y="19"/>
                          <a:pt x="51" y="27"/>
                        </a:cubicBezTo>
                        <a:cubicBezTo>
                          <a:pt x="51" y="35"/>
                          <a:pt x="45" y="41"/>
                          <a:pt x="37" y="41"/>
                        </a:cubicBezTo>
                        <a:cubicBezTo>
                          <a:pt x="29" y="41"/>
                          <a:pt x="22" y="35"/>
                          <a:pt x="22" y="27"/>
                        </a:cubicBezTo>
                        <a:close/>
                      </a:path>
                    </a:pathLst>
                  </a:custGeom>
                  <a:solidFill>
                    <a:schemeClr val="accent6">
                      <a:lumMod val="60000"/>
                      <a:lumOff val="40000"/>
                    </a:schemeClr>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grpSp>
          </p:grpSp>
        </p:grpSp>
      </p:grpSp>
      <p:grpSp>
        <p:nvGrpSpPr>
          <p:cNvPr id="74762" name="Group 4"/>
          <p:cNvGrpSpPr>
            <a:grpSpLocks/>
          </p:cNvGrpSpPr>
          <p:nvPr/>
        </p:nvGrpSpPr>
        <p:grpSpPr bwMode="auto">
          <a:xfrm>
            <a:off x="4853376" y="702626"/>
            <a:ext cx="1277937" cy="1279525"/>
            <a:chOff x="3950939" y="502157"/>
            <a:chExt cx="1279001" cy="1279000"/>
          </a:xfrm>
        </p:grpSpPr>
        <p:sp>
          <p:nvSpPr>
            <p:cNvPr id="14" name="Oval 13"/>
            <p:cNvSpPr>
              <a:spLocks noChangeArrowheads="1"/>
            </p:cNvSpPr>
            <p:nvPr/>
          </p:nvSpPr>
          <p:spPr bwMode="auto">
            <a:xfrm>
              <a:off x="3950939" y="502157"/>
              <a:ext cx="1279001" cy="1279000"/>
            </a:xfrm>
            <a:prstGeom prst="ellipse">
              <a:avLst/>
            </a:prstGeom>
            <a:solidFill>
              <a:srgbClr val="00B05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39" name="Group 38"/>
            <p:cNvGrpSpPr/>
            <p:nvPr/>
          </p:nvGrpSpPr>
          <p:grpSpPr>
            <a:xfrm>
              <a:off x="4174357" y="759237"/>
              <a:ext cx="832164" cy="764840"/>
              <a:chOff x="10374313" y="2112963"/>
              <a:chExt cx="919162" cy="915987"/>
            </a:xfrm>
            <a:solidFill>
              <a:srgbClr val="FFFFFF"/>
            </a:solidFill>
          </p:grpSpPr>
          <p:sp>
            <p:nvSpPr>
              <p:cNvPr id="44"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0"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1"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2"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3"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5"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6"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7"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8"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9"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0"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1"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2"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3"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4"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5"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6"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grpSp>
        <p:nvGrpSpPr>
          <p:cNvPr id="74763" name="Group 57"/>
          <p:cNvGrpSpPr>
            <a:grpSpLocks/>
          </p:cNvGrpSpPr>
          <p:nvPr/>
        </p:nvGrpSpPr>
        <p:grpSpPr bwMode="auto">
          <a:xfrm>
            <a:off x="273049" y="3048646"/>
            <a:ext cx="8709082" cy="1306512"/>
            <a:chOff x="111399" y="3340478"/>
            <a:chExt cx="8882212" cy="1880135"/>
          </a:xfrm>
          <a:solidFill>
            <a:schemeClr val="bg1">
              <a:lumMod val="95000"/>
            </a:schemeClr>
          </a:solidFill>
        </p:grpSpPr>
        <p:sp>
          <p:nvSpPr>
            <p:cNvPr id="59" name="Rectangle 58"/>
            <p:cNvSpPr/>
            <p:nvPr/>
          </p:nvSpPr>
          <p:spPr>
            <a:xfrm>
              <a:off x="111399" y="3340478"/>
              <a:ext cx="8882212" cy="188013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0" name="Up Arrow Callout 59"/>
            <p:cNvSpPr/>
            <p:nvPr/>
          </p:nvSpPr>
          <p:spPr>
            <a:xfrm>
              <a:off x="111399" y="3514099"/>
              <a:ext cx="8436346" cy="1628841"/>
            </a:xfrm>
            <a:prstGeom prst="upArrowCallout">
              <a:avLst>
                <a:gd name="adj1" fmla="val 825644"/>
                <a:gd name="adj2" fmla="val 357335"/>
                <a:gd name="adj3" fmla="val 19491"/>
                <a:gd name="adj4" fmla="val 8050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1" name="Rectangle 60"/>
            <p:cNvSpPr/>
            <p:nvPr/>
          </p:nvSpPr>
          <p:spPr>
            <a:xfrm>
              <a:off x="118421" y="3420434"/>
              <a:ext cx="8425814" cy="424915"/>
            </a:xfrm>
            <a:prstGeom prst="rect">
              <a:avLst/>
            </a:prstGeom>
            <a:grp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1600"/>
                <a:t>Cisco’s portfolio as a Platform for Innovation</a:t>
              </a:r>
            </a:p>
          </p:txBody>
        </p:sp>
      </p:grpSp>
      <p:grpSp>
        <p:nvGrpSpPr>
          <p:cNvPr id="74764" name="Group 61"/>
          <p:cNvGrpSpPr>
            <a:grpSpLocks/>
          </p:cNvGrpSpPr>
          <p:nvPr/>
        </p:nvGrpSpPr>
        <p:grpSpPr bwMode="auto">
          <a:xfrm>
            <a:off x="787026" y="3506502"/>
            <a:ext cx="7880350" cy="865188"/>
            <a:chOff x="423566" y="4088095"/>
            <a:chExt cx="8375361" cy="918904"/>
          </a:xfrm>
        </p:grpSpPr>
        <p:pic>
          <p:nvPicPr>
            <p:cNvPr id="74769" name="Picture 62" descr="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9819" y="4088095"/>
              <a:ext cx="800762" cy="80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0" name="Picture 63" descr="IoT"/>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979" y="4242613"/>
              <a:ext cx="471763" cy="4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p:cNvSpPr txBox="1"/>
            <p:nvPr/>
          </p:nvSpPr>
          <p:spPr>
            <a:xfrm>
              <a:off x="423566" y="4742287"/>
              <a:ext cx="389747" cy="263026"/>
            </a:xfrm>
            <a:prstGeom prst="rect">
              <a:avLst/>
            </a:prstGeom>
            <a:noFill/>
          </p:spPr>
          <p:txBody>
            <a:bodyPr wrap="none">
              <a:spAutoFit/>
            </a:bodyPr>
            <a:lstStyle/>
            <a:p>
              <a:pPr algn="ctr">
                <a:defRPr/>
              </a:pPr>
              <a:r>
                <a:rPr lang="en-US" sz="1050" dirty="0" err="1">
                  <a:solidFill>
                    <a:srgbClr val="909605"/>
                  </a:solidFill>
                  <a:latin typeface="Arial" charset="0"/>
                  <a:ea typeface="ＭＳ Ｐゴシック" charset="0"/>
                  <a:cs typeface="ＭＳ Ｐゴシック" charset="0"/>
                </a:rPr>
                <a:t>IoT</a:t>
              </a:r>
              <a:endParaRPr lang="en-US" sz="1050" dirty="0">
                <a:solidFill>
                  <a:srgbClr val="909605"/>
                </a:solidFill>
                <a:latin typeface="Arial" charset="0"/>
                <a:ea typeface="ＭＳ Ｐゴシック" charset="0"/>
                <a:cs typeface="ＭＳ Ｐゴシック" charset="0"/>
              </a:endParaRPr>
            </a:p>
          </p:txBody>
        </p:sp>
        <p:pic>
          <p:nvPicPr>
            <p:cNvPr id="74772" name="Picture 65" descr="Coll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0649" y="4253899"/>
              <a:ext cx="510580" cy="51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3" name="Picture 66" descr="dataCent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8889" y="4285100"/>
              <a:ext cx="438588" cy="43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4" name="Picture 67" descr="devOp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87289" y="4189595"/>
              <a:ext cx="646731" cy="6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5" name="Picture 68" descr="OpenSourc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18202" y="4237138"/>
              <a:ext cx="511937" cy="5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6" name="Picture 69" descr="SD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58781" y="4232542"/>
              <a:ext cx="506593" cy="5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7" name="Picture 70" descr="security.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24924" y="4265198"/>
              <a:ext cx="449946" cy="44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8" name="Picture 71" descr="service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48395" y="4243528"/>
              <a:ext cx="499118" cy="49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p:cNvSpPr txBox="1"/>
            <p:nvPr/>
          </p:nvSpPr>
          <p:spPr>
            <a:xfrm>
              <a:off x="1223308" y="4742287"/>
              <a:ext cx="485919" cy="264712"/>
            </a:xfrm>
            <a:prstGeom prst="rect">
              <a:avLst/>
            </a:prstGeom>
            <a:noFill/>
          </p:spPr>
          <p:txBody>
            <a:bodyPr wrap="none">
              <a:spAutoFit/>
            </a:bodyPr>
            <a:lstStyle/>
            <a:p>
              <a:pPr algn="ctr">
                <a:defRPr/>
              </a:pPr>
              <a:r>
                <a:rPr lang="en-US" sz="1050" dirty="0">
                  <a:solidFill>
                    <a:srgbClr val="267FB8"/>
                  </a:solidFill>
                  <a:latin typeface="Arial" charset="0"/>
                  <a:ea typeface="ＭＳ Ｐゴシック" charset="0"/>
                  <a:cs typeface="ＭＳ Ｐゴシック" charset="0"/>
                </a:rPr>
                <a:t>SDN</a:t>
              </a:r>
            </a:p>
          </p:txBody>
        </p:sp>
        <p:sp>
          <p:nvSpPr>
            <p:cNvPr id="74" name="TextBox 73"/>
            <p:cNvSpPr txBox="1"/>
            <p:nvPr/>
          </p:nvSpPr>
          <p:spPr>
            <a:xfrm>
              <a:off x="2225517" y="4742287"/>
              <a:ext cx="560157" cy="264712"/>
            </a:xfrm>
            <a:prstGeom prst="rect">
              <a:avLst/>
            </a:prstGeom>
            <a:noFill/>
          </p:spPr>
          <p:txBody>
            <a:bodyPr wrap="none">
              <a:spAutoFit/>
            </a:bodyPr>
            <a:lstStyle/>
            <a:p>
              <a:pPr algn="ctr">
                <a:defRPr/>
              </a:pPr>
              <a:r>
                <a:rPr lang="en-US" sz="1050" dirty="0">
                  <a:solidFill>
                    <a:srgbClr val="2F5070"/>
                  </a:solidFill>
                  <a:latin typeface="Arial" charset="0"/>
                  <a:ea typeface="ＭＳ Ｐゴシック" charset="0"/>
                  <a:cs typeface="ＭＳ Ｐゴシック" charset="0"/>
                </a:rPr>
                <a:t>Cloud</a:t>
              </a:r>
            </a:p>
          </p:txBody>
        </p:sp>
        <p:sp>
          <p:nvSpPr>
            <p:cNvPr id="75" name="TextBox 74"/>
            <p:cNvSpPr txBox="1"/>
            <p:nvPr/>
          </p:nvSpPr>
          <p:spPr>
            <a:xfrm>
              <a:off x="3067439" y="4742287"/>
              <a:ext cx="1042702" cy="264712"/>
            </a:xfrm>
            <a:prstGeom prst="rect">
              <a:avLst/>
            </a:prstGeom>
            <a:noFill/>
          </p:spPr>
          <p:txBody>
            <a:bodyPr wrap="none">
              <a:spAutoFit/>
            </a:bodyPr>
            <a:lstStyle/>
            <a:p>
              <a:pPr algn="ctr">
                <a:defRPr/>
              </a:pPr>
              <a:r>
                <a:rPr lang="en-US" sz="1050" dirty="0">
                  <a:solidFill>
                    <a:srgbClr val="289D53"/>
                  </a:solidFill>
                  <a:latin typeface="Arial" charset="0"/>
                  <a:ea typeface="ＭＳ Ｐゴシック" charset="0"/>
                  <a:cs typeface="ＭＳ Ｐゴシック" charset="0"/>
                </a:rPr>
                <a:t>Collaboration</a:t>
              </a:r>
            </a:p>
          </p:txBody>
        </p:sp>
        <p:sp>
          <p:nvSpPr>
            <p:cNvPr id="76" name="TextBox 75"/>
            <p:cNvSpPr txBox="1"/>
            <p:nvPr/>
          </p:nvSpPr>
          <p:spPr>
            <a:xfrm>
              <a:off x="7756225" y="4742287"/>
              <a:ext cx="1042702" cy="264712"/>
            </a:xfrm>
            <a:prstGeom prst="rect">
              <a:avLst/>
            </a:prstGeom>
            <a:noFill/>
          </p:spPr>
          <p:txBody>
            <a:bodyPr wrap="none">
              <a:spAutoFit/>
            </a:bodyPr>
            <a:lstStyle/>
            <a:p>
              <a:pPr>
                <a:defRPr/>
              </a:pPr>
              <a:r>
                <a:rPr lang="en-US" sz="1050" dirty="0">
                  <a:solidFill>
                    <a:srgbClr val="128F9C"/>
                  </a:solidFill>
                  <a:latin typeface="Arial" charset="0"/>
                  <a:ea typeface="ＭＳ Ｐゴシック" charset="0"/>
                  <a:cs typeface="ＭＳ Ｐゴシック" charset="0"/>
                </a:rPr>
                <a:t>Open Source</a:t>
              </a:r>
            </a:p>
          </p:txBody>
        </p:sp>
        <p:sp>
          <p:nvSpPr>
            <p:cNvPr id="77" name="TextBox 76"/>
            <p:cNvSpPr txBox="1"/>
            <p:nvPr/>
          </p:nvSpPr>
          <p:spPr>
            <a:xfrm>
              <a:off x="4189441" y="4742287"/>
              <a:ext cx="708632" cy="264712"/>
            </a:xfrm>
            <a:prstGeom prst="rect">
              <a:avLst/>
            </a:prstGeom>
            <a:noFill/>
          </p:spPr>
          <p:txBody>
            <a:bodyPr wrap="none">
              <a:spAutoFit/>
            </a:bodyPr>
            <a:lstStyle/>
            <a:p>
              <a:pPr algn="ctr">
                <a:defRPr/>
              </a:pPr>
              <a:r>
                <a:rPr lang="en-US" sz="1050" dirty="0">
                  <a:solidFill>
                    <a:srgbClr val="D86532"/>
                  </a:solidFill>
                  <a:latin typeface="Arial" charset="0"/>
                  <a:ea typeface="ＭＳ Ｐゴシック" charset="0"/>
                  <a:cs typeface="ＭＳ Ｐゴシック" charset="0"/>
                </a:rPr>
                <a:t>Security</a:t>
              </a:r>
            </a:p>
          </p:txBody>
        </p:sp>
        <p:sp>
          <p:nvSpPr>
            <p:cNvPr id="78" name="TextBox 77"/>
            <p:cNvSpPr txBox="1"/>
            <p:nvPr/>
          </p:nvSpPr>
          <p:spPr>
            <a:xfrm>
              <a:off x="5019554" y="4742287"/>
              <a:ext cx="973526" cy="264712"/>
            </a:xfrm>
            <a:prstGeom prst="rect">
              <a:avLst/>
            </a:prstGeom>
            <a:noFill/>
          </p:spPr>
          <p:txBody>
            <a:bodyPr wrap="none">
              <a:spAutoFit/>
            </a:bodyPr>
            <a:lstStyle/>
            <a:p>
              <a:pPr algn="ctr">
                <a:defRPr/>
              </a:pPr>
              <a:r>
                <a:rPr lang="en-US" sz="1050" dirty="0">
                  <a:solidFill>
                    <a:srgbClr val="461262"/>
                  </a:solidFill>
                  <a:latin typeface="Arial" charset="0"/>
                  <a:ea typeface="ＭＳ Ｐゴシック" charset="0"/>
                  <a:cs typeface="ＭＳ Ｐゴシック" charset="0"/>
                </a:rPr>
                <a:t>Data Center</a:t>
              </a:r>
            </a:p>
          </p:txBody>
        </p:sp>
        <p:sp>
          <p:nvSpPr>
            <p:cNvPr id="79" name="TextBox 78"/>
            <p:cNvSpPr txBox="1"/>
            <p:nvPr/>
          </p:nvSpPr>
          <p:spPr>
            <a:xfrm>
              <a:off x="6156740" y="4742287"/>
              <a:ext cx="708632" cy="264712"/>
            </a:xfrm>
            <a:prstGeom prst="rect">
              <a:avLst/>
            </a:prstGeom>
            <a:noFill/>
          </p:spPr>
          <p:txBody>
            <a:bodyPr wrap="none">
              <a:spAutoFit/>
            </a:bodyPr>
            <a:lstStyle/>
            <a:p>
              <a:pPr algn="ctr">
                <a:defRPr/>
              </a:pPr>
              <a:r>
                <a:rPr lang="en-US" sz="1050" dirty="0" err="1">
                  <a:solidFill>
                    <a:srgbClr val="9B4A4E"/>
                  </a:solidFill>
                  <a:latin typeface="Arial" charset="0"/>
                  <a:ea typeface="ＭＳ Ｐゴシック" charset="0"/>
                  <a:cs typeface="ＭＳ Ｐゴシック" charset="0"/>
                </a:rPr>
                <a:t>DevOps</a:t>
              </a:r>
              <a:endParaRPr lang="en-US" sz="1050" dirty="0">
                <a:solidFill>
                  <a:srgbClr val="9B4A4E"/>
                </a:solidFill>
                <a:latin typeface="Arial" charset="0"/>
                <a:ea typeface="ＭＳ Ｐゴシック" charset="0"/>
                <a:cs typeface="ＭＳ Ｐゴシック" charset="0"/>
              </a:endParaRPr>
            </a:p>
          </p:txBody>
        </p:sp>
        <p:sp>
          <p:nvSpPr>
            <p:cNvPr id="80" name="TextBox 79"/>
            <p:cNvSpPr txBox="1"/>
            <p:nvPr/>
          </p:nvSpPr>
          <p:spPr>
            <a:xfrm>
              <a:off x="7061090" y="4742287"/>
              <a:ext cx="666451" cy="264712"/>
            </a:xfrm>
            <a:prstGeom prst="rect">
              <a:avLst/>
            </a:prstGeom>
            <a:noFill/>
          </p:spPr>
          <p:txBody>
            <a:bodyPr wrap="none">
              <a:spAutoFit/>
            </a:bodyPr>
            <a:lstStyle/>
            <a:p>
              <a:pPr algn="ctr">
                <a:defRPr/>
              </a:pPr>
              <a:r>
                <a:rPr lang="en-US" sz="1050" dirty="0">
                  <a:solidFill>
                    <a:srgbClr val="8E7366"/>
                  </a:solidFill>
                  <a:latin typeface="Arial" charset="0"/>
                  <a:ea typeface="ＭＳ Ｐゴシック" charset="0"/>
                  <a:cs typeface="ＭＳ Ｐゴシック" charset="0"/>
                </a:rPr>
                <a:t>Service</a:t>
              </a:r>
            </a:p>
          </p:txBody>
        </p:sp>
      </p:grpSp>
      <p:sp>
        <p:nvSpPr>
          <p:cNvPr id="81" name="Rectangle 80"/>
          <p:cNvSpPr/>
          <p:nvPr/>
        </p:nvSpPr>
        <p:spPr>
          <a:xfrm>
            <a:off x="2482476" y="2239489"/>
            <a:ext cx="4143375" cy="55245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2000" i="1" dirty="0"/>
              <a:t>Cisco’s Developer </a:t>
            </a:r>
          </a:p>
          <a:p>
            <a:pPr algn="ctr">
              <a:defRPr/>
            </a:pPr>
            <a:r>
              <a:rPr lang="en-US" altLang="en-US" sz="2000" i="1" dirty="0"/>
              <a:t>Community and Innovation Ecosystem</a:t>
            </a:r>
          </a:p>
        </p:txBody>
      </p:sp>
      <p:grpSp>
        <p:nvGrpSpPr>
          <p:cNvPr id="74766" name="Group 8"/>
          <p:cNvGrpSpPr>
            <a:grpSpLocks/>
          </p:cNvGrpSpPr>
          <p:nvPr/>
        </p:nvGrpSpPr>
        <p:grpSpPr bwMode="auto">
          <a:xfrm>
            <a:off x="6279283" y="1562067"/>
            <a:ext cx="1279525" cy="1279525"/>
            <a:chOff x="5610522" y="1058842"/>
            <a:chExt cx="1279001" cy="1278999"/>
          </a:xfrm>
        </p:grpSpPr>
        <p:sp>
          <p:nvSpPr>
            <p:cNvPr id="82" name="Oval 81"/>
            <p:cNvSpPr>
              <a:spLocks noChangeArrowheads="1"/>
            </p:cNvSpPr>
            <p:nvPr/>
          </p:nvSpPr>
          <p:spPr bwMode="auto">
            <a:xfrm>
              <a:off x="5610522" y="1058842"/>
              <a:ext cx="1279001" cy="1278999"/>
            </a:xfrm>
            <a:prstGeom prst="ellipse">
              <a:avLst/>
            </a:prstGeom>
            <a:solidFill>
              <a:schemeClr val="tx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83" name="Group 82"/>
            <p:cNvGrpSpPr/>
            <p:nvPr/>
          </p:nvGrpSpPr>
          <p:grpSpPr>
            <a:xfrm>
              <a:off x="5898225" y="1315999"/>
              <a:ext cx="723141" cy="735741"/>
              <a:chOff x="-3421074" y="2873385"/>
              <a:chExt cx="590552" cy="588965"/>
            </a:xfrm>
            <a:solidFill>
              <a:schemeClr val="bg2"/>
            </a:solidFill>
          </p:grpSpPr>
          <p:sp>
            <p:nvSpPr>
              <p:cNvPr id="84" name="Freeform 855"/>
              <p:cNvSpPr>
                <a:spLocks noEditPoints="1"/>
              </p:cNvSpPr>
              <p:nvPr/>
            </p:nvSpPr>
            <p:spPr bwMode="auto">
              <a:xfrm>
                <a:off x="-3421074" y="2873385"/>
                <a:ext cx="590552" cy="588965"/>
              </a:xfrm>
              <a:custGeom>
                <a:avLst/>
                <a:gdLst>
                  <a:gd name="T0" fmla="*/ 182 w 363"/>
                  <a:gd name="T1" fmla="*/ 363 h 363"/>
                  <a:gd name="T2" fmla="*/ 0 w 363"/>
                  <a:gd name="T3" fmla="*/ 181 h 363"/>
                  <a:gd name="T4" fmla="*/ 182 w 363"/>
                  <a:gd name="T5" fmla="*/ 0 h 363"/>
                  <a:gd name="T6" fmla="*/ 363 w 363"/>
                  <a:gd name="T7" fmla="*/ 181 h 363"/>
                  <a:gd name="T8" fmla="*/ 182 w 363"/>
                  <a:gd name="T9" fmla="*/ 363 h 363"/>
                  <a:gd name="T10" fmla="*/ 182 w 363"/>
                  <a:gd name="T11" fmla="*/ 20 h 363"/>
                  <a:gd name="T12" fmla="*/ 20 w 363"/>
                  <a:gd name="T13" fmla="*/ 181 h 363"/>
                  <a:gd name="T14" fmla="*/ 182 w 363"/>
                  <a:gd name="T15" fmla="*/ 343 h 363"/>
                  <a:gd name="T16" fmla="*/ 343 w 363"/>
                  <a:gd name="T17" fmla="*/ 181 h 363"/>
                  <a:gd name="T18" fmla="*/ 182 w 363"/>
                  <a:gd name="T19" fmla="*/ 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2" y="363"/>
                    </a:moveTo>
                    <a:cubicBezTo>
                      <a:pt x="82" y="363"/>
                      <a:pt x="0" y="281"/>
                      <a:pt x="0" y="181"/>
                    </a:cubicBezTo>
                    <a:cubicBezTo>
                      <a:pt x="0" y="81"/>
                      <a:pt x="82" y="0"/>
                      <a:pt x="182" y="0"/>
                    </a:cubicBezTo>
                    <a:cubicBezTo>
                      <a:pt x="282" y="0"/>
                      <a:pt x="363" y="81"/>
                      <a:pt x="363" y="181"/>
                    </a:cubicBezTo>
                    <a:cubicBezTo>
                      <a:pt x="363" y="281"/>
                      <a:pt x="282" y="363"/>
                      <a:pt x="182" y="363"/>
                    </a:cubicBezTo>
                    <a:close/>
                    <a:moveTo>
                      <a:pt x="182" y="20"/>
                    </a:moveTo>
                    <a:cubicBezTo>
                      <a:pt x="93" y="20"/>
                      <a:pt x="20" y="92"/>
                      <a:pt x="20" y="181"/>
                    </a:cubicBezTo>
                    <a:cubicBezTo>
                      <a:pt x="20" y="270"/>
                      <a:pt x="93" y="343"/>
                      <a:pt x="182" y="343"/>
                    </a:cubicBezTo>
                    <a:cubicBezTo>
                      <a:pt x="271" y="343"/>
                      <a:pt x="343" y="270"/>
                      <a:pt x="343" y="181"/>
                    </a:cubicBezTo>
                    <a:cubicBezTo>
                      <a:pt x="343" y="92"/>
                      <a:pt x="271" y="20"/>
                      <a:pt x="182" y="20"/>
                    </a:cubicBez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5" name="Oval 856"/>
              <p:cNvSpPr>
                <a:spLocks noChangeArrowheads="1"/>
              </p:cNvSpPr>
              <p:nvPr/>
            </p:nvSpPr>
            <p:spPr bwMode="auto">
              <a:xfrm>
                <a:off x="-3159136" y="3135325"/>
                <a:ext cx="66675" cy="65088"/>
              </a:xfrm>
              <a:prstGeom prst="ellipse">
                <a:avLst/>
              </a:pr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6" name="Freeform 857"/>
              <p:cNvSpPr>
                <a:spLocks/>
              </p:cNvSpPr>
              <p:nvPr/>
            </p:nvSpPr>
            <p:spPr bwMode="auto">
              <a:xfrm>
                <a:off x="-3143261" y="3048010"/>
                <a:ext cx="134938" cy="133351"/>
              </a:xfrm>
              <a:custGeom>
                <a:avLst/>
                <a:gdLst>
                  <a:gd name="T0" fmla="*/ 0 w 85"/>
                  <a:gd name="T1" fmla="*/ 71 h 84"/>
                  <a:gd name="T2" fmla="*/ 65 w 85"/>
                  <a:gd name="T3" fmla="*/ 6 h 84"/>
                  <a:gd name="T4" fmla="*/ 85 w 85"/>
                  <a:gd name="T5" fmla="*/ 0 h 84"/>
                  <a:gd name="T6" fmla="*/ 79 w 85"/>
                  <a:gd name="T7" fmla="*/ 20 h 84"/>
                  <a:gd name="T8" fmla="*/ 15 w 85"/>
                  <a:gd name="T9" fmla="*/ 84 h 84"/>
                  <a:gd name="T10" fmla="*/ 0 w 85"/>
                  <a:gd name="T11" fmla="*/ 71 h 84"/>
                </a:gdLst>
                <a:ahLst/>
                <a:cxnLst>
                  <a:cxn ang="0">
                    <a:pos x="T0" y="T1"/>
                  </a:cxn>
                  <a:cxn ang="0">
                    <a:pos x="T2" y="T3"/>
                  </a:cxn>
                  <a:cxn ang="0">
                    <a:pos x="T4" y="T5"/>
                  </a:cxn>
                  <a:cxn ang="0">
                    <a:pos x="T6" y="T7"/>
                  </a:cxn>
                  <a:cxn ang="0">
                    <a:pos x="T8" y="T9"/>
                  </a:cxn>
                  <a:cxn ang="0">
                    <a:pos x="T10" y="T11"/>
                  </a:cxn>
                </a:cxnLst>
                <a:rect l="0" t="0" r="r" b="b"/>
                <a:pathLst>
                  <a:path w="85" h="84">
                    <a:moveTo>
                      <a:pt x="0" y="71"/>
                    </a:moveTo>
                    <a:lnTo>
                      <a:pt x="65" y="6"/>
                    </a:lnTo>
                    <a:lnTo>
                      <a:pt x="85" y="0"/>
                    </a:lnTo>
                    <a:lnTo>
                      <a:pt x="79" y="20"/>
                    </a:lnTo>
                    <a:lnTo>
                      <a:pt x="15" y="84"/>
                    </a:lnTo>
                    <a:lnTo>
                      <a:pt x="0" y="71"/>
                    </a:ln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8" name="Freeform 859"/>
              <p:cNvSpPr>
                <a:spLocks/>
              </p:cNvSpPr>
              <p:nvPr/>
            </p:nvSpPr>
            <p:spPr bwMode="auto">
              <a:xfrm>
                <a:off x="-3284548" y="2932123"/>
                <a:ext cx="146050" cy="79375"/>
              </a:xfrm>
              <a:custGeom>
                <a:avLst/>
                <a:gdLst>
                  <a:gd name="T0" fmla="*/ 90 w 90"/>
                  <a:gd name="T1" fmla="*/ 0 h 49"/>
                  <a:gd name="T2" fmla="*/ 0 w 90"/>
                  <a:gd name="T3" fmla="*/ 40 h 49"/>
                  <a:gd name="T4" fmla="*/ 9 w 90"/>
                  <a:gd name="T5" fmla="*/ 49 h 49"/>
                  <a:gd name="T6" fmla="*/ 90 w 90"/>
                  <a:gd name="T7" fmla="*/ 24 h 49"/>
                  <a:gd name="T8" fmla="*/ 90 w 90"/>
                  <a:gd name="T9" fmla="*/ 0 h 49"/>
                </a:gdLst>
                <a:ahLst/>
                <a:cxnLst>
                  <a:cxn ang="0">
                    <a:pos x="T0" y="T1"/>
                  </a:cxn>
                  <a:cxn ang="0">
                    <a:pos x="T2" y="T3"/>
                  </a:cxn>
                  <a:cxn ang="0">
                    <a:pos x="T4" y="T5"/>
                  </a:cxn>
                  <a:cxn ang="0">
                    <a:pos x="T6" y="T7"/>
                  </a:cxn>
                  <a:cxn ang="0">
                    <a:pos x="T8" y="T9"/>
                  </a:cxn>
                </a:cxnLst>
                <a:rect l="0" t="0" r="r" b="b"/>
                <a:pathLst>
                  <a:path w="90" h="49">
                    <a:moveTo>
                      <a:pt x="90" y="0"/>
                    </a:moveTo>
                    <a:cubicBezTo>
                      <a:pt x="58" y="2"/>
                      <a:pt x="26" y="16"/>
                      <a:pt x="0" y="40"/>
                    </a:cubicBezTo>
                    <a:cubicBezTo>
                      <a:pt x="9" y="49"/>
                      <a:pt x="9" y="49"/>
                      <a:pt x="9" y="49"/>
                    </a:cubicBezTo>
                    <a:cubicBezTo>
                      <a:pt x="33" y="31"/>
                      <a:pt x="62" y="23"/>
                      <a:pt x="90" y="24"/>
                    </a:cubicBezTo>
                    <a:lnTo>
                      <a:pt x="90" y="0"/>
                    </a:lnTo>
                    <a:close/>
                  </a:path>
                </a:pathLst>
              </a:custGeom>
              <a:solidFill>
                <a:schemeClr val="bg1"/>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0" name="Freeform 861"/>
              <p:cNvSpPr>
                <a:spLocks/>
              </p:cNvSpPr>
              <p:nvPr/>
            </p:nvSpPr>
            <p:spPr bwMode="auto">
              <a:xfrm>
                <a:off x="-3354396" y="3014667"/>
                <a:ext cx="65088" cy="114300"/>
              </a:xfrm>
              <a:custGeom>
                <a:avLst/>
                <a:gdLst>
                  <a:gd name="T0" fmla="*/ 33 w 40"/>
                  <a:gd name="T1" fmla="*/ 0 h 71"/>
                  <a:gd name="T2" fmla="*/ 0 w 40"/>
                  <a:gd name="T3" fmla="*/ 71 h 71"/>
                  <a:gd name="T4" fmla="*/ 35 w 40"/>
                  <a:gd name="T5" fmla="*/ 12 h 71"/>
                  <a:gd name="T6" fmla="*/ 40 w 40"/>
                  <a:gd name="T7" fmla="*/ 7 h 71"/>
                  <a:gd name="T8" fmla="*/ 33 w 40"/>
                  <a:gd name="T9" fmla="*/ 0 h 71"/>
                </a:gdLst>
                <a:ahLst/>
                <a:cxnLst>
                  <a:cxn ang="0">
                    <a:pos x="T0" y="T1"/>
                  </a:cxn>
                  <a:cxn ang="0">
                    <a:pos x="T2" y="T3"/>
                  </a:cxn>
                  <a:cxn ang="0">
                    <a:pos x="T4" y="T5"/>
                  </a:cxn>
                  <a:cxn ang="0">
                    <a:pos x="T6" y="T7"/>
                  </a:cxn>
                  <a:cxn ang="0">
                    <a:pos x="T8" y="T9"/>
                  </a:cxn>
                </a:cxnLst>
                <a:rect l="0" t="0" r="r" b="b"/>
                <a:pathLst>
                  <a:path w="40" h="71">
                    <a:moveTo>
                      <a:pt x="33" y="0"/>
                    </a:moveTo>
                    <a:cubicBezTo>
                      <a:pt x="15" y="21"/>
                      <a:pt x="4" y="45"/>
                      <a:pt x="0" y="71"/>
                    </a:cubicBezTo>
                    <a:cubicBezTo>
                      <a:pt x="6" y="49"/>
                      <a:pt x="18" y="29"/>
                      <a:pt x="35" y="12"/>
                    </a:cubicBezTo>
                    <a:cubicBezTo>
                      <a:pt x="36" y="11"/>
                      <a:pt x="38" y="9"/>
                      <a:pt x="40" y="7"/>
                    </a:cubicBezTo>
                    <a:lnTo>
                      <a:pt x="33" y="0"/>
                    </a:ln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2" name="Freeform 863"/>
              <p:cNvSpPr>
                <a:spLocks/>
              </p:cNvSpPr>
              <p:nvPr/>
            </p:nvSpPr>
            <p:spPr bwMode="auto">
              <a:xfrm>
                <a:off x="-3111501" y="2932113"/>
                <a:ext cx="157163" cy="101600"/>
              </a:xfrm>
              <a:custGeom>
                <a:avLst/>
                <a:gdLst>
                  <a:gd name="T0" fmla="*/ 0 w 97"/>
                  <a:gd name="T1" fmla="*/ 0 h 63"/>
                  <a:gd name="T2" fmla="*/ 0 w 97"/>
                  <a:gd name="T3" fmla="*/ 25 h 63"/>
                  <a:gd name="T4" fmla="*/ 76 w 97"/>
                  <a:gd name="T5" fmla="*/ 63 h 63"/>
                  <a:gd name="T6" fmla="*/ 97 w 97"/>
                  <a:gd name="T7" fmla="*/ 42 h 63"/>
                  <a:gd name="T8" fmla="*/ 0 w 97"/>
                  <a:gd name="T9" fmla="*/ 0 h 63"/>
                </a:gdLst>
                <a:ahLst/>
                <a:cxnLst>
                  <a:cxn ang="0">
                    <a:pos x="T0" y="T1"/>
                  </a:cxn>
                  <a:cxn ang="0">
                    <a:pos x="T2" y="T3"/>
                  </a:cxn>
                  <a:cxn ang="0">
                    <a:pos x="T4" y="T5"/>
                  </a:cxn>
                  <a:cxn ang="0">
                    <a:pos x="T6" y="T7"/>
                  </a:cxn>
                  <a:cxn ang="0">
                    <a:pos x="T8" y="T9"/>
                  </a:cxn>
                </a:cxnLst>
                <a:rect l="0" t="0" r="r" b="b"/>
                <a:pathLst>
                  <a:path w="97" h="63">
                    <a:moveTo>
                      <a:pt x="0" y="0"/>
                    </a:moveTo>
                    <a:cubicBezTo>
                      <a:pt x="0" y="25"/>
                      <a:pt x="0" y="25"/>
                      <a:pt x="0" y="25"/>
                    </a:cubicBezTo>
                    <a:cubicBezTo>
                      <a:pt x="28" y="29"/>
                      <a:pt x="55" y="41"/>
                      <a:pt x="76" y="63"/>
                    </a:cubicBezTo>
                    <a:cubicBezTo>
                      <a:pt x="97" y="42"/>
                      <a:pt x="97" y="42"/>
                      <a:pt x="97" y="42"/>
                    </a:cubicBezTo>
                    <a:cubicBezTo>
                      <a:pt x="70" y="15"/>
                      <a:pt x="35" y="1"/>
                      <a:pt x="0" y="0"/>
                    </a:cubicBez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grpSp>
      </p:grpSp>
      <p:grpSp>
        <p:nvGrpSpPr>
          <p:cNvPr id="87" name="Group 4"/>
          <p:cNvGrpSpPr>
            <a:grpSpLocks/>
          </p:cNvGrpSpPr>
          <p:nvPr/>
        </p:nvGrpSpPr>
        <p:grpSpPr bwMode="auto">
          <a:xfrm>
            <a:off x="3020802" y="703495"/>
            <a:ext cx="1277937" cy="1279525"/>
            <a:chOff x="3950939" y="502157"/>
            <a:chExt cx="1279001" cy="1279000"/>
          </a:xfrm>
          <a:solidFill>
            <a:srgbClr val="349A97"/>
          </a:solidFill>
        </p:grpSpPr>
        <p:sp>
          <p:nvSpPr>
            <p:cNvPr id="89" name="Oval 88"/>
            <p:cNvSpPr>
              <a:spLocks noChangeArrowheads="1"/>
            </p:cNvSpPr>
            <p:nvPr/>
          </p:nvSpPr>
          <p:spPr bwMode="auto">
            <a:xfrm>
              <a:off x="3950939" y="502157"/>
              <a:ext cx="1279001" cy="1279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91" name="Group 90"/>
            <p:cNvGrpSpPr/>
            <p:nvPr/>
          </p:nvGrpSpPr>
          <p:grpSpPr>
            <a:xfrm>
              <a:off x="4174357" y="759237"/>
              <a:ext cx="832164" cy="764840"/>
              <a:chOff x="10374313" y="2112963"/>
              <a:chExt cx="919162" cy="915987"/>
            </a:xfrm>
            <a:grpFill/>
          </p:grpSpPr>
          <p:sp>
            <p:nvSpPr>
              <p:cNvPr id="93"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4"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6"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7"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8"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9"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0"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1"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2"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3"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4"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5"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6"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7"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8"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9"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10"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sp>
        <p:nvSpPr>
          <p:cNvPr id="111" name="TextBox 11"/>
          <p:cNvSpPr txBox="1">
            <a:spLocks noChangeArrowheads="1"/>
          </p:cNvSpPr>
          <p:nvPr/>
        </p:nvSpPr>
        <p:spPr bwMode="auto">
          <a:xfrm>
            <a:off x="1344801" y="794230"/>
            <a:ext cx="1808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Enabling developers</a:t>
            </a:r>
          </a:p>
          <a:p>
            <a:r>
              <a:rPr lang="en-US" altLang="en-US" sz="1400" dirty="0"/>
              <a:t>and learners</a:t>
            </a:r>
          </a:p>
        </p:txBody>
      </p:sp>
      <p:sp>
        <p:nvSpPr>
          <p:cNvPr id="139" name="Oval 30"/>
          <p:cNvSpPr>
            <a:spLocks noChangeArrowheads="1"/>
          </p:cNvSpPr>
          <p:nvPr/>
        </p:nvSpPr>
        <p:spPr bwMode="auto">
          <a:xfrm>
            <a:off x="3391829" y="1034661"/>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0" name="Freeform 31"/>
          <p:cNvSpPr>
            <a:spLocks/>
          </p:cNvSpPr>
          <p:nvPr/>
        </p:nvSpPr>
        <p:spPr bwMode="auto">
          <a:xfrm>
            <a:off x="3357364" y="1085052"/>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1" name="Freeform 140"/>
          <p:cNvSpPr>
            <a:spLocks/>
          </p:cNvSpPr>
          <p:nvPr/>
        </p:nvSpPr>
        <p:spPr bwMode="auto">
          <a:xfrm>
            <a:off x="3505586" y="1090299"/>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12" name="Oval 30"/>
          <p:cNvSpPr>
            <a:spLocks noChangeArrowheads="1"/>
          </p:cNvSpPr>
          <p:nvPr/>
        </p:nvSpPr>
        <p:spPr bwMode="auto">
          <a:xfrm flipV="1">
            <a:off x="3549333" y="1035213"/>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1" name="Oval 30"/>
          <p:cNvSpPr>
            <a:spLocks noChangeArrowheads="1"/>
          </p:cNvSpPr>
          <p:nvPr/>
        </p:nvSpPr>
        <p:spPr bwMode="auto">
          <a:xfrm>
            <a:off x="3746892" y="1026117"/>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4" name="Freeform 31"/>
          <p:cNvSpPr>
            <a:spLocks/>
          </p:cNvSpPr>
          <p:nvPr/>
        </p:nvSpPr>
        <p:spPr bwMode="auto">
          <a:xfrm>
            <a:off x="3712426" y="1076508"/>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6" name="Freeform 125"/>
          <p:cNvSpPr>
            <a:spLocks/>
          </p:cNvSpPr>
          <p:nvPr/>
        </p:nvSpPr>
        <p:spPr bwMode="auto">
          <a:xfrm>
            <a:off x="3860649" y="1090772"/>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27" name="Oval 30"/>
          <p:cNvSpPr>
            <a:spLocks noChangeArrowheads="1"/>
          </p:cNvSpPr>
          <p:nvPr/>
        </p:nvSpPr>
        <p:spPr bwMode="auto">
          <a:xfrm flipV="1">
            <a:off x="3904396" y="1035686"/>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0" name="Oval 30"/>
          <p:cNvSpPr>
            <a:spLocks noChangeArrowheads="1"/>
          </p:cNvSpPr>
          <p:nvPr/>
        </p:nvSpPr>
        <p:spPr bwMode="auto">
          <a:xfrm>
            <a:off x="3397483" y="1377182"/>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1" name="Freeform 31"/>
          <p:cNvSpPr>
            <a:spLocks/>
          </p:cNvSpPr>
          <p:nvPr/>
        </p:nvSpPr>
        <p:spPr bwMode="auto">
          <a:xfrm>
            <a:off x="3363018" y="1427573"/>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2" name="Freeform 131"/>
          <p:cNvSpPr>
            <a:spLocks/>
          </p:cNvSpPr>
          <p:nvPr/>
        </p:nvSpPr>
        <p:spPr bwMode="auto">
          <a:xfrm>
            <a:off x="3511240" y="1432820"/>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33" name="Oval 30"/>
          <p:cNvSpPr>
            <a:spLocks noChangeArrowheads="1"/>
          </p:cNvSpPr>
          <p:nvPr/>
        </p:nvSpPr>
        <p:spPr bwMode="auto">
          <a:xfrm flipV="1">
            <a:off x="3554987" y="1377734"/>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4" name="Oval 30"/>
          <p:cNvSpPr>
            <a:spLocks noChangeArrowheads="1"/>
          </p:cNvSpPr>
          <p:nvPr/>
        </p:nvSpPr>
        <p:spPr bwMode="auto">
          <a:xfrm>
            <a:off x="3752546" y="1368638"/>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4" name="Freeform 31"/>
          <p:cNvSpPr>
            <a:spLocks/>
          </p:cNvSpPr>
          <p:nvPr/>
        </p:nvSpPr>
        <p:spPr bwMode="auto">
          <a:xfrm>
            <a:off x="3718080" y="1419029"/>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5" name="Freeform 144"/>
          <p:cNvSpPr>
            <a:spLocks/>
          </p:cNvSpPr>
          <p:nvPr/>
        </p:nvSpPr>
        <p:spPr bwMode="auto">
          <a:xfrm>
            <a:off x="3866303" y="1433293"/>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6" name="Oval 30"/>
          <p:cNvSpPr>
            <a:spLocks noChangeArrowheads="1"/>
          </p:cNvSpPr>
          <p:nvPr/>
        </p:nvSpPr>
        <p:spPr bwMode="auto">
          <a:xfrm flipV="1">
            <a:off x="3910050" y="1378207"/>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pic>
        <p:nvPicPr>
          <p:cNvPr id="2" name="Picture 1"/>
          <p:cNvPicPr>
            <a:picLocks noChangeAspect="1"/>
          </p:cNvPicPr>
          <p:nvPr/>
        </p:nvPicPr>
        <p:blipFill>
          <a:blip r:embed="rId12"/>
          <a:stretch>
            <a:fillRect/>
          </a:stretch>
        </p:blipFill>
        <p:spPr>
          <a:xfrm>
            <a:off x="263538" y="3588254"/>
            <a:ext cx="8709082" cy="1062461"/>
          </a:xfrm>
          <a:prstGeom prst="rect">
            <a:avLst/>
          </a:prstGeom>
        </p:spPr>
      </p:pic>
      <p:sp>
        <p:nvSpPr>
          <p:cNvPr id="3" name="Rectangle 2"/>
          <p:cNvSpPr/>
          <p:nvPr/>
        </p:nvSpPr>
        <p:spPr>
          <a:xfrm>
            <a:off x="3032014" y="3309124"/>
            <a:ext cx="2946512" cy="338554"/>
          </a:xfrm>
          <a:prstGeom prst="rect">
            <a:avLst/>
          </a:prstGeom>
        </p:spPr>
        <p:txBody>
          <a:bodyPr wrap="none">
            <a:spAutoFit/>
          </a:bodyPr>
          <a:lstStyle/>
          <a:p>
            <a:r>
              <a:rPr lang="en-US" sz="1600" b="1" dirty="0">
                <a:hlinkClick r:id="rId13"/>
              </a:rPr>
              <a:t>https://developer.cisco.com</a:t>
            </a:r>
            <a:r>
              <a:rPr lang="en-US" sz="1600" b="1" dirty="0"/>
              <a:t>/</a:t>
            </a:r>
          </a:p>
        </p:txBody>
      </p:sp>
    </p:spTree>
    <p:extLst>
      <p:ext uri="{BB962C8B-B14F-4D97-AF65-F5344CB8AC3E}">
        <p14:creationId xmlns:p14="http://schemas.microsoft.com/office/powerpoint/2010/main" val="2646709135"/>
      </p:ext>
    </p:extLst>
  </p:cSld>
  <p:clrMapOvr>
    <a:masterClrMapping/>
  </p:clrMapOvr>
  <p:transition spd="med">
    <p:fade/>
  </p:transition>
</p:sld>
</file>

<file path=ppt/theme/theme1.xml><?xml version="1.0" encoding="utf-8"?>
<a:theme xmlns:a="http://schemas.openxmlformats.org/drawingml/2006/main" name="Default Theme">
  <a:themeElements>
    <a:clrScheme name="Custom 2">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0042C7"/>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Theme2">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isco 2010 -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etACad-DevNet-workshop_slide_template" id="{BA375B16-5A55-403A-B1F1-443F7D216F53}" vid="{5F21D4E1-4462-4905-97FB-6E7192C4EC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58336</TotalTime>
  <Words>18111</Words>
  <Application>Microsoft Office PowerPoint</Application>
  <PresentationFormat>On-screen Show (16:9)</PresentationFormat>
  <Paragraphs>1209</Paragraphs>
  <Slides>87</Slides>
  <Notes>73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87</vt:i4>
      </vt:variant>
    </vt:vector>
  </HeadingPairs>
  <TitlesOfParts>
    <vt:vector size="105" baseType="lpstr">
      <vt:lpstr>Apple LiGothic Medium</vt:lpstr>
      <vt:lpstr>Ciscolight</vt:lpstr>
      <vt:lpstr>CiscoSans</vt:lpstr>
      <vt:lpstr>CiscoSans ExtraLight</vt:lpstr>
      <vt:lpstr>CiscoSans Thin</vt:lpstr>
      <vt:lpstr>CiscoSansBold</vt:lpstr>
      <vt:lpstr>CiscoSansRegular</vt:lpstr>
      <vt:lpstr>FontAwesome</vt:lpstr>
      <vt:lpstr>ＭＳ Ｐゴシック</vt:lpstr>
      <vt:lpstr>ＭＳ Ｐゴシック</vt:lpstr>
      <vt:lpstr>Arial</vt:lpstr>
      <vt:lpstr>Broadway</vt:lpstr>
      <vt:lpstr>Calibri</vt:lpstr>
      <vt:lpstr>Courier New</vt:lpstr>
      <vt:lpstr>Microsoft Himalaya</vt:lpstr>
      <vt:lpstr>Wingdings</vt:lpstr>
      <vt:lpstr>Default Theme</vt:lpstr>
      <vt:lpstr>Theme2</vt:lpstr>
      <vt:lpstr>Cisco Networking Academy</vt:lpstr>
      <vt:lpstr>Network Programmability with Cisco APIC-EM</vt:lpstr>
      <vt:lpstr>Introduction</vt:lpstr>
      <vt:lpstr>Welcome</vt:lpstr>
      <vt:lpstr>Agenda</vt:lpstr>
      <vt:lpstr>Workshop Objectives</vt:lpstr>
      <vt:lpstr>Computer Requirements</vt:lpstr>
      <vt:lpstr>Why are we here?</vt:lpstr>
      <vt:lpstr>Building an Industry Ecosystem with DevNet</vt:lpstr>
      <vt:lpstr>Login to Devnet</vt:lpstr>
      <vt:lpstr>Network Programmability</vt:lpstr>
      <vt:lpstr>Network Programmability Concepts</vt:lpstr>
      <vt:lpstr>SDN: Control Plane and Data Plane</vt:lpstr>
      <vt:lpstr>Traditional and SDN Architectures</vt:lpstr>
      <vt:lpstr>OpenFlow SDN Model</vt:lpstr>
      <vt:lpstr>Network-wide Abstractions Simplify the Network</vt:lpstr>
      <vt:lpstr>Cisco SDN Model with APIC-EM</vt:lpstr>
      <vt:lpstr>The APIC-EM</vt:lpstr>
      <vt:lpstr>What is the APIC-EM?</vt:lpstr>
      <vt:lpstr>APIC-EM – Log in</vt:lpstr>
      <vt:lpstr>APIC-EM – Log in</vt:lpstr>
      <vt:lpstr>APIC-EM Home Page</vt:lpstr>
      <vt:lpstr>APIC-EM Applications</vt:lpstr>
      <vt:lpstr>APIC-EM Topology Page</vt:lpstr>
      <vt:lpstr>Programming the APIC-EM REST API</vt:lpstr>
      <vt:lpstr>REST APIs</vt:lpstr>
      <vt:lpstr>What is so great about REST*?</vt:lpstr>
      <vt:lpstr>REST APIs</vt:lpstr>
      <vt:lpstr>How does this work?</vt:lpstr>
      <vt:lpstr>Anatomy of a REST Request</vt:lpstr>
      <vt:lpstr>What is in the Response?</vt:lpstr>
      <vt:lpstr>JSON and XML</vt:lpstr>
      <vt:lpstr>What about authentication?</vt:lpstr>
      <vt:lpstr>View the APIC-EM Swagger Documentation</vt:lpstr>
      <vt:lpstr>POST /ticket Swagger Try it out!</vt:lpstr>
      <vt:lpstr>Putting It All Together</vt:lpstr>
      <vt:lpstr>Lab - Getting a Service Ticket with Python</vt:lpstr>
      <vt:lpstr>PowerPoint Presentation</vt:lpstr>
      <vt:lpstr>Postman</vt:lpstr>
      <vt:lpstr>Lab: Getting a Service Ticket with Python Part 1 Step 1: Configure Postman</vt:lpstr>
      <vt:lpstr>Postman Features</vt:lpstr>
      <vt:lpstr>Lab: Getting a Service Ticket with Python  Part 1 Steps 2 - 5 Enter Required Information and Send Request</vt:lpstr>
      <vt:lpstr>Lab: Getting a Service Ticket with Python  Part 1 Step 5b: View the Response</vt:lpstr>
      <vt:lpstr>Overview of the Request Process</vt:lpstr>
      <vt:lpstr>The Path Trace Application Demo</vt:lpstr>
      <vt:lpstr>About Coding…</vt:lpstr>
      <vt:lpstr>Lab 1: Getting a Service Ticket with Python:  Part 2 Step 1a-d. Setup the Python Script Environment - 1</vt:lpstr>
      <vt:lpstr>Lab 1: Getting a Service Ticket with Python:  Part 2 Step 1e. Setup the Script Environmen</vt:lpstr>
      <vt:lpstr>Lab 1: Getting a Service Ticket with Python:  Part 2 Step 2a-c. Build the Request Components</vt:lpstr>
      <vt:lpstr>Lab 1: Getting a Service Ticket with Python: Part 2 Step 3. Send the Request</vt:lpstr>
      <vt:lpstr>About the JSON</vt:lpstr>
      <vt:lpstr>Lab 1: Getting a Service Ticket with Python: Part 2 Step 4. Evaluate the Response</vt:lpstr>
      <vt:lpstr>Lab 1: Getting a Service Ticket with Python: Step 5. Create a Function from the Program</vt:lpstr>
      <vt:lpstr>What's next?</vt:lpstr>
      <vt:lpstr>Lab - Create a Host Inventory in Python</vt:lpstr>
      <vt:lpstr>Lab 2: Create a Host Inventory in Python Part 1 Step 1: Setup the Postman Request</vt:lpstr>
      <vt:lpstr>Lab 2: Create a Host Inventory in Python Part 1 Step 2: Evaluate the Response</vt:lpstr>
      <vt:lpstr>Lab: Create Host Inventory in Python Part 2 Step 1: Setup the code environment</vt:lpstr>
      <vt:lpstr>Lab: Create Host Inventory in Python Part 2 Step 2: Build Request Components</vt:lpstr>
      <vt:lpstr>Lab: Create Host Inventory in Python Part 2 Step 3: Make the Request and Handle Errors</vt:lpstr>
      <vt:lpstr>Lab: Create Host Inventory in Python Part 2 Step 4: Evaluate the Response</vt:lpstr>
      <vt:lpstr>Lab: Create Host Inventory in Python Part 2 Step 5: Create the Function</vt:lpstr>
      <vt:lpstr>Lab - Create a Network Device Inventory in Python</vt:lpstr>
      <vt:lpstr>Lab: Create a Network Device Inventory in Python Replicate your work for the /network-device Inventory endpoint.</vt:lpstr>
      <vt:lpstr>Lab - Using the APIC-EM Path Trace API</vt:lpstr>
      <vt:lpstr>APIC-EM Path Trace</vt:lpstr>
      <vt:lpstr>GUI: Path Trace between 10.1.15.117 and 10.1.12.20</vt:lpstr>
      <vt:lpstr>API: Path Trace between 10.1.15.117 and 10.1.12.20</vt:lpstr>
      <vt:lpstr>Lab: Using the APIC-EM Path Trace API: Process</vt:lpstr>
      <vt:lpstr>Lab: Using the APIC-EM Path Trace API: About the working code file</vt:lpstr>
      <vt:lpstr>Lab: Using the APIC-EM Path Trace API: Testing your code…</vt:lpstr>
      <vt:lpstr>Lab: Using the APIC-EM Path Trace API: Section 1: Setup the Environment</vt:lpstr>
      <vt:lpstr>Lab: Using the APIC-EM Path Trace API  Code Section 2: Display list of hosts and devices</vt:lpstr>
      <vt:lpstr>Lab: Using the APIC-EM Path Trace API Code Section 3: Get Source and Destination IP Addresses from User</vt:lpstr>
      <vt:lpstr>Lab: Using the APIC-EM Path Trace API  Code Section 4: Initiate the Path Trace and get the Flow Analysis ID</vt:lpstr>
      <vt:lpstr>Lab: Using the APIC-EM Path Trace API  Code Section 5: Check status of Path Trace request - 1</vt:lpstr>
      <vt:lpstr>Lab: Using the APIC-EM Path Trace API  Code Section 5: Check status of Path Trace request - 2</vt:lpstr>
      <vt:lpstr>Lab: Using the APIC-EM Path Trace API  Code Section 5: Check status of Path Trace request - 3  JSON Status Key</vt:lpstr>
      <vt:lpstr>Lab: Using the APIC-EM Path Trace API  Code Section 6: Display Results</vt:lpstr>
      <vt:lpstr>Lab: Using the APIC-EM Path Trace API JSON Practice - View Tree</vt:lpstr>
      <vt:lpstr>Lab 4 Using the APIC-EM Path Trace API: JSON Practice - Tree View</vt:lpstr>
      <vt:lpstr>Lab: Using the APIC-EM Path Trace API JSON Practice - Load Variables</vt:lpstr>
      <vt:lpstr>Lab: JSON Practice -  Accessing Data in the Response</vt:lpstr>
      <vt:lpstr>Lab summary</vt:lpstr>
      <vt:lpstr>APIC-EM Tools DevNet GitHub Collection  </vt:lpstr>
      <vt:lpstr>Next steps…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Benson -X (mbenson - UNICON INC at Cisco)</dc:creator>
  <cp:lastModifiedBy>Chotipat Bhornavalai</cp:lastModifiedBy>
  <cp:revision>612</cp:revision>
  <dcterms:created xsi:type="dcterms:W3CDTF">2016-08-22T22:27:36Z</dcterms:created>
  <dcterms:modified xsi:type="dcterms:W3CDTF">2018-05-25T00:14:07Z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